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en-US"/>
    </a:defPPr>
    <a:lvl1pPr marL="0" algn="l" defTabSz="914354" rtl="0" eaLnBrk="1" latinLnBrk="0" hangingPunct="1">
      <a:defRPr sz="1800" kern="1200">
        <a:solidFill>
          <a:schemeClr val="tx1"/>
        </a:solidFill>
        <a:latin typeface="+mn-lt"/>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7" algn="l" defTabSz="91435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375E"/>
    <a:srgbClr val="D7E4BD"/>
    <a:srgbClr val="C3D6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79" autoAdjust="0"/>
    <p:restoredTop sz="94660"/>
  </p:normalViewPr>
  <p:slideViewPr>
    <p:cSldViewPr>
      <p:cViewPr varScale="1">
        <p:scale>
          <a:sx n="87" d="100"/>
          <a:sy n="87" d="100"/>
        </p:scale>
        <p:origin x="-109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3A5B0C-3E30-4CD1-8102-0AB4726F4367}"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50455-A1E6-4FEB-BB25-0FF63E31650F}" type="slidenum">
              <a:rPr lang="en-US" smtClean="0"/>
              <a:t>‹#›</a:t>
            </a:fld>
            <a:endParaRPr lang="en-US"/>
          </a:p>
        </p:txBody>
      </p:sp>
    </p:spTree>
    <p:extLst>
      <p:ext uri="{BB962C8B-B14F-4D97-AF65-F5344CB8AC3E}">
        <p14:creationId xmlns:p14="http://schemas.microsoft.com/office/powerpoint/2010/main" val="127844138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3A5B0C-3E30-4CD1-8102-0AB4726F4367}"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50455-A1E6-4FEB-BB25-0FF63E31650F}" type="slidenum">
              <a:rPr lang="en-US" smtClean="0"/>
              <a:t>‹#›</a:t>
            </a:fld>
            <a:endParaRPr lang="en-US"/>
          </a:p>
        </p:txBody>
      </p:sp>
    </p:spTree>
    <p:extLst>
      <p:ext uri="{BB962C8B-B14F-4D97-AF65-F5344CB8AC3E}">
        <p14:creationId xmlns:p14="http://schemas.microsoft.com/office/powerpoint/2010/main" val="152013440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3A5B0C-3E30-4CD1-8102-0AB4726F4367}"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50455-A1E6-4FEB-BB25-0FF63E31650F}" type="slidenum">
              <a:rPr lang="en-US" smtClean="0"/>
              <a:t>‹#›</a:t>
            </a:fld>
            <a:endParaRPr lang="en-US"/>
          </a:p>
        </p:txBody>
      </p:sp>
    </p:spTree>
    <p:extLst>
      <p:ext uri="{BB962C8B-B14F-4D97-AF65-F5344CB8AC3E}">
        <p14:creationId xmlns:p14="http://schemas.microsoft.com/office/powerpoint/2010/main" val="269903510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3A5B0C-3E30-4CD1-8102-0AB4726F4367}"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50455-A1E6-4FEB-BB25-0FF63E31650F}" type="slidenum">
              <a:rPr lang="en-US" smtClean="0"/>
              <a:t>‹#›</a:t>
            </a:fld>
            <a:endParaRPr lang="en-US"/>
          </a:p>
        </p:txBody>
      </p:sp>
    </p:spTree>
    <p:extLst>
      <p:ext uri="{BB962C8B-B14F-4D97-AF65-F5344CB8AC3E}">
        <p14:creationId xmlns:p14="http://schemas.microsoft.com/office/powerpoint/2010/main" val="263589147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3" indent="0">
              <a:buNone/>
              <a:defRPr sz="1400">
                <a:solidFill>
                  <a:schemeClr val="tx1">
                    <a:tint val="75000"/>
                  </a:schemeClr>
                </a:solidFill>
              </a:defRPr>
            </a:lvl7pPr>
            <a:lvl8pPr marL="3200240" indent="0">
              <a:buNone/>
              <a:defRPr sz="1400">
                <a:solidFill>
                  <a:schemeClr val="tx1">
                    <a:tint val="75000"/>
                  </a:schemeClr>
                </a:solidFill>
              </a:defRPr>
            </a:lvl8pPr>
            <a:lvl9pPr marL="365741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3A5B0C-3E30-4CD1-8102-0AB4726F4367}"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50455-A1E6-4FEB-BB25-0FF63E31650F}" type="slidenum">
              <a:rPr lang="en-US" smtClean="0"/>
              <a:t>‹#›</a:t>
            </a:fld>
            <a:endParaRPr lang="en-US"/>
          </a:p>
        </p:txBody>
      </p:sp>
    </p:spTree>
    <p:extLst>
      <p:ext uri="{BB962C8B-B14F-4D97-AF65-F5344CB8AC3E}">
        <p14:creationId xmlns:p14="http://schemas.microsoft.com/office/powerpoint/2010/main" val="419706419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3A5B0C-3E30-4CD1-8102-0AB4726F4367}" type="datetimeFigureOut">
              <a:rPr lang="en-US" smtClean="0"/>
              <a:t>6/11/2018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50455-A1E6-4FEB-BB25-0FF63E31650F}" type="slidenum">
              <a:rPr lang="en-US" smtClean="0"/>
              <a:t>‹#›</a:t>
            </a:fld>
            <a:endParaRPr lang="en-US"/>
          </a:p>
        </p:txBody>
      </p:sp>
    </p:spTree>
    <p:extLst>
      <p:ext uri="{BB962C8B-B14F-4D97-AF65-F5344CB8AC3E}">
        <p14:creationId xmlns:p14="http://schemas.microsoft.com/office/powerpoint/2010/main" val="397923314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3A5B0C-3E30-4CD1-8102-0AB4726F4367}" type="datetimeFigureOut">
              <a:rPr lang="en-US" smtClean="0"/>
              <a:t>6/11/2018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850455-A1E6-4FEB-BB25-0FF63E31650F}" type="slidenum">
              <a:rPr lang="en-US" smtClean="0"/>
              <a:t>‹#›</a:t>
            </a:fld>
            <a:endParaRPr lang="en-US"/>
          </a:p>
        </p:txBody>
      </p:sp>
    </p:spTree>
    <p:extLst>
      <p:ext uri="{BB962C8B-B14F-4D97-AF65-F5344CB8AC3E}">
        <p14:creationId xmlns:p14="http://schemas.microsoft.com/office/powerpoint/2010/main" val="37384086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3A5B0C-3E30-4CD1-8102-0AB4726F4367}" type="datetimeFigureOut">
              <a:rPr lang="en-US" smtClean="0"/>
              <a:t>6/11/2018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850455-A1E6-4FEB-BB25-0FF63E31650F}" type="slidenum">
              <a:rPr lang="en-US" smtClean="0"/>
              <a:t>‹#›</a:t>
            </a:fld>
            <a:endParaRPr lang="en-US"/>
          </a:p>
        </p:txBody>
      </p:sp>
    </p:spTree>
    <p:extLst>
      <p:ext uri="{BB962C8B-B14F-4D97-AF65-F5344CB8AC3E}">
        <p14:creationId xmlns:p14="http://schemas.microsoft.com/office/powerpoint/2010/main" val="55482343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A5B0C-3E30-4CD1-8102-0AB4726F4367}" type="datetimeFigureOut">
              <a:rPr lang="en-US" smtClean="0"/>
              <a:t>6/11/2018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850455-A1E6-4FEB-BB25-0FF63E31650F}" type="slidenum">
              <a:rPr lang="en-US" smtClean="0"/>
              <a:t>‹#›</a:t>
            </a:fld>
            <a:endParaRPr lang="en-US"/>
          </a:p>
        </p:txBody>
      </p:sp>
    </p:spTree>
    <p:extLst>
      <p:ext uri="{BB962C8B-B14F-4D97-AF65-F5344CB8AC3E}">
        <p14:creationId xmlns:p14="http://schemas.microsoft.com/office/powerpoint/2010/main" val="642264249"/>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A5B0C-3E30-4CD1-8102-0AB4726F4367}" type="datetimeFigureOut">
              <a:rPr lang="en-US" smtClean="0"/>
              <a:t>6/11/2018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50455-A1E6-4FEB-BB25-0FF63E31650F}" type="slidenum">
              <a:rPr lang="en-US" smtClean="0"/>
              <a:t>‹#›</a:t>
            </a:fld>
            <a:endParaRPr lang="en-US"/>
          </a:p>
        </p:txBody>
      </p:sp>
    </p:spTree>
    <p:extLst>
      <p:ext uri="{BB962C8B-B14F-4D97-AF65-F5344CB8AC3E}">
        <p14:creationId xmlns:p14="http://schemas.microsoft.com/office/powerpoint/2010/main" val="181687346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A5B0C-3E30-4CD1-8102-0AB4726F4367}" type="datetimeFigureOut">
              <a:rPr lang="en-US" smtClean="0"/>
              <a:t>6/11/2018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50455-A1E6-4FEB-BB25-0FF63E31650F}" type="slidenum">
              <a:rPr lang="en-US" smtClean="0"/>
              <a:t>‹#›</a:t>
            </a:fld>
            <a:endParaRPr lang="en-US"/>
          </a:p>
        </p:txBody>
      </p:sp>
    </p:spTree>
    <p:extLst>
      <p:ext uri="{BB962C8B-B14F-4D97-AF65-F5344CB8AC3E}">
        <p14:creationId xmlns:p14="http://schemas.microsoft.com/office/powerpoint/2010/main" val="140092285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5" tIns="45718" rIns="91435"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35" tIns="45718" rIns="91435"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35" tIns="45718" rIns="91435" bIns="45718" rtlCol="0" anchor="ctr"/>
          <a:lstStyle>
            <a:lvl1pPr algn="l">
              <a:defRPr sz="1200">
                <a:solidFill>
                  <a:schemeClr val="tx1">
                    <a:tint val="75000"/>
                  </a:schemeClr>
                </a:solidFill>
              </a:defRPr>
            </a:lvl1pPr>
          </a:lstStyle>
          <a:p>
            <a:fld id="{FA3A5B0C-3E30-4CD1-8102-0AB4726F4367}" type="datetimeFigureOut">
              <a:rPr lang="en-US" smtClean="0"/>
              <a:t>6/11/2018</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5" tIns="45718" rIns="91435" bIns="45718" rtlCol="0" anchor="ctr"/>
          <a:lstStyle>
            <a:lvl1pPr algn="r">
              <a:defRPr sz="1200">
                <a:solidFill>
                  <a:schemeClr val="tx1">
                    <a:tint val="75000"/>
                  </a:schemeClr>
                </a:solidFill>
              </a:defRPr>
            </a:lvl1pPr>
          </a:lstStyle>
          <a:p>
            <a:fld id="{77850455-A1E6-4FEB-BB25-0FF63E31650F}" type="slidenum">
              <a:rPr lang="en-US" smtClean="0"/>
              <a:t>‹#›</a:t>
            </a:fld>
            <a:endParaRPr lang="en-US"/>
          </a:p>
        </p:txBody>
      </p:sp>
    </p:spTree>
    <p:extLst>
      <p:ext uri="{BB962C8B-B14F-4D97-AF65-F5344CB8AC3E}">
        <p14:creationId xmlns:p14="http://schemas.microsoft.com/office/powerpoint/2010/main" val="589356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defTabSz="914354" rtl="0" eaLnBrk="1" latinLnBrk="0" hangingPunct="1">
        <a:spcBef>
          <a:spcPct val="0"/>
        </a:spcBef>
        <a:buNone/>
        <a:defRPr sz="4400" kern="1200">
          <a:solidFill>
            <a:schemeClr val="tx1"/>
          </a:solidFill>
          <a:latin typeface="+mj-lt"/>
          <a:ea typeface="+mj-ea"/>
          <a:cs typeface="+mj-cs"/>
        </a:defRPr>
      </a:lvl1pPr>
    </p:titleStyle>
    <p:bodyStyle>
      <a:lvl1pPr marL="342883" indent="-342883" algn="l" defTabSz="91435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3" indent="-285736" algn="l" defTabSz="91435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3" indent="-228589" algn="l" defTabSz="9143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7"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1"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7"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ttps://cdn.adleakscdn.com/wp-content/uploads/2017/11/BacktoBasicsPixelPart3-1240x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751344"/>
            <a:ext cx="3810000" cy="3108543"/>
          </a:xfrm>
          <a:prstGeom prst="rect">
            <a:avLst/>
          </a:prstGeom>
          <a:noFill/>
        </p:spPr>
        <p:txBody>
          <a:bodyPr wrap="square" rtlCol="0">
            <a:spAutoFit/>
          </a:bodyPr>
          <a:lstStyle/>
          <a:p>
            <a:r>
              <a:rPr lang="en-US" sz="2800" dirty="0">
                <a:solidFill>
                  <a:schemeClr val="bg1"/>
                </a:solidFill>
              </a:rPr>
              <a:t>Therefore I intend always to remind you of these qualities, though you know them and are established in the truth that you have</a:t>
            </a:r>
            <a:r>
              <a:rPr lang="en-US" sz="2800" dirty="0" smtClean="0">
                <a:solidFill>
                  <a:schemeClr val="bg1"/>
                </a:solidFill>
              </a:rPr>
              <a:t>.</a:t>
            </a:r>
          </a:p>
          <a:p>
            <a:r>
              <a:rPr lang="en-US" sz="2800" dirty="0">
                <a:solidFill>
                  <a:schemeClr val="bg1"/>
                </a:solidFill>
              </a:rPr>
              <a:t> </a:t>
            </a:r>
            <a:r>
              <a:rPr lang="en-US" sz="2800" dirty="0" smtClean="0">
                <a:solidFill>
                  <a:schemeClr val="bg1"/>
                </a:solidFill>
              </a:rPr>
              <a:t>-- II Peter 1:12</a:t>
            </a:r>
            <a:endParaRPr lang="en-US" sz="2800" dirty="0">
              <a:solidFill>
                <a:schemeClr val="bg1"/>
              </a:solidFill>
            </a:endParaRPr>
          </a:p>
        </p:txBody>
      </p:sp>
    </p:spTree>
    <p:extLst>
      <p:ext uri="{BB962C8B-B14F-4D97-AF65-F5344CB8AC3E}">
        <p14:creationId xmlns:p14="http://schemas.microsoft.com/office/powerpoint/2010/main" val="21905570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odaymiddleware.mims.com/resource/image/6D7A0302-F207-42A6-81C4-A5F701014158/OriginalThumbnail/THUMBNAIL_Fotolia_65549675.mapreadin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solidFill>
            <a:schemeClr val="bg1">
              <a:lumMod val="75000"/>
              <a:alpha val="72157"/>
            </a:schemeClr>
          </a:solidFill>
        </p:spPr>
        <p:txBody>
          <a:bodyPr/>
          <a:lstStyle/>
          <a:p>
            <a:r>
              <a:rPr lang="en-US" dirty="0"/>
              <a:t>R</a:t>
            </a:r>
            <a:r>
              <a:rPr lang="en-US" dirty="0" smtClean="0"/>
              <a:t>ighteousness of Jesus does not come easily</a:t>
            </a:r>
          </a:p>
          <a:p>
            <a:pPr lvl="1"/>
            <a:r>
              <a:rPr lang="en-US" dirty="0" smtClean="0"/>
              <a:t>It is all about transformation!</a:t>
            </a:r>
          </a:p>
          <a:p>
            <a:pPr lvl="1"/>
            <a:r>
              <a:rPr lang="en-US" dirty="0" smtClean="0"/>
              <a:t>As obedient children, do not be conformed to the passions of your former ignorance, </a:t>
            </a:r>
            <a:r>
              <a:rPr lang="en-US" baseline="30000" dirty="0" smtClean="0"/>
              <a:t> </a:t>
            </a:r>
            <a:r>
              <a:rPr lang="en-US" dirty="0" smtClean="0"/>
              <a:t>but as he who called you is holy, </a:t>
            </a:r>
            <a:r>
              <a:rPr lang="en-US" b="1" dirty="0" smtClean="0">
                <a:solidFill>
                  <a:srgbClr val="C00000"/>
                </a:solidFill>
              </a:rPr>
              <a:t>you also be holy in all your conduct</a:t>
            </a:r>
            <a:r>
              <a:rPr lang="en-US" dirty="0" smtClean="0"/>
              <a:t> 						</a:t>
            </a:r>
            <a:r>
              <a:rPr lang="en-US" smtClean="0"/>
              <a:t>	</a:t>
            </a:r>
            <a:r>
              <a:rPr lang="en-US" smtClean="0"/>
              <a:t>                                  – </a:t>
            </a:r>
            <a:r>
              <a:rPr lang="en-US" dirty="0" smtClean="0"/>
              <a:t>I Peter 1:14-15</a:t>
            </a:r>
            <a:endParaRPr lang="en-US" dirty="0"/>
          </a:p>
        </p:txBody>
      </p:sp>
      <p:sp>
        <p:nvSpPr>
          <p:cNvPr id="4" name="Title 3"/>
          <p:cNvSpPr>
            <a:spLocks noGrp="1"/>
          </p:cNvSpPr>
          <p:nvPr>
            <p:ph type="title"/>
          </p:nvPr>
        </p:nvSpPr>
        <p:spPr/>
        <p:txBody>
          <a:bodyPr/>
          <a:lstStyle/>
          <a:p>
            <a:endParaRPr lang="en-US"/>
          </a:p>
        </p:txBody>
      </p:sp>
      <p:sp>
        <p:nvSpPr>
          <p:cNvPr id="6" name="Title 1"/>
          <p:cNvSpPr txBox="1">
            <a:spLocks/>
          </p:cNvSpPr>
          <p:nvPr/>
        </p:nvSpPr>
        <p:spPr>
          <a:xfrm>
            <a:off x="457200" y="76200"/>
            <a:ext cx="8382000" cy="1143000"/>
          </a:xfrm>
          <a:prstGeom prst="rect">
            <a:avLst/>
          </a:prstGeom>
        </p:spPr>
        <p:txBody>
          <a:bodyPr vert="horz" lIns="91435" tIns="45718" rIns="91435" bIns="45718"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The Ease of Wrong Road Righteousness </a:t>
            </a:r>
            <a:endParaRPr lang="en-US" dirty="0"/>
          </a:p>
        </p:txBody>
      </p:sp>
    </p:spTree>
    <p:extLst>
      <p:ext uri="{BB962C8B-B14F-4D97-AF65-F5344CB8AC3E}">
        <p14:creationId xmlns:p14="http://schemas.microsoft.com/office/powerpoint/2010/main" val="10359288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odaymiddleware.mims.com/resource/image/6D7A0302-F207-42A6-81C4-A5F701014158/OriginalThumbnail/THUMBNAIL_Fotolia_65549675.mapreadin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solidFill>
            <a:schemeClr val="bg1">
              <a:lumMod val="75000"/>
              <a:alpha val="72157"/>
            </a:schemeClr>
          </a:solidFill>
        </p:spPr>
        <p:txBody>
          <a:bodyPr/>
          <a:lstStyle/>
          <a:p>
            <a:r>
              <a:rPr lang="en-US" dirty="0"/>
              <a:t>R</a:t>
            </a:r>
            <a:r>
              <a:rPr lang="en-US" dirty="0" smtClean="0"/>
              <a:t>ighteousness of Jesus does not come easily</a:t>
            </a:r>
          </a:p>
          <a:p>
            <a:pPr lvl="1"/>
            <a:r>
              <a:rPr lang="en-US" dirty="0" smtClean="0"/>
              <a:t>It is all about transformation!</a:t>
            </a:r>
          </a:p>
          <a:p>
            <a:pPr lvl="1"/>
            <a:r>
              <a:rPr lang="en-US" dirty="0" smtClean="0"/>
              <a:t>Failing to transform is to choose self over God</a:t>
            </a:r>
          </a:p>
          <a:p>
            <a:pPr lvl="1"/>
            <a:r>
              <a:rPr lang="en-US" sz="2600" dirty="0"/>
              <a:t>Self-righteous rarely see themselves as self-righteous </a:t>
            </a:r>
          </a:p>
        </p:txBody>
      </p:sp>
      <p:sp>
        <p:nvSpPr>
          <p:cNvPr id="4" name="Title 3"/>
          <p:cNvSpPr>
            <a:spLocks noGrp="1"/>
          </p:cNvSpPr>
          <p:nvPr>
            <p:ph type="title"/>
          </p:nvPr>
        </p:nvSpPr>
        <p:spPr/>
        <p:txBody>
          <a:bodyPr/>
          <a:lstStyle/>
          <a:p>
            <a:endParaRPr lang="en-US"/>
          </a:p>
        </p:txBody>
      </p:sp>
      <p:sp>
        <p:nvSpPr>
          <p:cNvPr id="6" name="Title 1"/>
          <p:cNvSpPr txBox="1">
            <a:spLocks/>
          </p:cNvSpPr>
          <p:nvPr/>
        </p:nvSpPr>
        <p:spPr>
          <a:xfrm>
            <a:off x="457200" y="76200"/>
            <a:ext cx="8382000" cy="1143000"/>
          </a:xfrm>
          <a:prstGeom prst="rect">
            <a:avLst/>
          </a:prstGeom>
        </p:spPr>
        <p:txBody>
          <a:bodyPr vert="horz" lIns="91435" tIns="45718" rIns="91435" bIns="45718"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The Ease of Wrong Road Righteousness </a:t>
            </a:r>
            <a:endParaRPr lang="en-US" dirty="0"/>
          </a:p>
        </p:txBody>
      </p:sp>
    </p:spTree>
    <p:extLst>
      <p:ext uri="{BB962C8B-B14F-4D97-AF65-F5344CB8AC3E}">
        <p14:creationId xmlns:p14="http://schemas.microsoft.com/office/powerpoint/2010/main" val="878581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bg2"/>
          </a:solidFill>
        </p:spPr>
        <p:txBody>
          <a:bodyPr>
            <a:noAutofit/>
          </a:bodyPr>
          <a:lstStyle/>
          <a:p>
            <a:pPr marL="0" indent="0">
              <a:buNone/>
            </a:pPr>
            <a:r>
              <a:rPr lang="en-US" sz="1800" baseline="30000" dirty="0"/>
              <a:t> </a:t>
            </a:r>
            <a:r>
              <a:rPr lang="en-US" sz="1800" dirty="0"/>
              <a:t>“But woe to you, scribes and Pharisees, hypocrites! For you shut the kingdom of heaven in people's faces. For you neither enter yourselves nor allow those who would enter to go in. </a:t>
            </a:r>
            <a:r>
              <a:rPr lang="en-US" sz="1800" i="1" dirty="0"/>
              <a:t>Woe to you, scribes and Pharisees, hypocrites! For you devour widows' houses and for a pretense you make long prayers; therefore you will receive the greater condemnation</a:t>
            </a:r>
            <a:r>
              <a:rPr lang="en-US" sz="1800" baseline="30000" dirty="0"/>
              <a:t>  </a:t>
            </a:r>
            <a:r>
              <a:rPr lang="en-US" sz="1800" dirty="0"/>
              <a:t>Woe to you, scribes and Pharisees, hypocrites! For you travel across sea and land to make a single proselyte, and when he becomes a proselyte, you make him twice as much a child of hell</a:t>
            </a:r>
            <a:r>
              <a:rPr lang="en-US" sz="1800" baseline="30000" dirty="0"/>
              <a:t> </a:t>
            </a:r>
            <a:r>
              <a:rPr lang="en-US" sz="1800" dirty="0"/>
              <a:t>as yourselves. </a:t>
            </a:r>
            <a:r>
              <a:rPr lang="en-US" sz="1800" baseline="30000" dirty="0"/>
              <a:t> </a:t>
            </a:r>
            <a:r>
              <a:rPr lang="en-US" sz="1800" dirty="0"/>
              <a:t>“Woe to you,</a:t>
            </a:r>
            <a:r>
              <a:rPr lang="en-US" sz="1800" dirty="0">
                <a:solidFill>
                  <a:srgbClr val="C00000"/>
                </a:solidFill>
              </a:rPr>
              <a:t> </a:t>
            </a:r>
            <a:r>
              <a:rPr lang="en-US" sz="1800" b="1" dirty="0">
                <a:solidFill>
                  <a:srgbClr val="C00000"/>
                </a:solidFill>
              </a:rPr>
              <a:t>blind</a:t>
            </a:r>
            <a:r>
              <a:rPr lang="en-US" sz="1800" dirty="0">
                <a:solidFill>
                  <a:srgbClr val="C00000"/>
                </a:solidFill>
              </a:rPr>
              <a:t> </a:t>
            </a:r>
            <a:r>
              <a:rPr lang="en-US" sz="1800" dirty="0"/>
              <a:t>guides, who say, ‘If anyone swears by the temple, it is nothing, but if anyone swears by the gold of the temple, he is bound by his oath.’ </a:t>
            </a:r>
            <a:r>
              <a:rPr lang="en-US" sz="1800" baseline="30000" dirty="0"/>
              <a:t> </a:t>
            </a:r>
            <a:r>
              <a:rPr lang="en-US" sz="1800" dirty="0"/>
              <a:t>You </a:t>
            </a:r>
            <a:r>
              <a:rPr lang="en-US" sz="1800" b="1" dirty="0">
                <a:solidFill>
                  <a:srgbClr val="C00000"/>
                </a:solidFill>
              </a:rPr>
              <a:t>blind</a:t>
            </a:r>
            <a:r>
              <a:rPr lang="en-US" sz="1800" dirty="0"/>
              <a:t> fools! For which is greater, the gold or the temple that has made the gold sacred? </a:t>
            </a:r>
            <a:r>
              <a:rPr lang="en-US" sz="1800" baseline="30000" dirty="0"/>
              <a:t> </a:t>
            </a:r>
            <a:r>
              <a:rPr lang="en-US" sz="1800" dirty="0"/>
              <a:t>And you say, ‘If anyone swears by the altar, it is nothing, but if anyone swears by the gift that is on the altar, he is bound by his oath.’ </a:t>
            </a:r>
            <a:r>
              <a:rPr lang="en-US" sz="1800" baseline="30000" dirty="0"/>
              <a:t> </a:t>
            </a:r>
            <a:r>
              <a:rPr lang="en-US" sz="1800" dirty="0"/>
              <a:t>You</a:t>
            </a:r>
            <a:r>
              <a:rPr lang="en-US" sz="1800" dirty="0">
                <a:solidFill>
                  <a:srgbClr val="C00000"/>
                </a:solidFill>
              </a:rPr>
              <a:t> </a:t>
            </a:r>
            <a:r>
              <a:rPr lang="en-US" sz="1800" b="1" dirty="0">
                <a:solidFill>
                  <a:srgbClr val="C00000"/>
                </a:solidFill>
              </a:rPr>
              <a:t>blind</a:t>
            </a:r>
            <a:r>
              <a:rPr lang="en-US" sz="1800" dirty="0">
                <a:solidFill>
                  <a:srgbClr val="C00000"/>
                </a:solidFill>
              </a:rPr>
              <a:t> </a:t>
            </a:r>
            <a:r>
              <a:rPr lang="en-US" sz="1800" dirty="0"/>
              <a:t>men! For which is greater, the gift or the altar that makes the gift sacred? </a:t>
            </a:r>
            <a:r>
              <a:rPr lang="en-US" sz="1800" baseline="30000" dirty="0"/>
              <a:t> </a:t>
            </a:r>
            <a:r>
              <a:rPr lang="en-US" sz="1800" dirty="0"/>
              <a:t>So whoever swears by the altar swears by it and by everything on it. </a:t>
            </a:r>
            <a:r>
              <a:rPr lang="en-US" sz="1800" baseline="30000" dirty="0"/>
              <a:t> </a:t>
            </a:r>
            <a:r>
              <a:rPr lang="en-US" sz="1800" dirty="0"/>
              <a:t>And whoever swears by the temple swears by it and by him who dwells in it. And whoever swears by heaven swears by the throne of God and by him who sits upon it.</a:t>
            </a:r>
            <a:r>
              <a:rPr lang="en-US" sz="1800" baseline="30000" dirty="0"/>
              <a:t>  </a:t>
            </a:r>
            <a:r>
              <a:rPr lang="en-US" sz="1800" dirty="0"/>
              <a:t>“Woe to you, scribes and Pharisees, hypocrites! For you tithe mint and dill and cumin, and have neglected the weightier matters of the law: justice and mercy and faithfulness. These you ought to have done, without neglecting the others. </a:t>
            </a:r>
            <a:r>
              <a:rPr lang="en-US" sz="1800" baseline="30000" dirty="0"/>
              <a:t> </a:t>
            </a:r>
            <a:r>
              <a:rPr lang="en-US" sz="1800" dirty="0"/>
              <a:t>You </a:t>
            </a:r>
            <a:r>
              <a:rPr lang="en-US" sz="1800" b="1" dirty="0">
                <a:solidFill>
                  <a:srgbClr val="C00000"/>
                </a:solidFill>
              </a:rPr>
              <a:t>blind</a:t>
            </a:r>
            <a:r>
              <a:rPr lang="en-US" sz="1800" dirty="0">
                <a:solidFill>
                  <a:srgbClr val="C00000"/>
                </a:solidFill>
              </a:rPr>
              <a:t> </a:t>
            </a:r>
            <a:r>
              <a:rPr lang="en-US" sz="1800" dirty="0"/>
              <a:t>guides, straining out a gnat and swallowing a camel! </a:t>
            </a:r>
            <a:r>
              <a:rPr lang="en-US" sz="1800" baseline="30000" dirty="0"/>
              <a:t> </a:t>
            </a:r>
            <a:r>
              <a:rPr lang="en-US" sz="1800" dirty="0"/>
              <a:t>“Woe to you, scribes and Pharisees, hypocrites! For you clean the outside of the cup and the plate, but inside they are full of greed and self-indulgence. You </a:t>
            </a:r>
            <a:r>
              <a:rPr lang="en-US" sz="1800" b="1" dirty="0">
                <a:solidFill>
                  <a:srgbClr val="C00000"/>
                </a:solidFill>
              </a:rPr>
              <a:t>blind</a:t>
            </a:r>
            <a:r>
              <a:rPr lang="en-US" sz="1800" dirty="0">
                <a:solidFill>
                  <a:srgbClr val="C00000"/>
                </a:solidFill>
              </a:rPr>
              <a:t> </a:t>
            </a:r>
            <a:r>
              <a:rPr lang="en-US" sz="1800" dirty="0"/>
              <a:t>Pharisee! First clean the inside of the cup and the plate, that the outside also may be clean. </a:t>
            </a:r>
            <a:r>
              <a:rPr lang="en-US" sz="1800" baseline="30000" dirty="0"/>
              <a:t> </a:t>
            </a:r>
            <a:r>
              <a:rPr lang="en-US" sz="1800" dirty="0"/>
              <a:t>“Woe to you, scribes and Pharisees, hypocrites! For you are like whitewashed tombs, which outwardly appear beautiful, but within are full of dead people's bones and all uncleanness. </a:t>
            </a:r>
            <a:r>
              <a:rPr lang="en-US" sz="1800" baseline="30000" dirty="0"/>
              <a:t> </a:t>
            </a:r>
            <a:r>
              <a:rPr lang="en-US" sz="1800" dirty="0"/>
              <a:t>So you also outwardly appear righteous to others, but within you are full of hypocrisy and lawlessness. </a:t>
            </a:r>
            <a:r>
              <a:rPr lang="en-US" sz="1800" baseline="30000" dirty="0"/>
              <a:t> </a:t>
            </a:r>
            <a:r>
              <a:rPr lang="en-US" sz="1800" dirty="0"/>
              <a:t>“Woe to you, scribes and Phar</a:t>
            </a:r>
            <a:r>
              <a:rPr lang="en-US" sz="1700" dirty="0"/>
              <a:t>isees, hypocrites! For you build the tombs of the prophets and decorate the monuments of the righteous</a:t>
            </a:r>
          </a:p>
        </p:txBody>
      </p:sp>
    </p:spTree>
    <p:extLst>
      <p:ext uri="{BB962C8B-B14F-4D97-AF65-F5344CB8AC3E}">
        <p14:creationId xmlns:p14="http://schemas.microsoft.com/office/powerpoint/2010/main" val="77793266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bg2"/>
          </a:solidFill>
        </p:spPr>
        <p:txBody>
          <a:bodyPr>
            <a:noAutofit/>
          </a:bodyPr>
          <a:lstStyle/>
          <a:p>
            <a:pPr marL="0" indent="0">
              <a:buNone/>
            </a:pPr>
            <a:r>
              <a:rPr lang="en-US" sz="1800" baseline="30000" dirty="0"/>
              <a:t> </a:t>
            </a:r>
            <a:r>
              <a:rPr lang="en-US" sz="1800" dirty="0"/>
              <a:t>“But woe to you, scribes and Pharisees, </a:t>
            </a:r>
            <a:r>
              <a:rPr lang="en-US" sz="1800" b="1" dirty="0">
                <a:solidFill>
                  <a:schemeClr val="accent6">
                    <a:lumMod val="50000"/>
                  </a:schemeClr>
                </a:solidFill>
              </a:rPr>
              <a:t>hypocrites</a:t>
            </a:r>
            <a:r>
              <a:rPr lang="en-US" sz="1800" dirty="0"/>
              <a:t>! For you shut the kingdom of heaven in people's faces. For you neither enter yourselves nor allow those who would enter to go in. </a:t>
            </a:r>
            <a:r>
              <a:rPr lang="en-US" sz="1800" i="1" dirty="0"/>
              <a:t>Woe to you, scribes and Pharisee</a:t>
            </a:r>
            <a:r>
              <a:rPr lang="en-US" sz="1800" dirty="0"/>
              <a:t>s</a:t>
            </a:r>
            <a:r>
              <a:rPr lang="en-US" sz="1800" b="1" dirty="0"/>
              <a:t>, </a:t>
            </a:r>
            <a:r>
              <a:rPr lang="en-US" sz="1800" b="1" i="1" dirty="0">
                <a:solidFill>
                  <a:schemeClr val="accent6">
                    <a:lumMod val="50000"/>
                  </a:schemeClr>
                </a:solidFill>
              </a:rPr>
              <a:t>hypocrites</a:t>
            </a:r>
            <a:r>
              <a:rPr lang="en-US" sz="1800" i="1" dirty="0"/>
              <a:t>! For you devour widows' houses and for a pretense you make long prayers; therefore you will receive the greater condemnation</a:t>
            </a:r>
            <a:r>
              <a:rPr lang="en-US" sz="1800" baseline="30000" dirty="0"/>
              <a:t>  </a:t>
            </a:r>
            <a:r>
              <a:rPr lang="en-US" sz="1800" dirty="0"/>
              <a:t>Woe to you, scribes and Pharisees, hypocrites! For you travel across sea and land to make a single proselyte, and when he becomes a proselyte, you make him twice as much a child of hell</a:t>
            </a:r>
            <a:r>
              <a:rPr lang="en-US" sz="1800" baseline="30000" dirty="0"/>
              <a:t> </a:t>
            </a:r>
            <a:r>
              <a:rPr lang="en-US" sz="1800" dirty="0"/>
              <a:t>as yourselves. </a:t>
            </a:r>
            <a:r>
              <a:rPr lang="en-US" sz="1800" baseline="30000" dirty="0"/>
              <a:t> </a:t>
            </a:r>
            <a:r>
              <a:rPr lang="en-US" sz="1800" dirty="0"/>
              <a:t>“Woe to you,</a:t>
            </a:r>
            <a:r>
              <a:rPr lang="en-US" sz="1800" dirty="0">
                <a:solidFill>
                  <a:srgbClr val="C00000"/>
                </a:solidFill>
              </a:rPr>
              <a:t> </a:t>
            </a:r>
            <a:r>
              <a:rPr lang="en-US" sz="1800" b="1" dirty="0">
                <a:solidFill>
                  <a:srgbClr val="C00000"/>
                </a:solidFill>
              </a:rPr>
              <a:t>blind</a:t>
            </a:r>
            <a:r>
              <a:rPr lang="en-US" sz="1800" dirty="0">
                <a:solidFill>
                  <a:srgbClr val="C00000"/>
                </a:solidFill>
              </a:rPr>
              <a:t> </a:t>
            </a:r>
            <a:r>
              <a:rPr lang="en-US" sz="1800" dirty="0"/>
              <a:t>guides, who say, ‘If anyone swears by the temple, it is nothing, but if anyone swears by the gold of the temple, he is bound by his oath.’ </a:t>
            </a:r>
            <a:r>
              <a:rPr lang="en-US" sz="1800" baseline="30000" dirty="0"/>
              <a:t> </a:t>
            </a:r>
            <a:r>
              <a:rPr lang="en-US" sz="1800" dirty="0"/>
              <a:t>You </a:t>
            </a:r>
            <a:r>
              <a:rPr lang="en-US" sz="1800" b="1" dirty="0">
                <a:solidFill>
                  <a:srgbClr val="C00000"/>
                </a:solidFill>
              </a:rPr>
              <a:t>blind</a:t>
            </a:r>
            <a:r>
              <a:rPr lang="en-US" sz="1800" dirty="0"/>
              <a:t> fools! For which is greater, the gold or the temple that has made the gold sacred? </a:t>
            </a:r>
            <a:r>
              <a:rPr lang="en-US" sz="1800" baseline="30000" dirty="0"/>
              <a:t> </a:t>
            </a:r>
            <a:r>
              <a:rPr lang="en-US" sz="1800" dirty="0"/>
              <a:t>And you say, ‘If anyone swears by the altar, it is nothing, but if anyone swears by the gift that is on the altar, he is bound by his oath.’ </a:t>
            </a:r>
            <a:r>
              <a:rPr lang="en-US" sz="1800" baseline="30000" dirty="0"/>
              <a:t> </a:t>
            </a:r>
            <a:r>
              <a:rPr lang="en-US" sz="1800" dirty="0"/>
              <a:t>You</a:t>
            </a:r>
            <a:r>
              <a:rPr lang="en-US" sz="1800" dirty="0">
                <a:solidFill>
                  <a:srgbClr val="C00000"/>
                </a:solidFill>
              </a:rPr>
              <a:t> </a:t>
            </a:r>
            <a:r>
              <a:rPr lang="en-US" sz="1800" b="1" dirty="0">
                <a:solidFill>
                  <a:srgbClr val="C00000"/>
                </a:solidFill>
              </a:rPr>
              <a:t>blind</a:t>
            </a:r>
            <a:r>
              <a:rPr lang="en-US" sz="1800" dirty="0">
                <a:solidFill>
                  <a:srgbClr val="C00000"/>
                </a:solidFill>
              </a:rPr>
              <a:t> </a:t>
            </a:r>
            <a:r>
              <a:rPr lang="en-US" sz="1800" dirty="0"/>
              <a:t>men! For which is greater, the gift or the altar that makes the gift sacred? </a:t>
            </a:r>
            <a:r>
              <a:rPr lang="en-US" sz="1800" baseline="30000" dirty="0"/>
              <a:t> </a:t>
            </a:r>
            <a:r>
              <a:rPr lang="en-US" sz="1800" dirty="0"/>
              <a:t>So whoever swears by the altar swears by it and by everything on it. </a:t>
            </a:r>
            <a:r>
              <a:rPr lang="en-US" sz="1800" baseline="30000" dirty="0"/>
              <a:t> </a:t>
            </a:r>
            <a:r>
              <a:rPr lang="en-US" sz="1800" dirty="0"/>
              <a:t>And whoever swears by the temple swears by it and by him who dwells in it. And whoever swears by heaven swears by the throne of God and by him who sits upon it.</a:t>
            </a:r>
            <a:r>
              <a:rPr lang="en-US" sz="1800" baseline="30000" dirty="0"/>
              <a:t>  </a:t>
            </a:r>
            <a:r>
              <a:rPr lang="en-US" sz="1800" dirty="0"/>
              <a:t>“Woe to you, scribes and Pharisees, </a:t>
            </a:r>
            <a:r>
              <a:rPr lang="en-US" sz="1800" b="1" dirty="0">
                <a:solidFill>
                  <a:schemeClr val="accent6">
                    <a:lumMod val="50000"/>
                  </a:schemeClr>
                </a:solidFill>
              </a:rPr>
              <a:t>hypocrites</a:t>
            </a:r>
            <a:r>
              <a:rPr lang="en-US" sz="1800" dirty="0"/>
              <a:t>! For you tithe mint and dill and cumin, and have neglected the weightier matters of the law: justice and mercy and faithfulness. These you ought to have done, without neglecting the others. </a:t>
            </a:r>
            <a:r>
              <a:rPr lang="en-US" sz="1800" baseline="30000" dirty="0"/>
              <a:t> </a:t>
            </a:r>
            <a:r>
              <a:rPr lang="en-US" sz="1800" dirty="0"/>
              <a:t>You </a:t>
            </a:r>
            <a:r>
              <a:rPr lang="en-US" sz="1800" b="1" dirty="0">
                <a:solidFill>
                  <a:srgbClr val="C00000"/>
                </a:solidFill>
              </a:rPr>
              <a:t>blind</a:t>
            </a:r>
            <a:r>
              <a:rPr lang="en-US" sz="1800" dirty="0">
                <a:solidFill>
                  <a:srgbClr val="C00000"/>
                </a:solidFill>
              </a:rPr>
              <a:t> </a:t>
            </a:r>
            <a:r>
              <a:rPr lang="en-US" sz="1800" dirty="0"/>
              <a:t>guides, straining out a gnat and swallowing a camel! </a:t>
            </a:r>
            <a:r>
              <a:rPr lang="en-US" sz="1800" baseline="30000" dirty="0"/>
              <a:t> </a:t>
            </a:r>
            <a:r>
              <a:rPr lang="en-US" sz="1800" dirty="0"/>
              <a:t>“Woe to you, scribes and Pharisees, </a:t>
            </a:r>
            <a:r>
              <a:rPr lang="en-US" sz="1800" b="1" dirty="0">
                <a:solidFill>
                  <a:schemeClr val="accent6">
                    <a:lumMod val="50000"/>
                  </a:schemeClr>
                </a:solidFill>
              </a:rPr>
              <a:t>hypocrites</a:t>
            </a:r>
            <a:r>
              <a:rPr lang="en-US" sz="1800" dirty="0"/>
              <a:t>! For you clean the outside of the cup and the plate, but inside they are full of greed and self-indulgence. You </a:t>
            </a:r>
            <a:r>
              <a:rPr lang="en-US" sz="1800" b="1" dirty="0">
                <a:solidFill>
                  <a:srgbClr val="C00000"/>
                </a:solidFill>
              </a:rPr>
              <a:t>blind</a:t>
            </a:r>
            <a:r>
              <a:rPr lang="en-US" sz="1800" dirty="0">
                <a:solidFill>
                  <a:srgbClr val="C00000"/>
                </a:solidFill>
              </a:rPr>
              <a:t> </a:t>
            </a:r>
            <a:r>
              <a:rPr lang="en-US" sz="1800" dirty="0"/>
              <a:t>Pharisee! First clean the inside of the cup and the plate, that the outside also may be clean. </a:t>
            </a:r>
            <a:r>
              <a:rPr lang="en-US" sz="1800" baseline="30000" dirty="0"/>
              <a:t> </a:t>
            </a:r>
            <a:r>
              <a:rPr lang="en-US" sz="1800" dirty="0"/>
              <a:t>“Woe to you, scribes and Pharisees,</a:t>
            </a:r>
            <a:r>
              <a:rPr lang="en-US" sz="1800" b="1" dirty="0">
                <a:solidFill>
                  <a:schemeClr val="accent6">
                    <a:lumMod val="50000"/>
                  </a:schemeClr>
                </a:solidFill>
              </a:rPr>
              <a:t> hypocrites</a:t>
            </a:r>
            <a:r>
              <a:rPr lang="en-US" sz="1800" dirty="0"/>
              <a:t>! For you are like whitewashed tombs, which outwardly appear beautiful, but within are full of dead people's bones and all uncleanness. </a:t>
            </a:r>
            <a:r>
              <a:rPr lang="en-US" sz="1800" baseline="30000" dirty="0"/>
              <a:t> </a:t>
            </a:r>
            <a:r>
              <a:rPr lang="en-US" sz="1800" dirty="0"/>
              <a:t>So you also outwardly appear righteous to others, but within you are full of hypocrisy and lawlessness. </a:t>
            </a:r>
            <a:r>
              <a:rPr lang="en-US" sz="1800" baseline="30000" dirty="0"/>
              <a:t> </a:t>
            </a:r>
            <a:r>
              <a:rPr lang="en-US" sz="1800" dirty="0"/>
              <a:t>“Woe to you, scribes and Pharisees, </a:t>
            </a:r>
            <a:r>
              <a:rPr lang="en-US" sz="1800" b="1" dirty="0">
                <a:solidFill>
                  <a:schemeClr val="accent6">
                    <a:lumMod val="50000"/>
                  </a:schemeClr>
                </a:solidFill>
              </a:rPr>
              <a:t>hypocrites</a:t>
            </a:r>
            <a:r>
              <a:rPr lang="en-US" sz="1800" dirty="0"/>
              <a:t>! For you build the tombs of the prophets and decorate the monuments of the righteous</a:t>
            </a:r>
          </a:p>
        </p:txBody>
      </p:sp>
    </p:spTree>
    <p:extLst>
      <p:ext uri="{BB962C8B-B14F-4D97-AF65-F5344CB8AC3E}">
        <p14:creationId xmlns:p14="http://schemas.microsoft.com/office/powerpoint/2010/main" val="1364848082"/>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odaymiddleware.mims.com/resource/image/6D7A0302-F207-42A6-81C4-A5F701014158/OriginalThumbnail/THUMBNAIL_Fotolia_65549675.mapreadin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solidFill>
            <a:schemeClr val="bg1">
              <a:lumMod val="75000"/>
              <a:alpha val="72157"/>
            </a:schemeClr>
          </a:solidFill>
        </p:spPr>
        <p:txBody>
          <a:bodyPr/>
          <a:lstStyle/>
          <a:p>
            <a:r>
              <a:rPr lang="en-US" dirty="0"/>
              <a:t>R</a:t>
            </a:r>
            <a:r>
              <a:rPr lang="en-US" dirty="0" smtClean="0"/>
              <a:t>ighteousness requires serious reflection</a:t>
            </a:r>
          </a:p>
          <a:p>
            <a:pPr lvl="1"/>
            <a:r>
              <a:rPr lang="en-US" dirty="0" smtClean="0"/>
              <a:t>Do I thank God </a:t>
            </a:r>
            <a:r>
              <a:rPr lang="en-US" b="1" dirty="0" smtClean="0">
                <a:solidFill>
                  <a:srgbClr val="C00000"/>
                </a:solidFill>
              </a:rPr>
              <a:t>daily</a:t>
            </a:r>
            <a:r>
              <a:rPr lang="en-US" dirty="0" smtClean="0"/>
              <a:t> for the grace He provides?</a:t>
            </a:r>
            <a:endParaRPr lang="en-US" dirty="0"/>
          </a:p>
        </p:txBody>
      </p:sp>
      <p:sp>
        <p:nvSpPr>
          <p:cNvPr id="4" name="TextBox 3"/>
          <p:cNvSpPr txBox="1"/>
          <p:nvPr/>
        </p:nvSpPr>
        <p:spPr>
          <a:xfrm>
            <a:off x="2692798" y="4572000"/>
            <a:ext cx="6248400" cy="1815878"/>
          </a:xfrm>
          <a:prstGeom prst="rect">
            <a:avLst/>
          </a:prstGeom>
          <a:solidFill>
            <a:schemeClr val="bg1">
              <a:lumMod val="65000"/>
            </a:schemeClr>
          </a:solidFill>
        </p:spPr>
        <p:txBody>
          <a:bodyPr wrap="square" lIns="91435" tIns="45718" rIns="91435" bIns="45718" rtlCol="0">
            <a:spAutoFit/>
          </a:bodyPr>
          <a:lstStyle/>
          <a:p>
            <a:r>
              <a:rPr lang="en-US" sz="2800" dirty="0"/>
              <a:t>The saying is trustworthy and deserving of full acceptance, that Christ Jesus came into the world to save sinners, of whom I am the foremost. – I Timothy 1:15</a:t>
            </a:r>
          </a:p>
        </p:txBody>
      </p:sp>
      <p:sp>
        <p:nvSpPr>
          <p:cNvPr id="5" name="Title 4"/>
          <p:cNvSpPr>
            <a:spLocks noGrp="1"/>
          </p:cNvSpPr>
          <p:nvPr>
            <p:ph type="title"/>
          </p:nvPr>
        </p:nvSpPr>
        <p:spPr/>
        <p:txBody>
          <a:bodyPr/>
          <a:lstStyle/>
          <a:p>
            <a:endParaRPr lang="en-US"/>
          </a:p>
        </p:txBody>
      </p:sp>
      <p:sp>
        <p:nvSpPr>
          <p:cNvPr id="7" name="Title 1"/>
          <p:cNvSpPr txBox="1">
            <a:spLocks/>
          </p:cNvSpPr>
          <p:nvPr/>
        </p:nvSpPr>
        <p:spPr>
          <a:xfrm>
            <a:off x="457200" y="76200"/>
            <a:ext cx="8382000" cy="1143000"/>
          </a:xfrm>
          <a:prstGeom prst="rect">
            <a:avLst/>
          </a:prstGeom>
        </p:spPr>
        <p:txBody>
          <a:bodyPr vert="horz" lIns="91435" tIns="45718" rIns="91435" bIns="45718"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The Ease of Wrong Road Righteousness </a:t>
            </a:r>
            <a:endParaRPr lang="en-US" dirty="0"/>
          </a:p>
        </p:txBody>
      </p:sp>
    </p:spTree>
    <p:extLst>
      <p:ext uri="{BB962C8B-B14F-4D97-AF65-F5344CB8AC3E}">
        <p14:creationId xmlns:p14="http://schemas.microsoft.com/office/powerpoint/2010/main" val="33443448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odaymiddleware.mims.com/resource/image/6D7A0302-F207-42A6-81C4-A5F701014158/OriginalThumbnail/THUMBNAIL_Fotolia_65549675.mapreadin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solidFill>
            <a:schemeClr val="bg1">
              <a:lumMod val="75000"/>
              <a:alpha val="72157"/>
            </a:schemeClr>
          </a:solidFill>
        </p:spPr>
        <p:txBody>
          <a:bodyPr/>
          <a:lstStyle/>
          <a:p>
            <a:r>
              <a:rPr lang="en-US" dirty="0"/>
              <a:t>R</a:t>
            </a:r>
            <a:r>
              <a:rPr lang="en-US" dirty="0" smtClean="0"/>
              <a:t>ighteousness requires serious reflection</a:t>
            </a:r>
          </a:p>
          <a:p>
            <a:pPr lvl="1"/>
            <a:r>
              <a:rPr lang="en-US" sz="2000" dirty="0">
                <a:solidFill>
                  <a:schemeClr val="tx1">
                    <a:lumMod val="75000"/>
                    <a:lumOff val="25000"/>
                  </a:schemeClr>
                </a:solidFill>
              </a:rPr>
              <a:t>Do I thank God </a:t>
            </a:r>
            <a:r>
              <a:rPr lang="en-US" sz="2000" b="1" dirty="0">
                <a:solidFill>
                  <a:srgbClr val="C00000"/>
                </a:solidFill>
              </a:rPr>
              <a:t>daily</a:t>
            </a:r>
            <a:r>
              <a:rPr lang="en-US" sz="2000" dirty="0">
                <a:solidFill>
                  <a:schemeClr val="tx1">
                    <a:lumMod val="75000"/>
                    <a:lumOff val="25000"/>
                  </a:schemeClr>
                </a:solidFill>
              </a:rPr>
              <a:t> for the grace He provides?</a:t>
            </a:r>
          </a:p>
          <a:p>
            <a:pPr lvl="1"/>
            <a:r>
              <a:rPr lang="en-US" dirty="0" smtClean="0"/>
              <a:t>Do I view commands as a way of being </a:t>
            </a:r>
            <a:r>
              <a:rPr lang="en-US" b="1" dirty="0" smtClean="0">
                <a:solidFill>
                  <a:srgbClr val="C00000"/>
                </a:solidFill>
              </a:rPr>
              <a:t>like</a:t>
            </a:r>
            <a:r>
              <a:rPr lang="en-US" dirty="0" smtClean="0"/>
              <a:t> Him?</a:t>
            </a:r>
            <a:endParaRPr lang="en-US" dirty="0"/>
          </a:p>
        </p:txBody>
      </p:sp>
      <p:sp>
        <p:nvSpPr>
          <p:cNvPr id="4" name="TextBox 3"/>
          <p:cNvSpPr txBox="1"/>
          <p:nvPr/>
        </p:nvSpPr>
        <p:spPr>
          <a:xfrm>
            <a:off x="1923013" y="3937001"/>
            <a:ext cx="7057845" cy="2246765"/>
          </a:xfrm>
          <a:prstGeom prst="rect">
            <a:avLst/>
          </a:prstGeom>
          <a:solidFill>
            <a:schemeClr val="bg1">
              <a:lumMod val="65000"/>
            </a:schemeClr>
          </a:solidFill>
        </p:spPr>
        <p:txBody>
          <a:bodyPr wrap="square" lIns="91435" tIns="45718" rIns="91435" bIns="45718" rtlCol="0">
            <a:spAutoFit/>
          </a:bodyPr>
          <a:lstStyle/>
          <a:p>
            <a:r>
              <a:rPr lang="en-US" sz="2800" dirty="0"/>
              <a:t>Oh that there were one among you who would shut the doors, that you might not kindle fire on my altar in vain! I have no pleasure in you, says the </a:t>
            </a:r>
            <a:r>
              <a:rPr lang="en-US" sz="2800" cap="small" dirty="0"/>
              <a:t>Lord</a:t>
            </a:r>
            <a:r>
              <a:rPr lang="en-US" sz="2800" dirty="0"/>
              <a:t> of hosts, and I will not accept an offering from your hand. – Malachi 1:10 </a:t>
            </a:r>
          </a:p>
        </p:txBody>
      </p:sp>
      <p:sp>
        <p:nvSpPr>
          <p:cNvPr id="5" name="Title 4"/>
          <p:cNvSpPr>
            <a:spLocks noGrp="1"/>
          </p:cNvSpPr>
          <p:nvPr>
            <p:ph type="title"/>
          </p:nvPr>
        </p:nvSpPr>
        <p:spPr/>
        <p:txBody>
          <a:bodyPr/>
          <a:lstStyle/>
          <a:p>
            <a:endParaRPr lang="en-US"/>
          </a:p>
        </p:txBody>
      </p:sp>
      <p:sp>
        <p:nvSpPr>
          <p:cNvPr id="7" name="Title 1"/>
          <p:cNvSpPr txBox="1">
            <a:spLocks/>
          </p:cNvSpPr>
          <p:nvPr/>
        </p:nvSpPr>
        <p:spPr>
          <a:xfrm>
            <a:off x="457200" y="76200"/>
            <a:ext cx="8382000" cy="1143000"/>
          </a:xfrm>
          <a:prstGeom prst="rect">
            <a:avLst/>
          </a:prstGeom>
        </p:spPr>
        <p:txBody>
          <a:bodyPr vert="horz" lIns="91435" tIns="45718" rIns="91435" bIns="45718"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The Ease of Wrong Road Righteousness </a:t>
            </a:r>
            <a:endParaRPr lang="en-US" dirty="0"/>
          </a:p>
        </p:txBody>
      </p:sp>
    </p:spTree>
    <p:extLst>
      <p:ext uri="{BB962C8B-B14F-4D97-AF65-F5344CB8AC3E}">
        <p14:creationId xmlns:p14="http://schemas.microsoft.com/office/powerpoint/2010/main" val="39280337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odaymiddleware.mims.com/resource/image/6D7A0302-F207-42A6-81C4-A5F701014158/OriginalThumbnail/THUMBNAIL_Fotolia_65549675.mapreadin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solidFill>
            <a:schemeClr val="bg1">
              <a:lumMod val="75000"/>
              <a:alpha val="72157"/>
            </a:schemeClr>
          </a:solidFill>
        </p:spPr>
        <p:txBody>
          <a:bodyPr/>
          <a:lstStyle/>
          <a:p>
            <a:r>
              <a:rPr lang="en-US" dirty="0"/>
              <a:t>R</a:t>
            </a:r>
            <a:r>
              <a:rPr lang="en-US" dirty="0" smtClean="0"/>
              <a:t>ighteousness requires serious reflection</a:t>
            </a:r>
          </a:p>
          <a:p>
            <a:pPr lvl="1"/>
            <a:r>
              <a:rPr lang="en-US" sz="2000" dirty="0">
                <a:solidFill>
                  <a:schemeClr val="tx1">
                    <a:lumMod val="75000"/>
                    <a:lumOff val="25000"/>
                  </a:schemeClr>
                </a:solidFill>
              </a:rPr>
              <a:t>Do I thank God </a:t>
            </a:r>
            <a:r>
              <a:rPr lang="en-US" sz="2000" b="1" dirty="0">
                <a:solidFill>
                  <a:srgbClr val="C00000"/>
                </a:solidFill>
              </a:rPr>
              <a:t>daily</a:t>
            </a:r>
            <a:r>
              <a:rPr lang="en-US" sz="2000" dirty="0">
                <a:solidFill>
                  <a:schemeClr val="tx1">
                    <a:lumMod val="75000"/>
                    <a:lumOff val="25000"/>
                  </a:schemeClr>
                </a:solidFill>
              </a:rPr>
              <a:t> for the grace He provides?</a:t>
            </a:r>
          </a:p>
          <a:p>
            <a:pPr lvl="1"/>
            <a:r>
              <a:rPr lang="en-US" sz="2000" dirty="0">
                <a:solidFill>
                  <a:schemeClr val="tx1">
                    <a:lumMod val="75000"/>
                    <a:lumOff val="25000"/>
                  </a:schemeClr>
                </a:solidFill>
              </a:rPr>
              <a:t>Do I view commands as a way of being</a:t>
            </a:r>
            <a:r>
              <a:rPr lang="en-US" sz="2000" dirty="0">
                <a:solidFill>
                  <a:srgbClr val="C00000"/>
                </a:solidFill>
              </a:rPr>
              <a:t> </a:t>
            </a:r>
            <a:r>
              <a:rPr lang="en-US" sz="2000" b="1" dirty="0">
                <a:solidFill>
                  <a:srgbClr val="C00000"/>
                </a:solidFill>
              </a:rPr>
              <a:t>like</a:t>
            </a:r>
            <a:r>
              <a:rPr lang="en-US" sz="2000" dirty="0">
                <a:solidFill>
                  <a:srgbClr val="C00000"/>
                </a:solidFill>
              </a:rPr>
              <a:t> </a:t>
            </a:r>
            <a:r>
              <a:rPr lang="en-US" sz="2000" dirty="0">
                <a:solidFill>
                  <a:schemeClr val="tx1">
                    <a:lumMod val="75000"/>
                    <a:lumOff val="25000"/>
                  </a:schemeClr>
                </a:solidFill>
              </a:rPr>
              <a:t>Him?</a:t>
            </a:r>
          </a:p>
          <a:p>
            <a:pPr lvl="1"/>
            <a:r>
              <a:rPr lang="en-US" dirty="0" smtClean="0"/>
              <a:t>Do I keep commandments in the </a:t>
            </a:r>
            <a:r>
              <a:rPr lang="en-US" b="1" dirty="0" smtClean="0">
                <a:solidFill>
                  <a:srgbClr val="C00000"/>
                </a:solidFill>
              </a:rPr>
              <a:t>fullest</a:t>
            </a:r>
            <a:r>
              <a:rPr lang="en-US" dirty="0" smtClean="0"/>
              <a:t> sense?</a:t>
            </a:r>
            <a:endParaRPr lang="en-US" dirty="0"/>
          </a:p>
        </p:txBody>
      </p:sp>
      <p:sp>
        <p:nvSpPr>
          <p:cNvPr id="4" name="TextBox 3"/>
          <p:cNvSpPr txBox="1"/>
          <p:nvPr/>
        </p:nvSpPr>
        <p:spPr>
          <a:xfrm>
            <a:off x="2950152" y="4508500"/>
            <a:ext cx="5998233" cy="2246765"/>
          </a:xfrm>
          <a:prstGeom prst="rect">
            <a:avLst/>
          </a:prstGeom>
          <a:solidFill>
            <a:schemeClr val="bg1">
              <a:lumMod val="65000"/>
            </a:schemeClr>
          </a:solidFill>
        </p:spPr>
        <p:txBody>
          <a:bodyPr wrap="square" lIns="91435" tIns="45718" rIns="91435" bIns="45718" rtlCol="0">
            <a:spAutoFit/>
          </a:bodyPr>
          <a:lstStyle/>
          <a:p>
            <a:r>
              <a:rPr lang="en-US" sz="2800" dirty="0"/>
              <a:t>The end of the matter; all has been heard. Fear God and keep his commandments, for this is the whole duty of man </a:t>
            </a:r>
            <a:r>
              <a:rPr lang="en-US" sz="2800" dirty="0"/>
              <a:t>							– </a:t>
            </a:r>
            <a:r>
              <a:rPr lang="en-US" sz="2800" dirty="0"/>
              <a:t>Ecclesiastes </a:t>
            </a:r>
            <a:r>
              <a:rPr lang="en-US" sz="2800" dirty="0"/>
              <a:t>12:13</a:t>
            </a:r>
            <a:endParaRPr lang="en-US" sz="2800" dirty="0"/>
          </a:p>
        </p:txBody>
      </p:sp>
      <p:sp>
        <p:nvSpPr>
          <p:cNvPr id="5" name="Title 4"/>
          <p:cNvSpPr>
            <a:spLocks noGrp="1"/>
          </p:cNvSpPr>
          <p:nvPr>
            <p:ph type="title"/>
          </p:nvPr>
        </p:nvSpPr>
        <p:spPr/>
        <p:txBody>
          <a:bodyPr/>
          <a:lstStyle/>
          <a:p>
            <a:endParaRPr lang="en-US"/>
          </a:p>
        </p:txBody>
      </p:sp>
      <p:sp>
        <p:nvSpPr>
          <p:cNvPr id="7" name="Title 1"/>
          <p:cNvSpPr txBox="1">
            <a:spLocks/>
          </p:cNvSpPr>
          <p:nvPr/>
        </p:nvSpPr>
        <p:spPr>
          <a:xfrm>
            <a:off x="457200" y="76200"/>
            <a:ext cx="8382000" cy="1143000"/>
          </a:xfrm>
          <a:prstGeom prst="rect">
            <a:avLst/>
          </a:prstGeom>
        </p:spPr>
        <p:txBody>
          <a:bodyPr vert="horz" lIns="91435" tIns="45718" rIns="91435" bIns="45718"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The Ease of Wrong Road Righteousness </a:t>
            </a:r>
            <a:endParaRPr lang="en-US" dirty="0"/>
          </a:p>
        </p:txBody>
      </p:sp>
    </p:spTree>
    <p:extLst>
      <p:ext uri="{BB962C8B-B14F-4D97-AF65-F5344CB8AC3E}">
        <p14:creationId xmlns:p14="http://schemas.microsoft.com/office/powerpoint/2010/main" val="11474542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odaymiddleware.mims.com/resource/image/6D7A0302-F207-42A6-81C4-A5F701014158/OriginalThumbnail/THUMBNAIL_Fotolia_65549675.mapreadin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solidFill>
            <a:schemeClr val="bg1">
              <a:lumMod val="75000"/>
              <a:alpha val="72157"/>
            </a:schemeClr>
          </a:solidFill>
        </p:spPr>
        <p:txBody>
          <a:bodyPr/>
          <a:lstStyle/>
          <a:p>
            <a:r>
              <a:rPr lang="en-US" dirty="0"/>
              <a:t>R</a:t>
            </a:r>
            <a:r>
              <a:rPr lang="en-US" dirty="0" smtClean="0"/>
              <a:t>ighteousness requires serious reflection</a:t>
            </a:r>
          </a:p>
          <a:p>
            <a:pPr lvl="1"/>
            <a:r>
              <a:rPr lang="en-US" sz="2000" dirty="0">
                <a:solidFill>
                  <a:schemeClr val="tx1">
                    <a:lumMod val="75000"/>
                    <a:lumOff val="25000"/>
                  </a:schemeClr>
                </a:solidFill>
              </a:rPr>
              <a:t>Do I thank God </a:t>
            </a:r>
            <a:r>
              <a:rPr lang="en-US" sz="2000" b="1" dirty="0">
                <a:solidFill>
                  <a:srgbClr val="C00000"/>
                </a:solidFill>
              </a:rPr>
              <a:t>daily</a:t>
            </a:r>
            <a:r>
              <a:rPr lang="en-US" sz="2000" dirty="0">
                <a:solidFill>
                  <a:schemeClr val="tx1">
                    <a:lumMod val="75000"/>
                    <a:lumOff val="25000"/>
                  </a:schemeClr>
                </a:solidFill>
              </a:rPr>
              <a:t> for the grace He provides?</a:t>
            </a:r>
          </a:p>
          <a:p>
            <a:pPr lvl="1"/>
            <a:r>
              <a:rPr lang="en-US" sz="2000" dirty="0">
                <a:solidFill>
                  <a:schemeClr val="tx1">
                    <a:lumMod val="75000"/>
                    <a:lumOff val="25000"/>
                  </a:schemeClr>
                </a:solidFill>
              </a:rPr>
              <a:t>Do I view commands as a way of being</a:t>
            </a:r>
            <a:r>
              <a:rPr lang="en-US" sz="2000" dirty="0">
                <a:solidFill>
                  <a:srgbClr val="C00000"/>
                </a:solidFill>
              </a:rPr>
              <a:t> </a:t>
            </a:r>
            <a:r>
              <a:rPr lang="en-US" sz="2000" b="1" dirty="0">
                <a:solidFill>
                  <a:srgbClr val="C00000"/>
                </a:solidFill>
              </a:rPr>
              <a:t>like</a:t>
            </a:r>
            <a:r>
              <a:rPr lang="en-US" sz="2000" dirty="0">
                <a:solidFill>
                  <a:srgbClr val="C00000"/>
                </a:solidFill>
              </a:rPr>
              <a:t> </a:t>
            </a:r>
            <a:r>
              <a:rPr lang="en-US" sz="2000" dirty="0">
                <a:solidFill>
                  <a:schemeClr val="tx1">
                    <a:lumMod val="75000"/>
                    <a:lumOff val="25000"/>
                  </a:schemeClr>
                </a:solidFill>
              </a:rPr>
              <a:t>Him?</a:t>
            </a:r>
          </a:p>
          <a:p>
            <a:pPr lvl="1"/>
            <a:r>
              <a:rPr lang="en-US" sz="2000" dirty="0">
                <a:solidFill>
                  <a:schemeClr val="tx1">
                    <a:lumMod val="75000"/>
                    <a:lumOff val="25000"/>
                  </a:schemeClr>
                </a:solidFill>
              </a:rPr>
              <a:t>Do I keep commandments in the </a:t>
            </a:r>
            <a:r>
              <a:rPr lang="en-US" sz="2000" b="1" dirty="0">
                <a:solidFill>
                  <a:srgbClr val="C00000"/>
                </a:solidFill>
              </a:rPr>
              <a:t>fullest</a:t>
            </a:r>
            <a:r>
              <a:rPr lang="en-US" sz="2000" dirty="0">
                <a:solidFill>
                  <a:schemeClr val="tx1">
                    <a:lumMod val="75000"/>
                    <a:lumOff val="25000"/>
                  </a:schemeClr>
                </a:solidFill>
              </a:rPr>
              <a:t> sense?</a:t>
            </a:r>
          </a:p>
          <a:p>
            <a:pPr lvl="1"/>
            <a:r>
              <a:rPr lang="en-US" dirty="0" smtClean="0"/>
              <a:t>Is my worship for His</a:t>
            </a:r>
            <a:r>
              <a:rPr lang="en-US" dirty="0" smtClean="0">
                <a:solidFill>
                  <a:srgbClr val="C00000"/>
                </a:solidFill>
              </a:rPr>
              <a:t> </a:t>
            </a:r>
            <a:r>
              <a:rPr lang="en-US" b="1" dirty="0" smtClean="0">
                <a:solidFill>
                  <a:srgbClr val="C00000"/>
                </a:solidFill>
              </a:rPr>
              <a:t>glory</a:t>
            </a:r>
            <a:r>
              <a:rPr lang="en-US" dirty="0" smtClean="0"/>
              <a:t>?</a:t>
            </a:r>
            <a:endParaRPr lang="en-US" dirty="0"/>
          </a:p>
        </p:txBody>
      </p:sp>
      <p:sp>
        <p:nvSpPr>
          <p:cNvPr id="4" name="TextBox 3"/>
          <p:cNvSpPr txBox="1"/>
          <p:nvPr/>
        </p:nvSpPr>
        <p:spPr>
          <a:xfrm>
            <a:off x="2227120" y="4508500"/>
            <a:ext cx="6760232" cy="2246765"/>
          </a:xfrm>
          <a:prstGeom prst="rect">
            <a:avLst/>
          </a:prstGeom>
          <a:solidFill>
            <a:schemeClr val="bg1">
              <a:lumMod val="65000"/>
            </a:schemeClr>
          </a:solidFill>
        </p:spPr>
        <p:txBody>
          <a:bodyPr wrap="square" lIns="91435" tIns="45718" rIns="91435" bIns="45718" rtlCol="0">
            <a:spAutoFit/>
          </a:bodyPr>
          <a:lstStyle/>
          <a:p>
            <a:r>
              <a:rPr lang="en-US" sz="2800" dirty="0"/>
              <a:t>Therefore let us be grateful for receiving a kingdom that cannot be shaken, and thus let us offer to God acceptable worship, with reverence and </a:t>
            </a:r>
            <a:r>
              <a:rPr lang="en-US" sz="2800"/>
              <a:t>awe </a:t>
            </a:r>
            <a:r>
              <a:rPr lang="en-US" sz="2800"/>
              <a:t>						– </a:t>
            </a:r>
            <a:r>
              <a:rPr lang="en-US" sz="2800" dirty="0"/>
              <a:t>Hebrews 12:28</a:t>
            </a:r>
          </a:p>
        </p:txBody>
      </p:sp>
      <p:sp>
        <p:nvSpPr>
          <p:cNvPr id="5" name="Title 4"/>
          <p:cNvSpPr>
            <a:spLocks noGrp="1"/>
          </p:cNvSpPr>
          <p:nvPr>
            <p:ph type="title"/>
          </p:nvPr>
        </p:nvSpPr>
        <p:spPr/>
        <p:txBody>
          <a:bodyPr/>
          <a:lstStyle/>
          <a:p>
            <a:endParaRPr lang="en-US"/>
          </a:p>
        </p:txBody>
      </p:sp>
      <p:sp>
        <p:nvSpPr>
          <p:cNvPr id="7" name="Title 1"/>
          <p:cNvSpPr txBox="1">
            <a:spLocks/>
          </p:cNvSpPr>
          <p:nvPr/>
        </p:nvSpPr>
        <p:spPr>
          <a:xfrm>
            <a:off x="457200" y="76200"/>
            <a:ext cx="8382000" cy="1143000"/>
          </a:xfrm>
          <a:prstGeom prst="rect">
            <a:avLst/>
          </a:prstGeom>
        </p:spPr>
        <p:txBody>
          <a:bodyPr vert="horz" lIns="91435" tIns="45718" rIns="91435" bIns="45718"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The Ease of Wrong Road Righteousness </a:t>
            </a:r>
            <a:endParaRPr lang="en-US" dirty="0"/>
          </a:p>
        </p:txBody>
      </p:sp>
    </p:spTree>
    <p:extLst>
      <p:ext uri="{BB962C8B-B14F-4D97-AF65-F5344CB8AC3E}">
        <p14:creationId xmlns:p14="http://schemas.microsoft.com/office/powerpoint/2010/main" val="39708491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odaymiddleware.mims.com/resource/image/6D7A0302-F207-42A6-81C4-A5F701014158/OriginalThumbnail/THUMBNAIL_Fotolia_65549675.mapreadin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solidFill>
            <a:schemeClr val="bg1">
              <a:lumMod val="75000"/>
              <a:alpha val="72157"/>
            </a:schemeClr>
          </a:solidFill>
        </p:spPr>
        <p:txBody>
          <a:bodyPr/>
          <a:lstStyle/>
          <a:p>
            <a:r>
              <a:rPr lang="en-US" dirty="0"/>
              <a:t>R</a:t>
            </a:r>
            <a:r>
              <a:rPr lang="en-US" dirty="0" smtClean="0"/>
              <a:t>ighteousness requires serious reflection</a:t>
            </a:r>
          </a:p>
          <a:p>
            <a:pPr lvl="1"/>
            <a:r>
              <a:rPr lang="en-US" sz="2000" dirty="0">
                <a:solidFill>
                  <a:schemeClr val="tx1">
                    <a:lumMod val="75000"/>
                    <a:lumOff val="25000"/>
                  </a:schemeClr>
                </a:solidFill>
              </a:rPr>
              <a:t>Do I thank God </a:t>
            </a:r>
            <a:r>
              <a:rPr lang="en-US" sz="2000" b="1" dirty="0">
                <a:solidFill>
                  <a:srgbClr val="C00000"/>
                </a:solidFill>
              </a:rPr>
              <a:t>daily</a:t>
            </a:r>
            <a:r>
              <a:rPr lang="en-US" sz="2000" dirty="0">
                <a:solidFill>
                  <a:schemeClr val="tx1">
                    <a:lumMod val="75000"/>
                    <a:lumOff val="25000"/>
                  </a:schemeClr>
                </a:solidFill>
              </a:rPr>
              <a:t> for the grace He provides?</a:t>
            </a:r>
          </a:p>
          <a:p>
            <a:pPr lvl="1"/>
            <a:r>
              <a:rPr lang="en-US" sz="2000" dirty="0">
                <a:solidFill>
                  <a:schemeClr val="tx1">
                    <a:lumMod val="75000"/>
                    <a:lumOff val="25000"/>
                  </a:schemeClr>
                </a:solidFill>
              </a:rPr>
              <a:t>Do I view commands as a way of being</a:t>
            </a:r>
            <a:r>
              <a:rPr lang="en-US" sz="2000" dirty="0">
                <a:solidFill>
                  <a:srgbClr val="C00000"/>
                </a:solidFill>
              </a:rPr>
              <a:t> </a:t>
            </a:r>
            <a:r>
              <a:rPr lang="en-US" sz="2000" b="1" dirty="0">
                <a:solidFill>
                  <a:srgbClr val="C00000"/>
                </a:solidFill>
              </a:rPr>
              <a:t>like</a:t>
            </a:r>
            <a:r>
              <a:rPr lang="en-US" sz="2000" dirty="0">
                <a:solidFill>
                  <a:srgbClr val="C00000"/>
                </a:solidFill>
              </a:rPr>
              <a:t> </a:t>
            </a:r>
            <a:r>
              <a:rPr lang="en-US" sz="2000" dirty="0">
                <a:solidFill>
                  <a:schemeClr val="tx1">
                    <a:lumMod val="75000"/>
                    <a:lumOff val="25000"/>
                  </a:schemeClr>
                </a:solidFill>
              </a:rPr>
              <a:t>Him?</a:t>
            </a:r>
          </a:p>
          <a:p>
            <a:pPr lvl="1"/>
            <a:r>
              <a:rPr lang="en-US" sz="2000" dirty="0">
                <a:solidFill>
                  <a:schemeClr val="tx1">
                    <a:lumMod val="75000"/>
                    <a:lumOff val="25000"/>
                  </a:schemeClr>
                </a:solidFill>
              </a:rPr>
              <a:t>Do I keep commandments in the </a:t>
            </a:r>
            <a:r>
              <a:rPr lang="en-US" sz="2000" b="1" dirty="0">
                <a:solidFill>
                  <a:srgbClr val="C00000"/>
                </a:solidFill>
              </a:rPr>
              <a:t>fullest</a:t>
            </a:r>
            <a:r>
              <a:rPr lang="en-US" sz="2000" dirty="0">
                <a:solidFill>
                  <a:schemeClr val="tx1">
                    <a:lumMod val="75000"/>
                    <a:lumOff val="25000"/>
                  </a:schemeClr>
                </a:solidFill>
              </a:rPr>
              <a:t> sense?</a:t>
            </a:r>
          </a:p>
          <a:p>
            <a:pPr lvl="1"/>
            <a:r>
              <a:rPr lang="en-US" sz="2000" dirty="0">
                <a:solidFill>
                  <a:schemeClr val="tx1">
                    <a:lumMod val="75000"/>
                    <a:lumOff val="25000"/>
                  </a:schemeClr>
                </a:solidFill>
              </a:rPr>
              <a:t>Is my worship for His</a:t>
            </a:r>
            <a:r>
              <a:rPr lang="en-US" sz="2000" dirty="0">
                <a:solidFill>
                  <a:srgbClr val="C00000"/>
                </a:solidFill>
              </a:rPr>
              <a:t> </a:t>
            </a:r>
            <a:r>
              <a:rPr lang="en-US" sz="2000" b="1" dirty="0">
                <a:solidFill>
                  <a:srgbClr val="C00000"/>
                </a:solidFill>
              </a:rPr>
              <a:t>glory</a:t>
            </a:r>
            <a:r>
              <a:rPr lang="en-US" sz="2000" dirty="0">
                <a:solidFill>
                  <a:schemeClr val="tx1">
                    <a:lumMod val="75000"/>
                    <a:lumOff val="25000"/>
                  </a:schemeClr>
                </a:solidFill>
              </a:rPr>
              <a:t>?</a:t>
            </a:r>
          </a:p>
          <a:p>
            <a:pPr lvl="1"/>
            <a:r>
              <a:rPr lang="en-US" dirty="0" smtClean="0"/>
              <a:t>Do I </a:t>
            </a:r>
            <a:r>
              <a:rPr lang="en-US" b="1" dirty="0" smtClean="0">
                <a:solidFill>
                  <a:srgbClr val="C00000"/>
                </a:solidFill>
              </a:rPr>
              <a:t>love</a:t>
            </a:r>
            <a:r>
              <a:rPr lang="en-US" dirty="0" smtClean="0"/>
              <a:t> my brethren?</a:t>
            </a:r>
            <a:endParaRPr lang="en-US" dirty="0"/>
          </a:p>
        </p:txBody>
      </p:sp>
      <p:sp>
        <p:nvSpPr>
          <p:cNvPr id="4" name="TextBox 3"/>
          <p:cNvSpPr txBox="1"/>
          <p:nvPr/>
        </p:nvSpPr>
        <p:spPr>
          <a:xfrm>
            <a:off x="2205472" y="5080000"/>
            <a:ext cx="6760232" cy="1384990"/>
          </a:xfrm>
          <a:prstGeom prst="rect">
            <a:avLst/>
          </a:prstGeom>
          <a:solidFill>
            <a:schemeClr val="bg1">
              <a:lumMod val="65000"/>
            </a:schemeClr>
          </a:solidFill>
        </p:spPr>
        <p:txBody>
          <a:bodyPr wrap="square" lIns="91435" tIns="45718" rIns="91435" bIns="45718" rtlCol="0">
            <a:spAutoFit/>
          </a:bodyPr>
          <a:lstStyle/>
          <a:p>
            <a:r>
              <a:rPr lang="en-US" sz="2800" dirty="0"/>
              <a:t>He also told this parable to some who trusted in themselves that they were righteous, and treated others with contempt – Luke 18:9</a:t>
            </a:r>
          </a:p>
        </p:txBody>
      </p:sp>
      <p:sp>
        <p:nvSpPr>
          <p:cNvPr id="5" name="Title 4"/>
          <p:cNvSpPr>
            <a:spLocks noGrp="1"/>
          </p:cNvSpPr>
          <p:nvPr>
            <p:ph type="title"/>
          </p:nvPr>
        </p:nvSpPr>
        <p:spPr/>
        <p:txBody>
          <a:bodyPr/>
          <a:lstStyle/>
          <a:p>
            <a:endParaRPr lang="en-US"/>
          </a:p>
        </p:txBody>
      </p:sp>
      <p:sp>
        <p:nvSpPr>
          <p:cNvPr id="7" name="Title 1"/>
          <p:cNvSpPr txBox="1">
            <a:spLocks/>
          </p:cNvSpPr>
          <p:nvPr/>
        </p:nvSpPr>
        <p:spPr>
          <a:xfrm>
            <a:off x="457200" y="76200"/>
            <a:ext cx="8382000" cy="1143000"/>
          </a:xfrm>
          <a:prstGeom prst="rect">
            <a:avLst/>
          </a:prstGeom>
        </p:spPr>
        <p:txBody>
          <a:bodyPr vert="horz" lIns="91435" tIns="45718" rIns="91435" bIns="45718"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The Ease of Wrong Road Righteousness </a:t>
            </a:r>
            <a:endParaRPr lang="en-US" dirty="0"/>
          </a:p>
        </p:txBody>
      </p:sp>
    </p:spTree>
    <p:extLst>
      <p:ext uri="{BB962C8B-B14F-4D97-AF65-F5344CB8AC3E}">
        <p14:creationId xmlns:p14="http://schemas.microsoft.com/office/powerpoint/2010/main" val="10593484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odaymiddleware.mims.com/resource/image/6D7A0302-F207-42A6-81C4-A5F701014158/OriginalThumbnail/THUMBNAIL_Fotolia_65549675.mapreadin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solidFill>
            <a:schemeClr val="bg1">
              <a:lumMod val="75000"/>
              <a:alpha val="72157"/>
            </a:schemeClr>
          </a:solidFill>
        </p:spPr>
        <p:txBody>
          <a:bodyPr/>
          <a:lstStyle/>
          <a:p>
            <a:r>
              <a:rPr lang="en-US" dirty="0"/>
              <a:t>R</a:t>
            </a:r>
            <a:r>
              <a:rPr lang="en-US" dirty="0" smtClean="0"/>
              <a:t>ighteousness requires serious reflection</a:t>
            </a:r>
          </a:p>
          <a:p>
            <a:pPr lvl="1"/>
            <a:r>
              <a:rPr lang="en-US" sz="2000" dirty="0">
                <a:solidFill>
                  <a:schemeClr val="tx1">
                    <a:lumMod val="75000"/>
                    <a:lumOff val="25000"/>
                  </a:schemeClr>
                </a:solidFill>
              </a:rPr>
              <a:t>Do I thank God </a:t>
            </a:r>
            <a:r>
              <a:rPr lang="en-US" sz="2000" b="1" dirty="0">
                <a:solidFill>
                  <a:srgbClr val="C00000"/>
                </a:solidFill>
              </a:rPr>
              <a:t>daily</a:t>
            </a:r>
            <a:r>
              <a:rPr lang="en-US" sz="2000" dirty="0">
                <a:solidFill>
                  <a:schemeClr val="tx1">
                    <a:lumMod val="75000"/>
                    <a:lumOff val="25000"/>
                  </a:schemeClr>
                </a:solidFill>
              </a:rPr>
              <a:t> for the grace He provides?</a:t>
            </a:r>
          </a:p>
          <a:p>
            <a:pPr lvl="1"/>
            <a:r>
              <a:rPr lang="en-US" sz="2000" dirty="0">
                <a:solidFill>
                  <a:schemeClr val="tx1">
                    <a:lumMod val="75000"/>
                    <a:lumOff val="25000"/>
                  </a:schemeClr>
                </a:solidFill>
              </a:rPr>
              <a:t>Do I view commands as a way of being</a:t>
            </a:r>
            <a:r>
              <a:rPr lang="en-US" sz="2000" dirty="0">
                <a:solidFill>
                  <a:srgbClr val="C00000"/>
                </a:solidFill>
              </a:rPr>
              <a:t> </a:t>
            </a:r>
            <a:r>
              <a:rPr lang="en-US" sz="2000" b="1" dirty="0">
                <a:solidFill>
                  <a:srgbClr val="C00000"/>
                </a:solidFill>
              </a:rPr>
              <a:t>like</a:t>
            </a:r>
            <a:r>
              <a:rPr lang="en-US" sz="2000" dirty="0">
                <a:solidFill>
                  <a:srgbClr val="C00000"/>
                </a:solidFill>
              </a:rPr>
              <a:t> </a:t>
            </a:r>
            <a:r>
              <a:rPr lang="en-US" sz="2000" dirty="0">
                <a:solidFill>
                  <a:schemeClr val="tx1">
                    <a:lumMod val="75000"/>
                    <a:lumOff val="25000"/>
                  </a:schemeClr>
                </a:solidFill>
              </a:rPr>
              <a:t>Him?</a:t>
            </a:r>
          </a:p>
          <a:p>
            <a:pPr lvl="1"/>
            <a:r>
              <a:rPr lang="en-US" sz="2000" dirty="0">
                <a:solidFill>
                  <a:schemeClr val="tx1">
                    <a:lumMod val="75000"/>
                    <a:lumOff val="25000"/>
                  </a:schemeClr>
                </a:solidFill>
              </a:rPr>
              <a:t>Do I keep commandments in the </a:t>
            </a:r>
            <a:r>
              <a:rPr lang="en-US" sz="2000" b="1" dirty="0">
                <a:solidFill>
                  <a:srgbClr val="C00000"/>
                </a:solidFill>
              </a:rPr>
              <a:t>fullest</a:t>
            </a:r>
            <a:r>
              <a:rPr lang="en-US" sz="2000" dirty="0">
                <a:solidFill>
                  <a:schemeClr val="tx1">
                    <a:lumMod val="75000"/>
                    <a:lumOff val="25000"/>
                  </a:schemeClr>
                </a:solidFill>
              </a:rPr>
              <a:t> sense?</a:t>
            </a:r>
          </a:p>
          <a:p>
            <a:pPr lvl="1"/>
            <a:r>
              <a:rPr lang="en-US" sz="2000" dirty="0">
                <a:solidFill>
                  <a:schemeClr val="tx1">
                    <a:lumMod val="75000"/>
                    <a:lumOff val="25000"/>
                  </a:schemeClr>
                </a:solidFill>
              </a:rPr>
              <a:t>Is my worship for His</a:t>
            </a:r>
            <a:r>
              <a:rPr lang="en-US" sz="2000" dirty="0">
                <a:solidFill>
                  <a:srgbClr val="C00000"/>
                </a:solidFill>
              </a:rPr>
              <a:t> </a:t>
            </a:r>
            <a:r>
              <a:rPr lang="en-US" sz="2000" b="1" dirty="0">
                <a:solidFill>
                  <a:srgbClr val="C00000"/>
                </a:solidFill>
              </a:rPr>
              <a:t>glory</a:t>
            </a:r>
            <a:r>
              <a:rPr lang="en-US" sz="2000" dirty="0">
                <a:solidFill>
                  <a:schemeClr val="tx1">
                    <a:lumMod val="75000"/>
                    <a:lumOff val="25000"/>
                  </a:schemeClr>
                </a:solidFill>
              </a:rPr>
              <a:t>?</a:t>
            </a:r>
          </a:p>
          <a:p>
            <a:pPr lvl="1"/>
            <a:r>
              <a:rPr lang="en-US" sz="2000" dirty="0">
                <a:solidFill>
                  <a:schemeClr val="tx1">
                    <a:lumMod val="75000"/>
                    <a:lumOff val="25000"/>
                  </a:schemeClr>
                </a:solidFill>
              </a:rPr>
              <a:t>Do I </a:t>
            </a:r>
            <a:r>
              <a:rPr lang="en-US" sz="2000" b="1" dirty="0">
                <a:solidFill>
                  <a:srgbClr val="C00000"/>
                </a:solidFill>
              </a:rPr>
              <a:t>love</a:t>
            </a:r>
            <a:r>
              <a:rPr lang="en-US" sz="2000" dirty="0">
                <a:solidFill>
                  <a:schemeClr val="tx1">
                    <a:lumMod val="75000"/>
                    <a:lumOff val="25000"/>
                  </a:schemeClr>
                </a:solidFill>
              </a:rPr>
              <a:t> my brethren?</a:t>
            </a:r>
          </a:p>
          <a:p>
            <a:pPr lvl="1"/>
            <a:r>
              <a:rPr lang="en-US" dirty="0" smtClean="0"/>
              <a:t>Is God the </a:t>
            </a:r>
            <a:r>
              <a:rPr lang="en-US" b="1" dirty="0" smtClean="0">
                <a:solidFill>
                  <a:srgbClr val="C00000"/>
                </a:solidFill>
              </a:rPr>
              <a:t>reason</a:t>
            </a:r>
            <a:r>
              <a:rPr lang="en-US" dirty="0" smtClean="0"/>
              <a:t> for my righteousness?</a:t>
            </a:r>
            <a:endParaRPr lang="en-US" dirty="0"/>
          </a:p>
        </p:txBody>
      </p:sp>
      <p:sp>
        <p:nvSpPr>
          <p:cNvPr id="4" name="TextBox 3"/>
          <p:cNvSpPr txBox="1"/>
          <p:nvPr/>
        </p:nvSpPr>
        <p:spPr>
          <a:xfrm>
            <a:off x="2240542" y="5143500"/>
            <a:ext cx="6760232" cy="1384990"/>
          </a:xfrm>
          <a:prstGeom prst="rect">
            <a:avLst/>
          </a:prstGeom>
          <a:solidFill>
            <a:schemeClr val="bg1">
              <a:lumMod val="65000"/>
            </a:schemeClr>
          </a:solidFill>
        </p:spPr>
        <p:txBody>
          <a:bodyPr wrap="square" lIns="91435" tIns="45718" rIns="91435" bIns="45718" rtlCol="0">
            <a:spAutoFit/>
          </a:bodyPr>
          <a:lstStyle/>
          <a:p>
            <a:r>
              <a:rPr lang="en-US" sz="2800" dirty="0"/>
              <a:t>And he said to him, “You shall love the Lord your God with all your heart and with all your soul and with all your mind. – Matthew 22:37</a:t>
            </a:r>
          </a:p>
        </p:txBody>
      </p:sp>
      <p:sp>
        <p:nvSpPr>
          <p:cNvPr id="5" name="Title 4"/>
          <p:cNvSpPr>
            <a:spLocks noGrp="1"/>
          </p:cNvSpPr>
          <p:nvPr>
            <p:ph type="title"/>
          </p:nvPr>
        </p:nvSpPr>
        <p:spPr/>
        <p:txBody>
          <a:bodyPr/>
          <a:lstStyle/>
          <a:p>
            <a:endParaRPr lang="en-US"/>
          </a:p>
        </p:txBody>
      </p:sp>
      <p:sp>
        <p:nvSpPr>
          <p:cNvPr id="7" name="Title 1"/>
          <p:cNvSpPr txBox="1">
            <a:spLocks/>
          </p:cNvSpPr>
          <p:nvPr/>
        </p:nvSpPr>
        <p:spPr>
          <a:xfrm>
            <a:off x="457200" y="76200"/>
            <a:ext cx="8382000" cy="1143000"/>
          </a:xfrm>
          <a:prstGeom prst="rect">
            <a:avLst/>
          </a:prstGeom>
        </p:spPr>
        <p:txBody>
          <a:bodyPr vert="horz" lIns="91435" tIns="45718" rIns="91435" bIns="45718"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The Ease of Wrong Road Righteousness </a:t>
            </a:r>
            <a:endParaRPr lang="en-US" dirty="0"/>
          </a:p>
        </p:txBody>
      </p:sp>
    </p:spTree>
    <p:extLst>
      <p:ext uri="{BB962C8B-B14F-4D97-AF65-F5344CB8AC3E}">
        <p14:creationId xmlns:p14="http://schemas.microsoft.com/office/powerpoint/2010/main" val="19034003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benefitspro.com/benefitspro/article/2014/12/19/rszwrongwaygetty-crop-600x3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43"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95300" y="5562600"/>
            <a:ext cx="8153400" cy="914400"/>
          </a:xfrm>
          <a:solidFill>
            <a:srgbClr val="C3D69B">
              <a:alpha val="54118"/>
            </a:srgbClr>
          </a:solidFill>
          <a:ln>
            <a:noFill/>
          </a:ln>
          <a:effectLst>
            <a:softEdge rad="63500"/>
          </a:effectLst>
        </p:spPr>
        <p:txBody>
          <a:bodyPr/>
          <a:lstStyle/>
          <a:p>
            <a:r>
              <a:rPr lang="en-US" dirty="0" smtClean="0"/>
              <a:t>The Wrong Road To Righteousness</a:t>
            </a:r>
            <a:endParaRPr lang="en-US" dirty="0"/>
          </a:p>
        </p:txBody>
      </p:sp>
    </p:spTree>
    <p:extLst>
      <p:ext uri="{BB962C8B-B14F-4D97-AF65-F5344CB8AC3E}">
        <p14:creationId xmlns:p14="http://schemas.microsoft.com/office/powerpoint/2010/main" val="12357457"/>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thercmmsjournal.files.wordpress.com/2015/12/rural-crossroads1.jpg?w=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5544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19200" y="228600"/>
            <a:ext cx="6858000" cy="838200"/>
          </a:xfrm>
          <a:solidFill>
            <a:schemeClr val="bg1">
              <a:lumMod val="75000"/>
            </a:schemeClr>
          </a:solidFill>
          <a:effectLst>
            <a:softEdge rad="127000"/>
          </a:effectLst>
        </p:spPr>
        <p:txBody>
          <a:bodyPr>
            <a:normAutofit fontScale="90000"/>
          </a:bodyPr>
          <a:lstStyle/>
          <a:p>
            <a:r>
              <a:rPr lang="en-US" dirty="0" smtClean="0"/>
              <a:t>Are You On The Right Road?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8661320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finephotogallery.com/Israel/images/08Mount%20of%20Beatitu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853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685800"/>
          </a:xfrm>
          <a:solidFill>
            <a:srgbClr val="D7E4BD">
              <a:alpha val="78824"/>
            </a:srgbClr>
          </a:solidFill>
          <a:effectLst>
            <a:softEdge rad="127000"/>
          </a:effectLst>
        </p:spPr>
        <p:txBody>
          <a:bodyPr>
            <a:normAutofit fontScale="90000"/>
          </a:bodyPr>
          <a:lstStyle/>
          <a:p>
            <a:r>
              <a:rPr lang="en-US" dirty="0" smtClean="0"/>
              <a:t>Sermon on the Mount Righteousness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8554803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finephotogallery.com/Israel/images/08Mount%20of%20Beatitu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853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685800"/>
          </a:xfrm>
          <a:solidFill>
            <a:srgbClr val="D7E4BD">
              <a:alpha val="78824"/>
            </a:srgbClr>
          </a:solidFill>
          <a:effectLst>
            <a:softEdge rad="127000"/>
          </a:effectLst>
        </p:spPr>
        <p:txBody>
          <a:bodyPr>
            <a:normAutofit fontScale="90000"/>
          </a:bodyPr>
          <a:lstStyle/>
          <a:p>
            <a:r>
              <a:rPr lang="en-US" dirty="0" smtClean="0"/>
              <a:t>Sermon on the Mount Righteousness</a:t>
            </a:r>
            <a:endParaRPr lang="en-US" dirty="0"/>
          </a:p>
        </p:txBody>
      </p:sp>
      <p:sp>
        <p:nvSpPr>
          <p:cNvPr id="3" name="Content Placeholder 2"/>
          <p:cNvSpPr>
            <a:spLocks noGrp="1"/>
          </p:cNvSpPr>
          <p:nvPr>
            <p:ph idx="1"/>
          </p:nvPr>
        </p:nvSpPr>
        <p:spPr>
          <a:xfrm>
            <a:off x="457200" y="2057400"/>
            <a:ext cx="8401050" cy="4648200"/>
          </a:xfrm>
          <a:solidFill>
            <a:srgbClr val="D7E4BD">
              <a:alpha val="65882"/>
            </a:srgbClr>
          </a:solidFill>
        </p:spPr>
        <p:txBody>
          <a:bodyPr>
            <a:normAutofit lnSpcReduction="10000"/>
          </a:bodyPr>
          <a:lstStyle/>
          <a:p>
            <a:pPr marL="0" indent="0" algn="ctr">
              <a:buNone/>
            </a:pPr>
            <a:r>
              <a:rPr lang="en-US" dirty="0" smtClean="0"/>
              <a:t>Righteousness: “The Approval of God”</a:t>
            </a:r>
          </a:p>
          <a:p>
            <a:r>
              <a:rPr lang="en-US" dirty="0" smtClean="0"/>
              <a:t>Blessed are those who </a:t>
            </a:r>
            <a:r>
              <a:rPr lang="en-US" b="1" dirty="0" smtClean="0"/>
              <a:t>hunger and thirst for righteousness</a:t>
            </a:r>
            <a:r>
              <a:rPr lang="en-US" dirty="0" smtClean="0"/>
              <a:t>, for they shall be satisfied. (5:6)</a:t>
            </a:r>
          </a:p>
          <a:p>
            <a:r>
              <a:rPr lang="en-US" dirty="0" smtClean="0"/>
              <a:t>Blessed are those who are </a:t>
            </a:r>
            <a:r>
              <a:rPr lang="en-US" b="1" dirty="0" smtClean="0"/>
              <a:t>persecuted for righteousness' sake</a:t>
            </a:r>
            <a:r>
              <a:rPr lang="en-US" dirty="0" smtClean="0"/>
              <a:t>, for theirs is the kingdom of heaven (5:10)</a:t>
            </a:r>
          </a:p>
          <a:p>
            <a:r>
              <a:rPr lang="en-US" dirty="0" smtClean="0"/>
              <a:t>But seek first the kingdom of God </a:t>
            </a:r>
            <a:r>
              <a:rPr lang="en-US" b="1" dirty="0" smtClean="0"/>
              <a:t>and his righteousness</a:t>
            </a:r>
            <a:r>
              <a:rPr lang="en-US" dirty="0" smtClean="0"/>
              <a:t>, and all these things will be added to you (6:33)</a:t>
            </a:r>
            <a:endParaRPr lang="en-US" dirty="0"/>
          </a:p>
        </p:txBody>
      </p:sp>
    </p:spTree>
    <p:extLst>
      <p:ext uri="{BB962C8B-B14F-4D97-AF65-F5344CB8AC3E}">
        <p14:creationId xmlns:p14="http://schemas.microsoft.com/office/powerpoint/2010/main" val="30382627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finephotogallery.com/Israel/images/08Mount%20of%20Beatitu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853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685800"/>
          </a:xfrm>
          <a:solidFill>
            <a:srgbClr val="D7E4BD">
              <a:alpha val="78824"/>
            </a:srgbClr>
          </a:solidFill>
          <a:effectLst>
            <a:softEdge rad="127000"/>
          </a:effectLst>
        </p:spPr>
        <p:txBody>
          <a:bodyPr>
            <a:normAutofit fontScale="90000"/>
          </a:bodyPr>
          <a:lstStyle/>
          <a:p>
            <a:r>
              <a:rPr lang="en-US" dirty="0" smtClean="0"/>
              <a:t>Sermon on the Mount Righteousness</a:t>
            </a:r>
            <a:endParaRPr lang="en-US" dirty="0"/>
          </a:p>
        </p:txBody>
      </p:sp>
      <p:sp>
        <p:nvSpPr>
          <p:cNvPr id="5" name="Content Placeholder 2"/>
          <p:cNvSpPr txBox="1">
            <a:spLocks/>
          </p:cNvSpPr>
          <p:nvPr/>
        </p:nvSpPr>
        <p:spPr>
          <a:xfrm>
            <a:off x="457200" y="2057400"/>
            <a:ext cx="8401050" cy="4648200"/>
          </a:xfrm>
          <a:prstGeom prst="rect">
            <a:avLst/>
          </a:prstGeom>
          <a:solidFill>
            <a:srgbClr val="D7E4BD">
              <a:alpha val="65882"/>
            </a:srgbClr>
          </a:solidFill>
        </p:spPr>
        <p:txBody>
          <a:bodyPr vert="horz" lIns="91435" tIns="45718" rIns="91435" bIns="45718" rtlCol="0">
            <a:normAutofit/>
          </a:bodyPr>
          <a:lst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lgn="ctr">
              <a:buNone/>
            </a:pPr>
            <a:r>
              <a:rPr lang="en-US" dirty="0" smtClean="0"/>
              <a:t>Righteousness Personalized</a:t>
            </a:r>
          </a:p>
          <a:p>
            <a:r>
              <a:rPr lang="en-US" sz="2800" dirty="0"/>
              <a:t>Beware of practicing </a:t>
            </a:r>
            <a:r>
              <a:rPr lang="en-US" sz="2800" b="1" u="sng" dirty="0"/>
              <a:t>your</a:t>
            </a:r>
            <a:r>
              <a:rPr lang="en-US" sz="2800" b="1" dirty="0"/>
              <a:t> righteousness </a:t>
            </a:r>
            <a:r>
              <a:rPr lang="en-US" sz="2800" dirty="0"/>
              <a:t>before other people in order to be seen by them, for then you will have no reward from your Father who is in heaven (6:1)</a:t>
            </a:r>
          </a:p>
          <a:p>
            <a:r>
              <a:rPr lang="en-US" sz="2800" dirty="0"/>
              <a:t>For I tell you, unless </a:t>
            </a:r>
            <a:r>
              <a:rPr lang="en-US" sz="2800" b="1" u="sng" dirty="0"/>
              <a:t>your</a:t>
            </a:r>
            <a:r>
              <a:rPr lang="en-US" sz="2800" b="1" dirty="0"/>
              <a:t> righteousness </a:t>
            </a:r>
            <a:r>
              <a:rPr lang="en-US" sz="2800" dirty="0"/>
              <a:t>exceeds that of the scribes and Pharisees, you will never enter the kingdom of heaven (5:20)</a:t>
            </a:r>
            <a:endParaRPr lang="en-US" sz="2800" dirty="0"/>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37503602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solidFill>
                  <a:schemeClr val="bg1">
                    <a:lumMod val="95000"/>
                  </a:schemeClr>
                </a:solidFill>
              </a:rPr>
              <a:t>Scribes and Pharisees Righteousness</a:t>
            </a:r>
            <a:endParaRPr lang="en-US" dirty="0">
              <a:solidFill>
                <a:schemeClr val="bg1">
                  <a:lumMod val="95000"/>
                </a:schemeClr>
              </a:solidFill>
            </a:endParaRPr>
          </a:p>
        </p:txBody>
      </p:sp>
      <p:sp>
        <p:nvSpPr>
          <p:cNvPr id="3" name="Content Placeholder 2"/>
          <p:cNvSpPr>
            <a:spLocks noGrp="1"/>
          </p:cNvSpPr>
          <p:nvPr>
            <p:ph idx="1"/>
          </p:nvPr>
        </p:nvSpPr>
        <p:spPr/>
        <p:txBody>
          <a:bodyPr/>
          <a:lstStyle/>
          <a:p>
            <a:endParaRPr lang="en-US"/>
          </a:p>
        </p:txBody>
      </p:sp>
      <p:pic>
        <p:nvPicPr>
          <p:cNvPr id="3074" name="Picture 2" descr="http://www.examiningcalvinism.com/files/Gospels/Pharisees.jpg"/>
          <p:cNvPicPr>
            <a:picLocks noChangeAspect="1" noChangeArrowheads="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457200" y="1593851"/>
            <a:ext cx="8229600" cy="458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988096"/>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pic>
        <p:nvPicPr>
          <p:cNvPr id="3074" name="Picture 2" descr="http://www.examiningcalvinism.com/files/Gospels/Pharisees.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457200" y="1593851"/>
            <a:ext cx="8229600" cy="4587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solidFill>
                  <a:schemeClr val="bg1">
                    <a:lumMod val="95000"/>
                  </a:schemeClr>
                </a:solidFill>
              </a:rPr>
              <a:t>Scribes and Pharisees Righteousness</a:t>
            </a:r>
            <a:endParaRPr lang="en-US" dirty="0">
              <a:solidFill>
                <a:schemeClr val="bg1">
                  <a:lumMod val="95000"/>
                </a:schemeClr>
              </a:solidFill>
            </a:endParaRPr>
          </a:p>
        </p:txBody>
      </p:sp>
      <p:sp>
        <p:nvSpPr>
          <p:cNvPr id="3" name="Content Placeholder 2"/>
          <p:cNvSpPr>
            <a:spLocks noGrp="1"/>
          </p:cNvSpPr>
          <p:nvPr>
            <p:ph idx="1"/>
          </p:nvPr>
        </p:nvSpPr>
        <p:spPr>
          <a:xfrm>
            <a:off x="457200" y="1600200"/>
            <a:ext cx="8305800" cy="4525963"/>
          </a:xfrm>
        </p:spPr>
        <p:txBody>
          <a:bodyPr/>
          <a:lstStyle/>
          <a:p>
            <a:r>
              <a:rPr lang="en-US" dirty="0" smtClean="0"/>
              <a:t>Scribes and Pharisees…</a:t>
            </a:r>
          </a:p>
          <a:p>
            <a:pPr lvl="1"/>
            <a:r>
              <a:rPr lang="en-US" dirty="0" smtClean="0"/>
              <a:t>Believed in the law and wanted all to know the law</a:t>
            </a:r>
          </a:p>
          <a:p>
            <a:pPr lvl="1"/>
            <a:r>
              <a:rPr lang="en-US" dirty="0" smtClean="0"/>
              <a:t>Staunchly against law breaking</a:t>
            </a:r>
          </a:p>
          <a:p>
            <a:pPr lvl="1"/>
            <a:r>
              <a:rPr lang="en-US" dirty="0" smtClean="0"/>
              <a:t>Willing to die for God</a:t>
            </a:r>
          </a:p>
          <a:p>
            <a:r>
              <a:rPr lang="en-US" dirty="0" smtClean="0"/>
              <a:t>The Words of Jesus Would Have Been Shocking</a:t>
            </a:r>
          </a:p>
          <a:p>
            <a:pPr lvl="1"/>
            <a:r>
              <a:rPr lang="en-US" dirty="0" smtClean="0"/>
              <a:t>They viewed </a:t>
            </a:r>
            <a:r>
              <a:rPr lang="en-US" b="1" dirty="0" smtClean="0"/>
              <a:t>Him</a:t>
            </a:r>
            <a:r>
              <a:rPr lang="en-US" dirty="0" smtClean="0"/>
              <a:t> as blind!</a:t>
            </a:r>
          </a:p>
        </p:txBody>
      </p:sp>
    </p:spTree>
    <p:extLst>
      <p:ext uri="{BB962C8B-B14F-4D97-AF65-F5344CB8AC3E}">
        <p14:creationId xmlns:p14="http://schemas.microsoft.com/office/powerpoint/2010/main" val="24403008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pic>
        <p:nvPicPr>
          <p:cNvPr id="3074" name="Picture 2" descr="http://www.examiningcalvinism.com/files/Gospels/Pharisees.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457200" y="1593851"/>
            <a:ext cx="8229600" cy="4587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solidFill>
                  <a:schemeClr val="bg1">
                    <a:lumMod val="95000"/>
                  </a:schemeClr>
                </a:solidFill>
              </a:rPr>
              <a:t>Scribes and Pharisees Righteousness</a:t>
            </a:r>
            <a:endParaRPr lang="en-US" dirty="0">
              <a:solidFill>
                <a:schemeClr val="bg1">
                  <a:lumMod val="95000"/>
                </a:schemeClr>
              </a:solidFill>
            </a:endParaRPr>
          </a:p>
        </p:txBody>
      </p:sp>
      <p:sp>
        <p:nvSpPr>
          <p:cNvPr id="3" name="Content Placeholder 2"/>
          <p:cNvSpPr>
            <a:spLocks noGrp="1"/>
          </p:cNvSpPr>
          <p:nvPr>
            <p:ph idx="1"/>
          </p:nvPr>
        </p:nvSpPr>
        <p:spPr>
          <a:xfrm>
            <a:off x="457200" y="1600200"/>
            <a:ext cx="8305800" cy="4525963"/>
          </a:xfrm>
        </p:spPr>
        <p:txBody>
          <a:bodyPr/>
          <a:lstStyle/>
          <a:p>
            <a:r>
              <a:rPr lang="en-US" dirty="0" smtClean="0"/>
              <a:t>Defining Their Righteousness</a:t>
            </a:r>
          </a:p>
          <a:p>
            <a:pPr lvl="1"/>
            <a:r>
              <a:rPr lang="en-US" dirty="0" smtClean="0"/>
              <a:t>Jesus answers their charge (Matthew 5:17-18)</a:t>
            </a:r>
          </a:p>
          <a:p>
            <a:pPr lvl="1"/>
            <a:r>
              <a:rPr lang="en-US" dirty="0" smtClean="0"/>
              <a:t>Righteousness is not to be taken lightly (19)</a:t>
            </a:r>
          </a:p>
          <a:p>
            <a:pPr lvl="1"/>
            <a:r>
              <a:rPr lang="en-US" dirty="0" smtClean="0"/>
              <a:t>Example of those taking righteousness lightly(20)</a:t>
            </a:r>
          </a:p>
          <a:p>
            <a:pPr lvl="2"/>
            <a:r>
              <a:rPr lang="en-US" dirty="0" smtClean="0"/>
              <a:t>Examples of how they lowered the bar (21-48)</a:t>
            </a:r>
          </a:p>
          <a:p>
            <a:pPr lvl="2"/>
            <a:r>
              <a:rPr lang="en-US" dirty="0" smtClean="0"/>
              <a:t>A “righteousness” based on self-worth (6:1-18)</a:t>
            </a:r>
          </a:p>
          <a:p>
            <a:pPr marL="457177" lvl="1" indent="0">
              <a:buNone/>
            </a:pPr>
            <a:endParaRPr lang="en-US" dirty="0" smtClean="0"/>
          </a:p>
        </p:txBody>
      </p:sp>
    </p:spTree>
    <p:extLst>
      <p:ext uri="{BB962C8B-B14F-4D97-AF65-F5344CB8AC3E}">
        <p14:creationId xmlns:p14="http://schemas.microsoft.com/office/powerpoint/2010/main" val="8840338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odaymiddleware.mims.com/resource/image/6D7A0302-F207-42A6-81C4-A5F701014158/OriginalThumbnail/THUMBNAIL_Fotolia_65549675.maprea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200"/>
            <a:ext cx="8382000" cy="1143000"/>
          </a:xfrm>
        </p:spPr>
        <p:txBody>
          <a:bodyPr>
            <a:normAutofit fontScale="90000"/>
          </a:bodyPr>
          <a:lstStyle/>
          <a:p>
            <a:r>
              <a:rPr lang="en-US" dirty="0" smtClean="0"/>
              <a:t>The Ease of Wrong Road Righteousness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0711350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820</Words>
  <Application>Microsoft Office PowerPoint</Application>
  <PresentationFormat>On-screen Show (4:3)</PresentationFormat>
  <Paragraphs>80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The Wrong Road To Righteousness</vt:lpstr>
      <vt:lpstr>Sermon on the Mount Righteousness</vt:lpstr>
      <vt:lpstr>Sermon on the Mount Righteousness</vt:lpstr>
      <vt:lpstr>Sermon on the Mount Righteousness</vt:lpstr>
      <vt:lpstr>Scribes and Pharisees Righteousness</vt:lpstr>
      <vt:lpstr>Scribes and Pharisees Righteousness</vt:lpstr>
      <vt:lpstr>Scribes and Pharisees Righteousness</vt:lpstr>
      <vt:lpstr>The Ease of Wrong Road Righteousness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Are You On The Right Road?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Wrong Road To Righteousness</dc:title>
  <dc:creator>Kenny</dc:creator>
  <cp:lastModifiedBy>Greg Chandler</cp:lastModifiedBy>
  <cp:revision>12</cp:revision>
  <dcterms:created xsi:type="dcterms:W3CDTF">2017-08-09T17:45:32Z</dcterms:created>
  <dcterms:modified xsi:type="dcterms:W3CDTF">2018-06-11T21:41:45Z</dcterms:modified>
</cp:coreProperties>
</file>