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8" r:id="rId2"/>
    <p:sldId id="256" r:id="rId3"/>
    <p:sldId id="258" r:id="rId4"/>
    <p:sldId id="259" r:id="rId5"/>
    <p:sldId id="260" r:id="rId6"/>
    <p:sldId id="263" r:id="rId7"/>
    <p:sldId id="264" r:id="rId8"/>
    <p:sldId id="265"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7"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6228"/>
    <a:srgbClr val="E6E0E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930D5-93DE-41B1-9FD8-EE5106F3D03C}" type="datetimeFigureOut">
              <a:rPr lang="en-US" smtClean="0"/>
              <a:t>6/11/2018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F9C18-CD55-4BDD-ABB0-9A2C3FB99A91}" type="slidenum">
              <a:rPr lang="en-US" smtClean="0"/>
              <a:t>‹#›</a:t>
            </a:fld>
            <a:endParaRPr lang="en-US"/>
          </a:p>
        </p:txBody>
      </p:sp>
    </p:spTree>
    <p:extLst>
      <p:ext uri="{BB962C8B-B14F-4D97-AF65-F5344CB8AC3E}">
        <p14:creationId xmlns:p14="http://schemas.microsoft.com/office/powerpoint/2010/main" val="82325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F9C18-CD55-4BDD-ABB0-9A2C3FB99A91}" type="slidenum">
              <a:rPr lang="en-US" smtClean="0"/>
              <a:t>15</a:t>
            </a:fld>
            <a:endParaRPr lang="en-US"/>
          </a:p>
        </p:txBody>
      </p:sp>
    </p:spTree>
    <p:extLst>
      <p:ext uri="{BB962C8B-B14F-4D97-AF65-F5344CB8AC3E}">
        <p14:creationId xmlns:p14="http://schemas.microsoft.com/office/powerpoint/2010/main" val="239100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F9C18-CD55-4BDD-ABB0-9A2C3FB99A91}" type="slidenum">
              <a:rPr lang="en-US" smtClean="0"/>
              <a:t>17</a:t>
            </a:fld>
            <a:endParaRPr lang="en-US"/>
          </a:p>
        </p:txBody>
      </p:sp>
    </p:spTree>
    <p:extLst>
      <p:ext uri="{BB962C8B-B14F-4D97-AF65-F5344CB8AC3E}">
        <p14:creationId xmlns:p14="http://schemas.microsoft.com/office/powerpoint/2010/main" val="239100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F9C18-CD55-4BDD-ABB0-9A2C3FB99A91}" type="slidenum">
              <a:rPr lang="en-US" smtClean="0"/>
              <a:t>18</a:t>
            </a:fld>
            <a:endParaRPr lang="en-US"/>
          </a:p>
        </p:txBody>
      </p:sp>
    </p:spTree>
    <p:extLst>
      <p:ext uri="{BB962C8B-B14F-4D97-AF65-F5344CB8AC3E}">
        <p14:creationId xmlns:p14="http://schemas.microsoft.com/office/powerpoint/2010/main" val="239100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F9C18-CD55-4BDD-ABB0-9A2C3FB99A91}" type="slidenum">
              <a:rPr lang="en-US" smtClean="0"/>
              <a:t>19</a:t>
            </a:fld>
            <a:endParaRPr lang="en-US"/>
          </a:p>
        </p:txBody>
      </p:sp>
    </p:spTree>
    <p:extLst>
      <p:ext uri="{BB962C8B-B14F-4D97-AF65-F5344CB8AC3E}">
        <p14:creationId xmlns:p14="http://schemas.microsoft.com/office/powerpoint/2010/main" val="239100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F9C18-CD55-4BDD-ABB0-9A2C3FB99A91}" type="slidenum">
              <a:rPr lang="en-US" smtClean="0"/>
              <a:t>20</a:t>
            </a:fld>
            <a:endParaRPr lang="en-US"/>
          </a:p>
        </p:txBody>
      </p:sp>
    </p:spTree>
    <p:extLst>
      <p:ext uri="{BB962C8B-B14F-4D97-AF65-F5344CB8AC3E}">
        <p14:creationId xmlns:p14="http://schemas.microsoft.com/office/powerpoint/2010/main" val="239100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F9C18-CD55-4BDD-ABB0-9A2C3FB99A91}" type="slidenum">
              <a:rPr lang="en-US" smtClean="0"/>
              <a:t>21</a:t>
            </a:fld>
            <a:endParaRPr lang="en-US"/>
          </a:p>
        </p:txBody>
      </p:sp>
    </p:spTree>
    <p:extLst>
      <p:ext uri="{BB962C8B-B14F-4D97-AF65-F5344CB8AC3E}">
        <p14:creationId xmlns:p14="http://schemas.microsoft.com/office/powerpoint/2010/main" val="239100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F9C18-CD55-4BDD-ABB0-9A2C3FB99A91}" type="slidenum">
              <a:rPr lang="en-US" smtClean="0"/>
              <a:t>22</a:t>
            </a:fld>
            <a:endParaRPr lang="en-US"/>
          </a:p>
        </p:txBody>
      </p:sp>
    </p:spTree>
    <p:extLst>
      <p:ext uri="{BB962C8B-B14F-4D97-AF65-F5344CB8AC3E}">
        <p14:creationId xmlns:p14="http://schemas.microsoft.com/office/powerpoint/2010/main" val="239100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FE3641-14D6-430F-9BC6-00C37B4FEE73}"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248538493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E3641-14D6-430F-9BC6-00C37B4FEE73}"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310066551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E3641-14D6-430F-9BC6-00C37B4FEE73}"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241779494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E3641-14D6-430F-9BC6-00C37B4FEE73}"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88307214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E3641-14D6-430F-9BC6-00C37B4FEE73}"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302027080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FE3641-14D6-430F-9BC6-00C37B4FEE73}"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124886193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FE3641-14D6-430F-9BC6-00C37B4FEE73}" type="datetimeFigureOut">
              <a:rPr lang="en-US" smtClean="0"/>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302276857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FE3641-14D6-430F-9BC6-00C37B4FEE73}" type="datetimeFigureOut">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114477627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E3641-14D6-430F-9BC6-00C37B4FEE73}" type="datetimeFigureOut">
              <a:rPr lang="en-US" smtClean="0"/>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5392556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E3641-14D6-430F-9BC6-00C37B4FEE73}"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238780874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E3641-14D6-430F-9BC6-00C37B4FEE73}"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50A34-7A2D-4D15-8CC7-993FE3D5A7B3}" type="slidenum">
              <a:rPr lang="en-US" smtClean="0"/>
              <a:t>‹#›</a:t>
            </a:fld>
            <a:endParaRPr lang="en-US"/>
          </a:p>
        </p:txBody>
      </p:sp>
    </p:spTree>
    <p:extLst>
      <p:ext uri="{BB962C8B-B14F-4D97-AF65-F5344CB8AC3E}">
        <p14:creationId xmlns:p14="http://schemas.microsoft.com/office/powerpoint/2010/main" val="191082385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E3641-14D6-430F-9BC6-00C37B4FEE73}" type="datetimeFigureOut">
              <a:rPr lang="en-US" smtClean="0"/>
              <a:t>6/11/2018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50A34-7A2D-4D15-8CC7-993FE3D5A7B3}" type="slidenum">
              <a:rPr lang="en-US" smtClean="0"/>
              <a:t>‹#›</a:t>
            </a:fld>
            <a:endParaRPr lang="en-US"/>
          </a:p>
        </p:txBody>
      </p:sp>
    </p:spTree>
    <p:extLst>
      <p:ext uri="{BB962C8B-B14F-4D97-AF65-F5344CB8AC3E}">
        <p14:creationId xmlns:p14="http://schemas.microsoft.com/office/powerpoint/2010/main" val="3564213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cdn.adleakscdn.com/wp-content/uploads/2017/11/BacktoBasicsPixelPart3-1240x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751344"/>
            <a:ext cx="3810000" cy="3108543"/>
          </a:xfrm>
          <a:prstGeom prst="rect">
            <a:avLst/>
          </a:prstGeom>
          <a:noFill/>
        </p:spPr>
        <p:txBody>
          <a:bodyPr wrap="square" rtlCol="0">
            <a:spAutoFit/>
          </a:bodyPr>
          <a:lstStyle/>
          <a:p>
            <a:r>
              <a:rPr lang="en-US" sz="2800" dirty="0">
                <a:solidFill>
                  <a:schemeClr val="bg1"/>
                </a:solidFill>
              </a:rPr>
              <a:t>Therefore I intend always to remind you of these qualities, though you know them and are established in the truth that you have</a:t>
            </a:r>
            <a:r>
              <a:rPr lang="en-US" sz="2800" dirty="0" smtClean="0">
                <a:solidFill>
                  <a:schemeClr val="bg1"/>
                </a:solidFill>
              </a:rPr>
              <a:t>.</a:t>
            </a:r>
          </a:p>
          <a:p>
            <a:r>
              <a:rPr lang="en-US" sz="2800" dirty="0">
                <a:solidFill>
                  <a:schemeClr val="bg1"/>
                </a:solidFill>
              </a:rPr>
              <a:t> </a:t>
            </a:r>
            <a:r>
              <a:rPr lang="en-US" sz="2800" dirty="0" smtClean="0">
                <a:solidFill>
                  <a:schemeClr val="bg1"/>
                </a:solidFill>
              </a:rPr>
              <a:t>-- II Peter 1:12</a:t>
            </a:r>
            <a:endParaRPr lang="en-US" sz="2800" dirty="0">
              <a:solidFill>
                <a:schemeClr val="bg1"/>
              </a:solidFill>
            </a:endParaRPr>
          </a:p>
        </p:txBody>
      </p:sp>
    </p:spTree>
    <p:extLst>
      <p:ext uri="{BB962C8B-B14F-4D97-AF65-F5344CB8AC3E}">
        <p14:creationId xmlns:p14="http://schemas.microsoft.com/office/powerpoint/2010/main" val="103422390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beliefnet.com/~/media/photos-with-attribution/religious/001/openbiblejpg.jpg?as=1&amp;w=40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7000"/>
            <a:ext cx="8229600" cy="1143000"/>
          </a:xfrm>
        </p:spPr>
        <p:txBody>
          <a:bodyPr>
            <a:noAutofit/>
          </a:bodyPr>
          <a:lstStyle/>
          <a:p>
            <a:r>
              <a:rPr lang="en-US" sz="3200" dirty="0" smtClean="0"/>
              <a:t>Instruments in Worship: A Biblical Perspective </a:t>
            </a:r>
            <a:endParaRPr lang="en-US" sz="3200" dirty="0"/>
          </a:p>
        </p:txBody>
      </p:sp>
      <p:sp>
        <p:nvSpPr>
          <p:cNvPr id="4" name="Content Placeholder 3"/>
          <p:cNvSpPr>
            <a:spLocks noGrp="1"/>
          </p:cNvSpPr>
          <p:nvPr>
            <p:ph idx="1"/>
          </p:nvPr>
        </p:nvSpPr>
        <p:spPr>
          <a:xfrm>
            <a:off x="152400" y="990600"/>
            <a:ext cx="8839200" cy="5689600"/>
          </a:xfrm>
        </p:spPr>
        <p:txBody>
          <a:bodyPr>
            <a:normAutofit/>
          </a:bodyPr>
          <a:lstStyle/>
          <a:p>
            <a:r>
              <a:rPr lang="en-US" dirty="0" smtClean="0"/>
              <a:t>New Testament</a:t>
            </a:r>
          </a:p>
          <a:p>
            <a:pPr lvl="1"/>
            <a:r>
              <a:rPr lang="en-US" dirty="0" smtClean="0"/>
              <a:t>Authorized?</a:t>
            </a:r>
          </a:p>
          <a:p>
            <a:pPr lvl="1"/>
            <a:r>
              <a:rPr lang="en-US" dirty="0" smtClean="0"/>
              <a:t>Used in Worship?</a:t>
            </a:r>
          </a:p>
          <a:p>
            <a:pPr lvl="1"/>
            <a:r>
              <a:rPr lang="en-US" dirty="0" smtClean="0"/>
              <a:t>Not Simply to </a:t>
            </a:r>
            <a:r>
              <a:rPr lang="en-US" dirty="0"/>
              <a:t>A</a:t>
            </a:r>
            <a:r>
              <a:rPr lang="en-US" dirty="0" smtClean="0"/>
              <a:t>id Worship?</a:t>
            </a:r>
          </a:p>
        </p:txBody>
      </p:sp>
      <p:pic>
        <p:nvPicPr>
          <p:cNvPr id="1030" name="Picture 6" descr="http://www.softbrick.nl/website2015/wp-content/uploads/2015/04/vink-gr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244600"/>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softbrick.nl/website2015/wp-content/uploads/2015/04/vink-gr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767114"/>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softbrick.nl/website2015/wp-content/uploads/2015/04/vink-gr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307771"/>
            <a:ext cx="685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294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84200"/>
            <a:ext cx="2362200" cy="5994400"/>
          </a:xfrm>
        </p:spPr>
        <p:txBody>
          <a:bodyPr>
            <a:normAutofit/>
          </a:bodyPr>
          <a:lstStyle/>
          <a:p>
            <a:pPr marL="0" indent="0">
              <a:buNone/>
            </a:pPr>
            <a:r>
              <a:rPr lang="en-US" sz="2800" dirty="0" smtClean="0"/>
              <a:t>Old Testament</a:t>
            </a:r>
          </a:p>
          <a:p>
            <a:pPr>
              <a:buFontTx/>
              <a:buChar char="-"/>
            </a:pPr>
            <a:r>
              <a:rPr lang="en-US" sz="2800" dirty="0" smtClean="0"/>
              <a:t>Authorized?</a:t>
            </a:r>
          </a:p>
          <a:p>
            <a:pPr>
              <a:buFontTx/>
              <a:buChar char="-"/>
            </a:pPr>
            <a:r>
              <a:rPr lang="en-US" sz="2800" dirty="0" smtClean="0"/>
              <a:t>Worship?</a:t>
            </a:r>
          </a:p>
          <a:p>
            <a:pPr>
              <a:buFontTx/>
              <a:buChar char="-"/>
            </a:pPr>
            <a:r>
              <a:rPr lang="en-US" sz="2800" dirty="0" smtClean="0"/>
              <a:t>Not an aid?</a:t>
            </a:r>
          </a:p>
          <a:p>
            <a:pPr>
              <a:buFontTx/>
              <a:buChar char="-"/>
            </a:pPr>
            <a:r>
              <a:rPr lang="en-US" sz="2800" dirty="0" smtClean="0"/>
              <a:t>Applicable?</a:t>
            </a:r>
            <a:endParaRPr lang="en-US" sz="2800" dirty="0"/>
          </a:p>
        </p:txBody>
      </p:sp>
      <p:pic>
        <p:nvPicPr>
          <p:cNvPr id="8" name="Picture 6" descr="http://www.softbrick.nl/website2015/wp-content/uploads/2015/04/vink-gr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522" y="1392942"/>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softbrick.nl/website2015/wp-content/uploads/2015/04/vink-gr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935742"/>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softbrick.nl/website2015/wp-content/uploads/2015/04/vink-gr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8" y="1919360"/>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laoblogger.com/images/no-go-clipart-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644" y="2743201"/>
            <a:ext cx="259255" cy="3972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ewsweek.pl/g/i.aspx/1200/0/newsweek/6354069030365536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872744"/>
            <a:ext cx="3657600" cy="2267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0600" y="3584226"/>
            <a:ext cx="3733800" cy="2308324"/>
          </a:xfrm>
          <a:prstGeom prst="rect">
            <a:avLst/>
          </a:prstGeom>
          <a:noFill/>
        </p:spPr>
        <p:txBody>
          <a:bodyPr wrap="square" rtlCol="0">
            <a:spAutoFit/>
          </a:bodyPr>
          <a:lstStyle/>
          <a:p>
            <a:pPr marL="0" lvl="2"/>
            <a:r>
              <a:rPr lang="en-US" sz="2400" dirty="0" smtClean="0"/>
              <a:t>It </a:t>
            </a:r>
            <a:r>
              <a:rPr lang="en-US" sz="2400" dirty="0"/>
              <a:t>is said that during medieval times, the old form of soccer used to allow many ill practices like kicking, punching, biting and </a:t>
            </a:r>
            <a:r>
              <a:rPr lang="en-US" sz="2400" dirty="0" smtClean="0"/>
              <a:t>gouging</a:t>
            </a:r>
            <a:endParaRPr lang="en-US" sz="3200" dirty="0"/>
          </a:p>
        </p:txBody>
      </p:sp>
    </p:spTree>
    <p:extLst>
      <p:ext uri="{BB962C8B-B14F-4D97-AF65-F5344CB8AC3E}">
        <p14:creationId xmlns:p14="http://schemas.microsoft.com/office/powerpoint/2010/main" val="3570405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84200"/>
            <a:ext cx="2362200" cy="5994400"/>
          </a:xfrm>
        </p:spPr>
        <p:txBody>
          <a:bodyPr>
            <a:normAutofit/>
          </a:bodyPr>
          <a:lstStyle/>
          <a:p>
            <a:pPr marL="0" indent="0">
              <a:buNone/>
            </a:pPr>
            <a:r>
              <a:rPr lang="en-US" sz="2800" dirty="0" smtClean="0"/>
              <a:t>Old Testament</a:t>
            </a:r>
          </a:p>
          <a:p>
            <a:pPr>
              <a:buFontTx/>
              <a:buChar char="-"/>
            </a:pPr>
            <a:r>
              <a:rPr lang="en-US" sz="2800" dirty="0" smtClean="0"/>
              <a:t>Authorized?</a:t>
            </a:r>
          </a:p>
          <a:p>
            <a:pPr>
              <a:buFontTx/>
              <a:buChar char="-"/>
            </a:pPr>
            <a:r>
              <a:rPr lang="en-US" sz="2800" dirty="0" smtClean="0"/>
              <a:t>Worship?</a:t>
            </a:r>
          </a:p>
          <a:p>
            <a:pPr>
              <a:buFontTx/>
              <a:buChar char="-"/>
            </a:pPr>
            <a:r>
              <a:rPr lang="en-US" sz="2800" dirty="0" smtClean="0"/>
              <a:t>Not an aid?</a:t>
            </a:r>
          </a:p>
          <a:p>
            <a:pPr>
              <a:buFontTx/>
              <a:buChar char="-"/>
            </a:pPr>
            <a:r>
              <a:rPr lang="en-US" sz="2800" dirty="0" smtClean="0"/>
              <a:t>Applicable?</a:t>
            </a:r>
            <a:endParaRPr lang="en-US" sz="2800" dirty="0"/>
          </a:p>
        </p:txBody>
      </p:sp>
      <p:pic>
        <p:nvPicPr>
          <p:cNvPr id="8" name="Picture 6" descr="http://www.softbrick.nl/website2015/wp-content/uploads/2015/04/vink-gr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522" y="1393547"/>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softbrick.nl/website2015/wp-content/uploads/2015/04/vink-gr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977" y="861402"/>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softbrick.nl/website2015/wp-content/uploads/2015/04/vink-gr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522" y="1952017"/>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laoblogger.com/images/no-go-clipart-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809078"/>
            <a:ext cx="306422" cy="469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861402"/>
            <a:ext cx="3810000" cy="5632311"/>
          </a:xfrm>
          <a:prstGeom prst="rect">
            <a:avLst/>
          </a:prstGeom>
          <a:noFill/>
        </p:spPr>
        <p:txBody>
          <a:bodyPr wrap="square" rtlCol="0">
            <a:spAutoFit/>
          </a:bodyPr>
          <a:lstStyle/>
          <a:p>
            <a:r>
              <a:rPr lang="en-US" sz="2400" dirty="0"/>
              <a:t>For when there is a change in the priesthood, there is necessarily a </a:t>
            </a:r>
            <a:r>
              <a:rPr lang="en-US" sz="2400" dirty="0">
                <a:solidFill>
                  <a:srgbClr val="C00000"/>
                </a:solidFill>
              </a:rPr>
              <a:t>change in the law </a:t>
            </a:r>
            <a:r>
              <a:rPr lang="en-US" sz="2400" dirty="0"/>
              <a:t>as well. </a:t>
            </a:r>
            <a:r>
              <a:rPr lang="en-US" sz="2400" dirty="0"/>
              <a:t>– Hebrews 7:12</a:t>
            </a:r>
            <a:r>
              <a:rPr lang="en-US" sz="2400" dirty="0" smtClean="0"/>
              <a:t>			</a:t>
            </a:r>
            <a:endParaRPr lang="en-US" sz="2400" dirty="0"/>
          </a:p>
          <a:p>
            <a:r>
              <a:rPr lang="en-US" sz="2400" dirty="0"/>
              <a:t>Do not think that I have come to abolish the Law or the Prophets; I have not come to abolish them </a:t>
            </a:r>
            <a:r>
              <a:rPr lang="en-US" sz="2400" dirty="0">
                <a:solidFill>
                  <a:srgbClr val="C00000"/>
                </a:solidFill>
              </a:rPr>
              <a:t>but to fulfill them</a:t>
            </a:r>
            <a:r>
              <a:rPr lang="en-US" sz="2400" dirty="0"/>
              <a:t>. </a:t>
            </a:r>
            <a:r>
              <a:rPr lang="en-US" sz="2400" b="1" baseline="30000" dirty="0"/>
              <a:t> </a:t>
            </a:r>
            <a:r>
              <a:rPr lang="en-US" sz="2400" dirty="0"/>
              <a:t>For truly, I say to you, until heaven and earth pass away, not an iota, not a dot, will pass from the Law </a:t>
            </a:r>
            <a:r>
              <a:rPr lang="en-US" sz="2400" dirty="0">
                <a:solidFill>
                  <a:srgbClr val="C00000"/>
                </a:solidFill>
              </a:rPr>
              <a:t>until all is accomplished</a:t>
            </a:r>
            <a:r>
              <a:rPr lang="en-US" sz="2400" dirty="0"/>
              <a:t>. </a:t>
            </a:r>
            <a:r>
              <a:rPr lang="en-US" sz="2400" dirty="0" smtClean="0"/>
              <a:t>	</a:t>
            </a:r>
            <a:r>
              <a:rPr lang="en-US" sz="2400" dirty="0" smtClean="0"/>
              <a:t>– </a:t>
            </a:r>
            <a:r>
              <a:rPr lang="en-US" sz="2400" dirty="0" smtClean="0"/>
              <a:t>Matthew 5:17-18</a:t>
            </a:r>
            <a:endParaRPr lang="en-US" sz="2400" dirty="0"/>
          </a:p>
        </p:txBody>
      </p:sp>
      <p:pic>
        <p:nvPicPr>
          <p:cNvPr id="6146" name="Picture 2" descr="http://images.easyfreeclipart.com/139/wooden-cross-clip-art-clipart-panda-free-images-13973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1382661"/>
            <a:ext cx="1763431" cy="357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92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3800"/>
            <a:ext cx="4114800" cy="2286000"/>
          </a:xfrm>
        </p:spPr>
        <p:txBody>
          <a:bodyPr>
            <a:normAutofit/>
          </a:bodyPr>
          <a:lstStyle/>
          <a:p>
            <a:pPr marL="0" indent="0">
              <a:buNone/>
            </a:pPr>
            <a:r>
              <a:rPr lang="en-US" sz="2800" dirty="0" smtClean="0"/>
              <a:t>Why?</a:t>
            </a:r>
          </a:p>
          <a:p>
            <a:pPr>
              <a:buFontTx/>
              <a:buChar char="-"/>
            </a:pPr>
            <a:r>
              <a:rPr lang="en-US" sz="2800" dirty="0" smtClean="0">
                <a:solidFill>
                  <a:srgbClr val="C00000"/>
                </a:solidFill>
              </a:rPr>
              <a:t>Different </a:t>
            </a:r>
            <a:r>
              <a:rPr lang="en-US" sz="2800" dirty="0" smtClean="0"/>
              <a:t>situation</a:t>
            </a:r>
          </a:p>
          <a:p>
            <a:pPr>
              <a:buFontTx/>
              <a:buChar char="-"/>
            </a:pPr>
            <a:r>
              <a:rPr lang="en-US" sz="2800" dirty="0" smtClean="0"/>
              <a:t>Likely </a:t>
            </a:r>
            <a:r>
              <a:rPr lang="en-US" sz="2800" dirty="0" smtClean="0">
                <a:solidFill>
                  <a:srgbClr val="C00000"/>
                </a:solidFill>
              </a:rPr>
              <a:t>symbolic language</a:t>
            </a:r>
            <a:endParaRPr lang="en-US" sz="2800" dirty="0">
              <a:solidFill>
                <a:srgbClr val="C00000"/>
              </a:solidFill>
            </a:endParaRPr>
          </a:p>
        </p:txBody>
      </p:sp>
      <p:sp>
        <p:nvSpPr>
          <p:cNvPr id="4" name="Content Placeholder 2"/>
          <p:cNvSpPr txBox="1">
            <a:spLocks/>
          </p:cNvSpPr>
          <p:nvPr/>
        </p:nvSpPr>
        <p:spPr>
          <a:xfrm>
            <a:off x="6324600" y="584200"/>
            <a:ext cx="2362200" cy="599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Revelation?</a:t>
            </a:r>
          </a:p>
          <a:p>
            <a:pPr>
              <a:buFontTx/>
              <a:buChar char="-"/>
            </a:pPr>
            <a:r>
              <a:rPr lang="en-US" sz="2800" dirty="0" smtClean="0"/>
              <a:t>Authorized?</a:t>
            </a:r>
          </a:p>
          <a:p>
            <a:pPr>
              <a:buFontTx/>
              <a:buChar char="-"/>
            </a:pPr>
            <a:r>
              <a:rPr lang="en-US" sz="2800" dirty="0" smtClean="0"/>
              <a:t>Worship?</a:t>
            </a:r>
          </a:p>
          <a:p>
            <a:pPr>
              <a:buFontTx/>
              <a:buChar char="-"/>
            </a:pPr>
            <a:r>
              <a:rPr lang="en-US" sz="2800" dirty="0" smtClean="0"/>
              <a:t>Not an aid?</a:t>
            </a:r>
          </a:p>
          <a:p>
            <a:pPr>
              <a:buFontTx/>
              <a:buChar char="-"/>
            </a:pPr>
            <a:r>
              <a:rPr lang="en-US" sz="2800" dirty="0" smtClean="0"/>
              <a:t>Applicable?</a:t>
            </a:r>
            <a:endParaRPr lang="en-US" sz="2800" dirty="0"/>
          </a:p>
        </p:txBody>
      </p:sp>
      <p:pic>
        <p:nvPicPr>
          <p:cNvPr id="7" name="Picture 6" descr="http://www.softbrick.nl/website2015/wp-content/uploads/2015/04/vink-gr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3539" y="1905000"/>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softbrick.nl/website2015/wp-content/uploads/2015/04/vink-gr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7145" y="1447800"/>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softbrick.nl/website2015/wp-content/uploads/2015/04/vink-gr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02" y="990600"/>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laoblogger.com/images/no-go-clipart-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2291" y="2759891"/>
            <a:ext cx="237754" cy="36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913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84200"/>
            <a:ext cx="2362200" cy="5994400"/>
          </a:xfrm>
        </p:spPr>
        <p:txBody>
          <a:bodyPr>
            <a:normAutofit/>
          </a:bodyPr>
          <a:lstStyle/>
          <a:p>
            <a:pPr marL="0" indent="0">
              <a:buNone/>
            </a:pPr>
            <a:r>
              <a:rPr lang="en-US" sz="2800" dirty="0" smtClean="0"/>
              <a:t>Old Testament</a:t>
            </a:r>
          </a:p>
          <a:p>
            <a:pPr>
              <a:buFontTx/>
              <a:buChar char="-"/>
            </a:pPr>
            <a:r>
              <a:rPr lang="en-US" sz="2800" dirty="0" smtClean="0"/>
              <a:t>Authorized?</a:t>
            </a:r>
          </a:p>
          <a:p>
            <a:pPr>
              <a:buFontTx/>
              <a:buChar char="-"/>
            </a:pPr>
            <a:r>
              <a:rPr lang="en-US" sz="2800" dirty="0" smtClean="0"/>
              <a:t>Worship?</a:t>
            </a:r>
          </a:p>
          <a:p>
            <a:pPr>
              <a:buFontTx/>
              <a:buChar char="-"/>
            </a:pPr>
            <a:r>
              <a:rPr lang="en-US" sz="2800" dirty="0" smtClean="0"/>
              <a:t>Not an aid?</a:t>
            </a:r>
          </a:p>
          <a:p>
            <a:pPr>
              <a:buFontTx/>
              <a:buChar char="-"/>
            </a:pPr>
            <a:r>
              <a:rPr lang="en-US" sz="2800" dirty="0" smtClean="0"/>
              <a:t>Applicable?</a:t>
            </a:r>
            <a:endParaRPr lang="en-US" sz="2800" dirty="0"/>
          </a:p>
        </p:txBody>
      </p:sp>
      <p:sp>
        <p:nvSpPr>
          <p:cNvPr id="4" name="Content Placeholder 2"/>
          <p:cNvSpPr txBox="1">
            <a:spLocks/>
          </p:cNvSpPr>
          <p:nvPr/>
        </p:nvSpPr>
        <p:spPr>
          <a:xfrm>
            <a:off x="6324600" y="584200"/>
            <a:ext cx="2362200" cy="599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Revelation?</a:t>
            </a:r>
          </a:p>
          <a:p>
            <a:pPr>
              <a:buFontTx/>
              <a:buChar char="-"/>
            </a:pPr>
            <a:r>
              <a:rPr lang="en-US" sz="2800" dirty="0" smtClean="0"/>
              <a:t>Authorized?</a:t>
            </a:r>
          </a:p>
          <a:p>
            <a:pPr>
              <a:buFontTx/>
              <a:buChar char="-"/>
            </a:pPr>
            <a:r>
              <a:rPr lang="en-US" sz="2800" dirty="0" smtClean="0"/>
              <a:t>Worship?</a:t>
            </a:r>
          </a:p>
          <a:p>
            <a:pPr>
              <a:buFontTx/>
              <a:buChar char="-"/>
            </a:pPr>
            <a:r>
              <a:rPr lang="en-US" sz="2800" dirty="0" smtClean="0"/>
              <a:t>Not an aid?</a:t>
            </a:r>
          </a:p>
          <a:p>
            <a:pPr>
              <a:buFontTx/>
              <a:buChar char="-"/>
            </a:pPr>
            <a:r>
              <a:rPr lang="en-US" sz="2800" dirty="0" smtClean="0"/>
              <a:t>Applicable?</a:t>
            </a:r>
            <a:endParaRPr lang="en-US" sz="2800" dirty="0"/>
          </a:p>
        </p:txBody>
      </p:sp>
      <p:sp>
        <p:nvSpPr>
          <p:cNvPr id="6" name="Content Placeholder 2"/>
          <p:cNvSpPr txBox="1">
            <a:spLocks/>
          </p:cNvSpPr>
          <p:nvPr/>
        </p:nvSpPr>
        <p:spPr>
          <a:xfrm>
            <a:off x="3200400" y="584200"/>
            <a:ext cx="2362200" cy="599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Matthew-Jude</a:t>
            </a:r>
            <a:endParaRPr lang="en-US" sz="2800" dirty="0"/>
          </a:p>
        </p:txBody>
      </p:sp>
      <p:pic>
        <p:nvPicPr>
          <p:cNvPr id="3076" name="Picture 4" descr="https://claytonfaulkner.files.wordpress.com/2013/06/sil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311" y="1409701"/>
            <a:ext cx="2895600" cy="21717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6" descr="http://laoblogger.com/images/no-go-clipart-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049" y="2607488"/>
            <a:ext cx="342898" cy="525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laoblogger.com/images/no-go-clipart-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8978" y="2667757"/>
            <a:ext cx="342898" cy="5254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oftbrick.nl/website2015/wp-content/uploads/2015/04/vink-gr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6317" y="1817914"/>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www.softbrick.nl/website2015/wp-content/uploads/2015/04/vink-gr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974" y="1360714"/>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softbrick.nl/website2015/wp-content/uploads/2015/04/vink-gr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1700" y="903514"/>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oftbrick.nl/website2015/wp-content/uploads/2015/04/vink-gr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0314" y="1774371"/>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oftbrick.nl/website2015/wp-content/uploads/2015/04/vink-gr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0314" y="1309914"/>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softbrick.nl/website2015/wp-content/uploads/2015/04/vink-gr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3036" y="859971"/>
            <a:ext cx="685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54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 Silence Prohibitive?</a:t>
            </a:r>
            <a:endParaRPr lang="en-US" dirty="0"/>
          </a:p>
        </p:txBody>
      </p:sp>
      <p:sp>
        <p:nvSpPr>
          <p:cNvPr id="3" name="Content Placeholder 2"/>
          <p:cNvSpPr>
            <a:spLocks noGrp="1"/>
          </p:cNvSpPr>
          <p:nvPr>
            <p:ph idx="1"/>
          </p:nvPr>
        </p:nvSpPr>
        <p:spPr/>
        <p:txBody>
          <a:bodyPr/>
          <a:lstStyle/>
          <a:p>
            <a:endParaRPr lang="en-US"/>
          </a:p>
        </p:txBody>
      </p:sp>
      <p:pic>
        <p:nvPicPr>
          <p:cNvPr id="5" name="Picture 4" descr="https://claytonfaulkner.files.wordpress.com/2013/06/sil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1"/>
            <a:ext cx="8153400" cy="46863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2828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www.littlegiantathletics.com/wp-content/uploads/2015/08/Socce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82601"/>
            <a:ext cx="4724400" cy="6001643"/>
          </a:xfrm>
          <a:prstGeom prst="rect">
            <a:avLst/>
          </a:prstGeom>
          <a:solidFill>
            <a:schemeClr val="tx1">
              <a:lumMod val="65000"/>
              <a:lumOff val="35000"/>
            </a:schemeClr>
          </a:solidFill>
        </p:spPr>
        <p:txBody>
          <a:bodyPr wrap="square" rtlCol="0">
            <a:spAutoFit/>
          </a:bodyPr>
          <a:lstStyle/>
          <a:p>
            <a:r>
              <a:rPr lang="en-US" sz="2400" dirty="0">
                <a:solidFill>
                  <a:schemeClr val="bg1"/>
                </a:solidFill>
              </a:rPr>
              <a:t>A goal must be placed on the </a:t>
            </a:r>
            <a:r>
              <a:rPr lang="en-US" sz="2400" dirty="0" err="1">
                <a:solidFill>
                  <a:schemeClr val="bg1"/>
                </a:solidFill>
              </a:rPr>
              <a:t>centre</a:t>
            </a:r>
            <a:r>
              <a:rPr lang="en-US" sz="2400" dirty="0">
                <a:solidFill>
                  <a:schemeClr val="bg1"/>
                </a:solidFill>
              </a:rPr>
              <a:t> of each goal line.</a:t>
            </a:r>
          </a:p>
          <a:p>
            <a:r>
              <a:rPr lang="en-US" sz="2400" dirty="0">
                <a:solidFill>
                  <a:schemeClr val="bg1"/>
                </a:solidFill>
              </a:rPr>
              <a:t>A goal consists of two upright posts equidistant from the corner </a:t>
            </a:r>
            <a:r>
              <a:rPr lang="en-US" sz="2400" dirty="0" err="1">
                <a:solidFill>
                  <a:schemeClr val="bg1"/>
                </a:solidFill>
              </a:rPr>
              <a:t>flagposts</a:t>
            </a:r>
            <a:r>
              <a:rPr lang="en-US" sz="2400" dirty="0">
                <a:solidFill>
                  <a:schemeClr val="bg1"/>
                </a:solidFill>
              </a:rPr>
              <a:t> and joined at the top by a horizontal crossbar. The goalposts and crossbar must be made of wood, metal or other approved material. They must be square, rectangular, round or elliptical in shape and must not be dangerous to players.</a:t>
            </a:r>
          </a:p>
          <a:p>
            <a:r>
              <a:rPr lang="en-US" sz="2400" dirty="0">
                <a:solidFill>
                  <a:schemeClr val="bg1"/>
                </a:solidFill>
              </a:rPr>
              <a:t>The distance between the posts is 7.32 m (8 </a:t>
            </a:r>
            <a:r>
              <a:rPr lang="en-US" sz="2400" dirty="0" err="1">
                <a:solidFill>
                  <a:schemeClr val="bg1"/>
                </a:solidFill>
              </a:rPr>
              <a:t>yds</a:t>
            </a:r>
            <a:r>
              <a:rPr lang="en-US" sz="2400" dirty="0">
                <a:solidFill>
                  <a:schemeClr val="bg1"/>
                </a:solidFill>
              </a:rPr>
              <a:t>) and the distance from the lower edge of the crossbar to the ground is 2.44 m (8 </a:t>
            </a:r>
            <a:r>
              <a:rPr lang="en-US" sz="2400" dirty="0" err="1">
                <a:solidFill>
                  <a:schemeClr val="bg1"/>
                </a:solidFill>
              </a:rPr>
              <a:t>ft</a:t>
            </a:r>
            <a:r>
              <a:rPr lang="en-US" sz="2400" dirty="0" smtClean="0">
                <a:solidFill>
                  <a:schemeClr val="bg1"/>
                </a:solidFill>
              </a:rPr>
              <a:t>)</a:t>
            </a:r>
            <a:endParaRPr lang="en-US" sz="2400" dirty="0">
              <a:solidFill>
                <a:schemeClr val="bg1"/>
              </a:solidFill>
            </a:endParaRPr>
          </a:p>
        </p:txBody>
      </p:sp>
      <p:pic>
        <p:nvPicPr>
          <p:cNvPr id="6" name="Picture 4" descr="https://static.turbosquid.com/Preview/2016/09/23__12_00_31/thumbnail_1.png86AD3F72-7200-4AE1-B8BE-9B5DB75C1992Origina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00" b="98500" l="10000" r="90000"/>
                    </a14:imgEffect>
                  </a14:imgLayer>
                </a14:imgProps>
              </a:ext>
              <a:ext uri="{28A0092B-C50C-407E-A947-70E740481C1C}">
                <a14:useLocalDpi xmlns:a14="http://schemas.microsoft.com/office/drawing/2010/main" val="0"/>
              </a:ext>
            </a:extLst>
          </a:blip>
          <a:srcRect/>
          <a:stretch>
            <a:fillRect/>
          </a:stretch>
        </p:blipFill>
        <p:spPr bwMode="auto">
          <a:xfrm>
            <a:off x="4343400" y="4292601"/>
            <a:ext cx="310038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Question, Question Mark, Gold, Characters,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495800"/>
            <a:ext cx="1447801" cy="193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20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500"/>
                                        <p:tgtEl>
                                          <p:spTgt spid="922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claytonfaulkner.files.wordpress.com/2013/06/sil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1"/>
            <a:ext cx="8153400" cy="46863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 Silence Prohibitive?</a:t>
            </a:r>
            <a:endParaRPr lang="en-US" dirty="0"/>
          </a:p>
        </p:txBody>
      </p:sp>
      <p:sp>
        <p:nvSpPr>
          <p:cNvPr id="3" name="Content Placeholder 2"/>
          <p:cNvSpPr>
            <a:spLocks noGrp="1"/>
          </p:cNvSpPr>
          <p:nvPr>
            <p:ph idx="1"/>
          </p:nvPr>
        </p:nvSpPr>
        <p:spPr>
          <a:xfrm>
            <a:off x="457200" y="1600201"/>
            <a:ext cx="8305800" cy="4525963"/>
          </a:xfrm>
          <a:solidFill>
            <a:srgbClr val="E6E0EC">
              <a:alpha val="94118"/>
            </a:srgbClr>
          </a:solidFill>
        </p:spPr>
        <p:txBody>
          <a:bodyPr/>
          <a:lstStyle/>
          <a:p>
            <a:r>
              <a:rPr lang="en-US" b="1" baseline="30000" dirty="0"/>
              <a:t> </a:t>
            </a:r>
            <a:r>
              <a:rPr lang="en-US" dirty="0"/>
              <a:t>A</a:t>
            </a:r>
            <a:r>
              <a:rPr lang="en-US" dirty="0" smtClean="0"/>
              <a:t>ddressing </a:t>
            </a:r>
            <a:r>
              <a:rPr lang="en-US" dirty="0"/>
              <a:t>one another in psalms and hymns and spiritual songs, singing and making melody to the Lord with your </a:t>
            </a:r>
            <a:r>
              <a:rPr lang="en-US" dirty="0" smtClean="0"/>
              <a:t>heart – Eph. 5:19</a:t>
            </a:r>
            <a:endParaRPr lang="en-US" dirty="0"/>
          </a:p>
        </p:txBody>
      </p:sp>
    </p:spTree>
    <p:extLst>
      <p:ext uri="{BB962C8B-B14F-4D97-AF65-F5344CB8AC3E}">
        <p14:creationId xmlns:p14="http://schemas.microsoft.com/office/powerpoint/2010/main" val="26887983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claytonfaulkner.files.wordpress.com/2013/06/sil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1"/>
            <a:ext cx="8153400" cy="46863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 Silence Prohibitive?</a:t>
            </a:r>
            <a:endParaRPr lang="en-US" dirty="0"/>
          </a:p>
        </p:txBody>
      </p:sp>
      <p:sp>
        <p:nvSpPr>
          <p:cNvPr id="3" name="Content Placeholder 2"/>
          <p:cNvSpPr>
            <a:spLocks noGrp="1"/>
          </p:cNvSpPr>
          <p:nvPr>
            <p:ph idx="1"/>
          </p:nvPr>
        </p:nvSpPr>
        <p:spPr>
          <a:xfrm>
            <a:off x="457200" y="1600201"/>
            <a:ext cx="8305800" cy="4525963"/>
          </a:xfrm>
          <a:solidFill>
            <a:srgbClr val="E6E0EC">
              <a:alpha val="94118"/>
            </a:srgbClr>
          </a:solidFill>
        </p:spPr>
        <p:txBody>
          <a:bodyPr/>
          <a:lstStyle/>
          <a:p>
            <a:r>
              <a:rPr lang="en-US" b="1" baseline="30000" dirty="0"/>
              <a:t> </a:t>
            </a:r>
            <a:r>
              <a:rPr lang="en-US" dirty="0"/>
              <a:t>A</a:t>
            </a:r>
            <a:r>
              <a:rPr lang="en-US" dirty="0" smtClean="0"/>
              <a:t>ddressing </a:t>
            </a:r>
            <a:r>
              <a:rPr lang="en-US" dirty="0">
                <a:solidFill>
                  <a:srgbClr val="C00000"/>
                </a:solidFill>
              </a:rPr>
              <a:t>one another </a:t>
            </a:r>
            <a:r>
              <a:rPr lang="en-US" dirty="0"/>
              <a:t>in psalms and hymns and spiritual songs, singing and making melody </a:t>
            </a:r>
            <a:r>
              <a:rPr lang="en-US" dirty="0">
                <a:solidFill>
                  <a:srgbClr val="C00000"/>
                </a:solidFill>
              </a:rPr>
              <a:t>to the Lord </a:t>
            </a:r>
            <a:r>
              <a:rPr lang="en-US" dirty="0"/>
              <a:t>with your </a:t>
            </a:r>
            <a:r>
              <a:rPr lang="en-US" dirty="0" smtClean="0"/>
              <a:t>heart – Eph. 5:19</a:t>
            </a:r>
            <a:endParaRPr lang="en-US" dirty="0"/>
          </a:p>
        </p:txBody>
      </p:sp>
      <p:sp>
        <p:nvSpPr>
          <p:cNvPr id="6" name="TextBox 5"/>
          <p:cNvSpPr txBox="1"/>
          <p:nvPr/>
        </p:nvSpPr>
        <p:spPr>
          <a:xfrm>
            <a:off x="3732179" y="4648200"/>
            <a:ext cx="1447800" cy="707886"/>
          </a:xfrm>
          <a:prstGeom prst="rect">
            <a:avLst/>
          </a:prstGeom>
          <a:noFill/>
        </p:spPr>
        <p:txBody>
          <a:bodyPr wrap="square" rtlCol="0">
            <a:spAutoFit/>
          </a:bodyPr>
          <a:lstStyle/>
          <a:p>
            <a:r>
              <a:rPr lang="en-US" sz="4000" dirty="0" smtClean="0">
                <a:solidFill>
                  <a:srgbClr val="C00000"/>
                </a:solidFill>
              </a:rPr>
              <a:t>Who?</a:t>
            </a:r>
            <a:endParaRPr lang="en-US" sz="4000" dirty="0">
              <a:solidFill>
                <a:srgbClr val="C00000"/>
              </a:solidFill>
            </a:endParaRPr>
          </a:p>
        </p:txBody>
      </p:sp>
    </p:spTree>
    <p:extLst>
      <p:ext uri="{BB962C8B-B14F-4D97-AF65-F5344CB8AC3E}">
        <p14:creationId xmlns:p14="http://schemas.microsoft.com/office/powerpoint/2010/main" val="373777435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claytonfaulkner.files.wordpress.com/2013/06/sil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1"/>
            <a:ext cx="8153400" cy="46863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 Silence Prohibitive?</a:t>
            </a:r>
            <a:endParaRPr lang="en-US" dirty="0"/>
          </a:p>
        </p:txBody>
      </p:sp>
      <p:sp>
        <p:nvSpPr>
          <p:cNvPr id="3" name="Content Placeholder 2"/>
          <p:cNvSpPr>
            <a:spLocks noGrp="1"/>
          </p:cNvSpPr>
          <p:nvPr>
            <p:ph idx="1"/>
          </p:nvPr>
        </p:nvSpPr>
        <p:spPr>
          <a:xfrm>
            <a:off x="457200" y="1600201"/>
            <a:ext cx="8305800" cy="4525963"/>
          </a:xfrm>
          <a:solidFill>
            <a:srgbClr val="E6E0EC">
              <a:alpha val="94118"/>
            </a:srgbClr>
          </a:solidFill>
        </p:spPr>
        <p:txBody>
          <a:bodyPr/>
          <a:lstStyle/>
          <a:p>
            <a:r>
              <a:rPr lang="en-US" b="1" baseline="30000" dirty="0"/>
              <a:t> </a:t>
            </a:r>
            <a:r>
              <a:rPr lang="en-US" dirty="0"/>
              <a:t>A</a:t>
            </a:r>
            <a:r>
              <a:rPr lang="en-US" dirty="0" smtClean="0"/>
              <a:t>ddressing </a:t>
            </a:r>
            <a:r>
              <a:rPr lang="en-US" dirty="0"/>
              <a:t>one another in </a:t>
            </a:r>
            <a:r>
              <a:rPr lang="en-US" dirty="0">
                <a:solidFill>
                  <a:srgbClr val="C00000"/>
                </a:solidFill>
              </a:rPr>
              <a:t>psalms and hymns and spiritual songs</a:t>
            </a:r>
            <a:r>
              <a:rPr lang="en-US" dirty="0"/>
              <a:t>, singing and making melody to the Lord with your </a:t>
            </a:r>
            <a:r>
              <a:rPr lang="en-US" dirty="0" smtClean="0"/>
              <a:t>heart – Eph. 5:19</a:t>
            </a:r>
            <a:endParaRPr lang="en-US" dirty="0"/>
          </a:p>
        </p:txBody>
      </p:sp>
      <p:sp>
        <p:nvSpPr>
          <p:cNvPr id="6" name="TextBox 5"/>
          <p:cNvSpPr txBox="1"/>
          <p:nvPr/>
        </p:nvSpPr>
        <p:spPr>
          <a:xfrm>
            <a:off x="3732179" y="4648200"/>
            <a:ext cx="1601821" cy="707886"/>
          </a:xfrm>
          <a:prstGeom prst="rect">
            <a:avLst/>
          </a:prstGeom>
          <a:noFill/>
        </p:spPr>
        <p:txBody>
          <a:bodyPr wrap="square" rtlCol="0">
            <a:spAutoFit/>
          </a:bodyPr>
          <a:lstStyle/>
          <a:p>
            <a:r>
              <a:rPr lang="en-US" sz="4000" dirty="0" smtClean="0">
                <a:solidFill>
                  <a:srgbClr val="C00000"/>
                </a:solidFill>
              </a:rPr>
              <a:t>What?</a:t>
            </a:r>
            <a:endParaRPr lang="en-US" sz="4000" dirty="0">
              <a:solidFill>
                <a:srgbClr val="C00000"/>
              </a:solidFill>
            </a:endParaRPr>
          </a:p>
        </p:txBody>
      </p:sp>
    </p:spTree>
    <p:extLst>
      <p:ext uri="{BB962C8B-B14F-4D97-AF65-F5344CB8AC3E}">
        <p14:creationId xmlns:p14="http://schemas.microsoft.com/office/powerpoint/2010/main" val="54498167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c2.staticflickr.com/6/5338/10194010825_a0413e9c51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6200"/>
            <a:ext cx="9753600" cy="8458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turbosquid.com/Preview/2016/09/23__12_00_31/thumbnail_1.png86AD3F72-7200-4AE1-B8BE-9B5DB75C1992Original.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8500" l="10000" r="90000"/>
                    </a14:imgEffect>
                  </a14:imgLayer>
                </a14:imgProps>
              </a:ext>
              <a:ext uri="{28A0092B-C50C-407E-A947-70E740481C1C}">
                <a14:useLocalDpi xmlns:a14="http://schemas.microsoft.com/office/drawing/2010/main" val="0"/>
              </a:ext>
            </a:extLst>
          </a:blip>
          <a:srcRect/>
          <a:stretch>
            <a:fillRect/>
          </a:stretch>
        </p:blipFill>
        <p:spPr bwMode="auto">
          <a:xfrm>
            <a:off x="-533400" y="685800"/>
            <a:ext cx="7086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387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claytonfaulkner.files.wordpress.com/2013/06/sil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1"/>
            <a:ext cx="8153400" cy="46863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 Silence Prohibitive?</a:t>
            </a:r>
            <a:endParaRPr lang="en-US" dirty="0"/>
          </a:p>
        </p:txBody>
      </p:sp>
      <p:sp>
        <p:nvSpPr>
          <p:cNvPr id="3" name="Content Placeholder 2"/>
          <p:cNvSpPr>
            <a:spLocks noGrp="1"/>
          </p:cNvSpPr>
          <p:nvPr>
            <p:ph idx="1"/>
          </p:nvPr>
        </p:nvSpPr>
        <p:spPr>
          <a:xfrm>
            <a:off x="457200" y="1600201"/>
            <a:ext cx="8305800" cy="4525963"/>
          </a:xfrm>
          <a:solidFill>
            <a:srgbClr val="E6E0EC">
              <a:alpha val="94118"/>
            </a:srgbClr>
          </a:solidFill>
        </p:spPr>
        <p:txBody>
          <a:bodyPr/>
          <a:lstStyle/>
          <a:p>
            <a:r>
              <a:rPr lang="en-US" b="1" baseline="30000" dirty="0"/>
              <a:t> </a:t>
            </a:r>
            <a:r>
              <a:rPr lang="en-US" dirty="0"/>
              <a:t>A</a:t>
            </a:r>
            <a:r>
              <a:rPr lang="en-US" dirty="0" smtClean="0"/>
              <a:t>ddressing </a:t>
            </a:r>
            <a:r>
              <a:rPr lang="en-US" dirty="0"/>
              <a:t>one another in psalms and hymns and spiritual songs, </a:t>
            </a:r>
            <a:r>
              <a:rPr lang="en-US" dirty="0">
                <a:solidFill>
                  <a:srgbClr val="C00000"/>
                </a:solidFill>
              </a:rPr>
              <a:t>singing</a:t>
            </a:r>
            <a:r>
              <a:rPr lang="en-US" dirty="0"/>
              <a:t> </a:t>
            </a:r>
            <a:r>
              <a:rPr lang="en-US" u="sng" dirty="0"/>
              <a:t>and</a:t>
            </a:r>
            <a:r>
              <a:rPr lang="en-US" dirty="0"/>
              <a:t> </a:t>
            </a:r>
            <a:r>
              <a:rPr lang="en-US" dirty="0">
                <a:solidFill>
                  <a:srgbClr val="C00000"/>
                </a:solidFill>
              </a:rPr>
              <a:t>making melody </a:t>
            </a:r>
            <a:r>
              <a:rPr lang="en-US" dirty="0"/>
              <a:t>to the Lord with your </a:t>
            </a:r>
            <a:r>
              <a:rPr lang="en-US" dirty="0" smtClean="0"/>
              <a:t>heart – Eph. 5:19</a:t>
            </a:r>
            <a:endParaRPr lang="en-US" dirty="0"/>
          </a:p>
        </p:txBody>
      </p:sp>
      <p:sp>
        <p:nvSpPr>
          <p:cNvPr id="6" name="TextBox 5"/>
          <p:cNvSpPr txBox="1"/>
          <p:nvPr/>
        </p:nvSpPr>
        <p:spPr>
          <a:xfrm>
            <a:off x="3732179" y="4648200"/>
            <a:ext cx="1601821" cy="707886"/>
          </a:xfrm>
          <a:prstGeom prst="rect">
            <a:avLst/>
          </a:prstGeom>
          <a:noFill/>
        </p:spPr>
        <p:txBody>
          <a:bodyPr wrap="square" rtlCol="0">
            <a:spAutoFit/>
          </a:bodyPr>
          <a:lstStyle/>
          <a:p>
            <a:r>
              <a:rPr lang="en-US" sz="4000" dirty="0" smtClean="0">
                <a:solidFill>
                  <a:srgbClr val="C00000"/>
                </a:solidFill>
              </a:rPr>
              <a:t>How?</a:t>
            </a:r>
            <a:endParaRPr lang="en-US" sz="4000" dirty="0">
              <a:solidFill>
                <a:srgbClr val="C00000"/>
              </a:solidFill>
            </a:endParaRPr>
          </a:p>
        </p:txBody>
      </p:sp>
      <p:sp>
        <p:nvSpPr>
          <p:cNvPr id="7" name="TextBox 6"/>
          <p:cNvSpPr txBox="1"/>
          <p:nvPr/>
        </p:nvSpPr>
        <p:spPr>
          <a:xfrm>
            <a:off x="5943600" y="4244777"/>
            <a:ext cx="3124200" cy="461665"/>
          </a:xfrm>
          <a:prstGeom prst="rect">
            <a:avLst/>
          </a:prstGeom>
          <a:noFill/>
        </p:spPr>
        <p:txBody>
          <a:bodyPr wrap="square" rtlCol="0">
            <a:spAutoFit/>
          </a:bodyPr>
          <a:lstStyle/>
          <a:p>
            <a:pPr algn="ctr"/>
            <a:r>
              <a:rPr lang="en-US" sz="2400" dirty="0" smtClean="0"/>
              <a:t>To Pluck (As on a Harp)</a:t>
            </a:r>
            <a:endParaRPr lang="en-US" sz="2400" dirty="0"/>
          </a:p>
        </p:txBody>
      </p:sp>
      <p:cxnSp>
        <p:nvCxnSpPr>
          <p:cNvPr id="9" name="Straight Arrow Connector 8"/>
          <p:cNvCxnSpPr/>
          <p:nvPr/>
        </p:nvCxnSpPr>
        <p:spPr>
          <a:xfrm>
            <a:off x="7772400" y="2590800"/>
            <a:ext cx="0" cy="1752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797235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claytonfaulkner.files.wordpress.com/2013/06/sil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1"/>
            <a:ext cx="8153400" cy="46863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 Silence Prohibitive?</a:t>
            </a:r>
            <a:endParaRPr lang="en-US" dirty="0"/>
          </a:p>
        </p:txBody>
      </p:sp>
      <p:sp>
        <p:nvSpPr>
          <p:cNvPr id="3" name="Content Placeholder 2"/>
          <p:cNvSpPr>
            <a:spLocks noGrp="1"/>
          </p:cNvSpPr>
          <p:nvPr>
            <p:ph idx="1"/>
          </p:nvPr>
        </p:nvSpPr>
        <p:spPr>
          <a:xfrm>
            <a:off x="457200" y="1600201"/>
            <a:ext cx="8305800" cy="4525963"/>
          </a:xfrm>
          <a:solidFill>
            <a:srgbClr val="E6E0EC">
              <a:alpha val="94118"/>
            </a:srgbClr>
          </a:solidFill>
        </p:spPr>
        <p:txBody>
          <a:bodyPr/>
          <a:lstStyle/>
          <a:p>
            <a:r>
              <a:rPr lang="en-US" b="1" baseline="30000" dirty="0"/>
              <a:t> </a:t>
            </a:r>
            <a:r>
              <a:rPr lang="en-US" dirty="0"/>
              <a:t>A</a:t>
            </a:r>
            <a:r>
              <a:rPr lang="en-US" dirty="0" smtClean="0"/>
              <a:t>ddressing </a:t>
            </a:r>
            <a:r>
              <a:rPr lang="en-US" dirty="0"/>
              <a:t>one another in psalms and hymns and spiritual songs, singing and </a:t>
            </a:r>
            <a:r>
              <a:rPr lang="en-US" dirty="0">
                <a:solidFill>
                  <a:srgbClr val="C00000"/>
                </a:solidFill>
              </a:rPr>
              <a:t>making melody </a:t>
            </a:r>
            <a:r>
              <a:rPr lang="en-US" dirty="0" smtClean="0">
                <a:solidFill>
                  <a:srgbClr val="C00000"/>
                </a:solidFill>
              </a:rPr>
              <a:t>with </a:t>
            </a:r>
            <a:r>
              <a:rPr lang="en-US" dirty="0">
                <a:solidFill>
                  <a:srgbClr val="C00000"/>
                </a:solidFill>
              </a:rPr>
              <a:t>your </a:t>
            </a:r>
            <a:r>
              <a:rPr lang="en-US" dirty="0" smtClean="0">
                <a:solidFill>
                  <a:srgbClr val="C00000"/>
                </a:solidFill>
              </a:rPr>
              <a:t>heart </a:t>
            </a:r>
            <a:r>
              <a:rPr lang="en-US" dirty="0" smtClean="0"/>
              <a:t>to </a:t>
            </a:r>
            <a:r>
              <a:rPr lang="en-US" dirty="0"/>
              <a:t>the Lord </a:t>
            </a:r>
            <a:r>
              <a:rPr lang="en-US" dirty="0" smtClean="0">
                <a:solidFill>
                  <a:srgbClr val="C00000"/>
                </a:solidFill>
              </a:rPr>
              <a:t> </a:t>
            </a:r>
            <a:r>
              <a:rPr lang="en-US" dirty="0" smtClean="0"/>
              <a:t>– Eph. 5:19</a:t>
            </a:r>
            <a:endParaRPr lang="en-US" dirty="0"/>
          </a:p>
        </p:txBody>
      </p:sp>
      <p:sp>
        <p:nvSpPr>
          <p:cNvPr id="6" name="TextBox 5"/>
          <p:cNvSpPr txBox="1"/>
          <p:nvPr/>
        </p:nvSpPr>
        <p:spPr>
          <a:xfrm>
            <a:off x="1981200" y="4635771"/>
            <a:ext cx="6019800" cy="707886"/>
          </a:xfrm>
          <a:prstGeom prst="rect">
            <a:avLst/>
          </a:prstGeom>
          <a:noFill/>
        </p:spPr>
        <p:txBody>
          <a:bodyPr wrap="square" rtlCol="0">
            <a:spAutoFit/>
          </a:bodyPr>
          <a:lstStyle/>
          <a:p>
            <a:r>
              <a:rPr lang="en-US" sz="4000" dirty="0" smtClean="0">
                <a:solidFill>
                  <a:srgbClr val="C00000"/>
                </a:solidFill>
              </a:rPr>
              <a:t>Make Melody With What?</a:t>
            </a:r>
            <a:endParaRPr lang="en-US" sz="4000" dirty="0">
              <a:solidFill>
                <a:srgbClr val="C00000"/>
              </a:solidFill>
            </a:endParaRPr>
          </a:p>
        </p:txBody>
      </p:sp>
    </p:spTree>
    <p:extLst>
      <p:ext uri="{BB962C8B-B14F-4D97-AF65-F5344CB8AC3E}">
        <p14:creationId xmlns:p14="http://schemas.microsoft.com/office/powerpoint/2010/main" val="89716357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claytonfaulkner.files.wordpress.com/2013/06/sil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1"/>
            <a:ext cx="8153400" cy="46863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Is Silence Prohibitive?</a:t>
            </a:r>
            <a:endParaRPr lang="en-US" dirty="0"/>
          </a:p>
        </p:txBody>
      </p:sp>
      <p:sp>
        <p:nvSpPr>
          <p:cNvPr id="3" name="Content Placeholder 2"/>
          <p:cNvSpPr>
            <a:spLocks noGrp="1"/>
          </p:cNvSpPr>
          <p:nvPr>
            <p:ph idx="1"/>
          </p:nvPr>
        </p:nvSpPr>
        <p:spPr>
          <a:xfrm>
            <a:off x="457200" y="1600201"/>
            <a:ext cx="8458200" cy="4775199"/>
          </a:xfrm>
          <a:solidFill>
            <a:srgbClr val="E6E0EC">
              <a:alpha val="94118"/>
            </a:srgbClr>
          </a:solidFill>
        </p:spPr>
        <p:txBody>
          <a:bodyPr>
            <a:normAutofit/>
          </a:bodyPr>
          <a:lstStyle/>
          <a:p>
            <a:r>
              <a:rPr lang="en-US" b="1" baseline="30000" dirty="0"/>
              <a:t> </a:t>
            </a:r>
            <a:r>
              <a:rPr lang="en-US" dirty="0"/>
              <a:t>A</a:t>
            </a:r>
            <a:r>
              <a:rPr lang="en-US" dirty="0" smtClean="0"/>
              <a:t>ddressing </a:t>
            </a:r>
            <a:r>
              <a:rPr lang="en-US" dirty="0"/>
              <a:t>one another in psalms and hymns and spiritual songs, singing and making melody </a:t>
            </a:r>
            <a:r>
              <a:rPr lang="en-US" dirty="0" smtClean="0"/>
              <a:t>with </a:t>
            </a:r>
            <a:r>
              <a:rPr lang="en-US" dirty="0"/>
              <a:t>your </a:t>
            </a:r>
            <a:r>
              <a:rPr lang="en-US" dirty="0" smtClean="0"/>
              <a:t>heart to </a:t>
            </a:r>
            <a:r>
              <a:rPr lang="en-US" dirty="0"/>
              <a:t>the Lord </a:t>
            </a:r>
            <a:r>
              <a:rPr lang="en-US" dirty="0" smtClean="0"/>
              <a:t> – Eph. 5:19</a:t>
            </a:r>
          </a:p>
          <a:p>
            <a:r>
              <a:rPr lang="en-US" sz="3000" dirty="0"/>
              <a:t>Let the word of Christ dwell in you richly, teaching and admonishing one another in all wisdom, singing psalms and hymns and spiritual songs, </a:t>
            </a:r>
            <a:r>
              <a:rPr lang="en-US" sz="3000" dirty="0">
                <a:solidFill>
                  <a:srgbClr val="C00000"/>
                </a:solidFill>
              </a:rPr>
              <a:t>with thankfulness in your hearts </a:t>
            </a:r>
            <a:r>
              <a:rPr lang="en-US" sz="3000" dirty="0"/>
              <a:t>to God</a:t>
            </a:r>
            <a:r>
              <a:rPr lang="en-US" sz="3000" dirty="0" smtClean="0"/>
              <a:t>. – Col. 3:16</a:t>
            </a:r>
            <a:endParaRPr lang="en-US" sz="3000" dirty="0"/>
          </a:p>
        </p:txBody>
      </p:sp>
    </p:spTree>
    <p:extLst>
      <p:ext uri="{BB962C8B-B14F-4D97-AF65-F5344CB8AC3E}">
        <p14:creationId xmlns:p14="http://schemas.microsoft.com/office/powerpoint/2010/main" val="596878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79400"/>
            <a:ext cx="5334000" cy="6324600"/>
          </a:xfrm>
        </p:spPr>
        <p:txBody>
          <a:bodyPr/>
          <a:lstStyle/>
          <a:p>
            <a:r>
              <a:rPr lang="en-US" dirty="0" smtClean="0">
                <a:solidFill>
                  <a:srgbClr val="C00000"/>
                </a:solidFill>
              </a:rPr>
              <a:t>Who?</a:t>
            </a:r>
          </a:p>
          <a:p>
            <a:pPr lvl="1"/>
            <a:r>
              <a:rPr lang="en-US" dirty="0" smtClean="0"/>
              <a:t>One another/The Lord</a:t>
            </a:r>
          </a:p>
          <a:p>
            <a:r>
              <a:rPr lang="en-US" dirty="0" smtClean="0">
                <a:solidFill>
                  <a:srgbClr val="C00000"/>
                </a:solidFill>
              </a:rPr>
              <a:t>What?</a:t>
            </a:r>
          </a:p>
          <a:p>
            <a:pPr lvl="1"/>
            <a:r>
              <a:rPr lang="en-US" dirty="0" smtClean="0"/>
              <a:t>Songs, Hymns, Spiritual Songs</a:t>
            </a:r>
          </a:p>
          <a:p>
            <a:r>
              <a:rPr lang="en-US" dirty="0" smtClean="0">
                <a:solidFill>
                  <a:srgbClr val="C00000"/>
                </a:solidFill>
              </a:rPr>
              <a:t>How?</a:t>
            </a:r>
          </a:p>
          <a:p>
            <a:pPr lvl="1"/>
            <a:r>
              <a:rPr lang="en-US" dirty="0" smtClean="0"/>
              <a:t>Singing</a:t>
            </a:r>
          </a:p>
          <a:p>
            <a:pPr lvl="1"/>
            <a:r>
              <a:rPr lang="en-US" dirty="0" smtClean="0"/>
              <a:t>Making Melody With Heart</a:t>
            </a:r>
          </a:p>
          <a:p>
            <a:pPr lvl="1"/>
            <a:r>
              <a:rPr lang="en-US" dirty="0" smtClean="0"/>
              <a:t>With Thanksgiving</a:t>
            </a:r>
            <a:endParaRPr lang="en-US" dirty="0"/>
          </a:p>
        </p:txBody>
      </p:sp>
      <p:sp>
        <p:nvSpPr>
          <p:cNvPr id="4" name="TextBox 3"/>
          <p:cNvSpPr txBox="1"/>
          <p:nvPr/>
        </p:nvSpPr>
        <p:spPr>
          <a:xfrm>
            <a:off x="5715000" y="4038600"/>
            <a:ext cx="3352800" cy="1477328"/>
          </a:xfrm>
          <a:prstGeom prst="rect">
            <a:avLst/>
          </a:prstGeom>
          <a:noFill/>
        </p:spPr>
        <p:txBody>
          <a:bodyPr wrap="square" rtlCol="0">
            <a:spAutoFit/>
          </a:bodyPr>
          <a:lstStyle/>
          <a:p>
            <a:pPr marL="285750" indent="-285750">
              <a:buFontTx/>
              <a:buChar char="-"/>
            </a:pPr>
            <a:r>
              <a:rPr lang="en-US" dirty="0" smtClean="0"/>
              <a:t>Brand: Wilson</a:t>
            </a:r>
          </a:p>
          <a:p>
            <a:pPr marL="285750" indent="-285750">
              <a:buFontTx/>
              <a:buChar char="-"/>
            </a:pPr>
            <a:r>
              <a:rPr lang="en-US" dirty="0" smtClean="0"/>
              <a:t>Style: Traditional</a:t>
            </a:r>
          </a:p>
          <a:p>
            <a:pPr marL="285750" indent="-285750">
              <a:buFontTx/>
              <a:buChar char="-"/>
            </a:pPr>
            <a:r>
              <a:rPr lang="en-US" dirty="0" smtClean="0"/>
              <a:t>Size: #5 (Official size/weight)</a:t>
            </a:r>
          </a:p>
          <a:p>
            <a:pPr marL="285750" indent="-285750">
              <a:buFontTx/>
              <a:buChar char="-"/>
            </a:pPr>
            <a:r>
              <a:rPr lang="en-US" dirty="0" smtClean="0"/>
              <a:t>Color: Black, White, Silver</a:t>
            </a:r>
          </a:p>
          <a:p>
            <a:endParaRPr lang="en-US" dirty="0"/>
          </a:p>
        </p:txBody>
      </p:sp>
      <p:pic>
        <p:nvPicPr>
          <p:cNvPr id="10244" name="Picture 4" descr="http://epicsports.cachefly.net/images/51284/0/WILSON/WTH8755_REVV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397001"/>
            <a:ext cx="2595978" cy="251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66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lumMod val="95000"/>
                  </a:schemeClr>
                </a:solidFill>
              </a:rPr>
              <a:t>What Role Does Tradition Play?</a:t>
            </a:r>
            <a:endParaRPr lang="en-US" dirty="0">
              <a:solidFill>
                <a:schemeClr val="bg1">
                  <a:lumMod val="95000"/>
                </a:schemeClr>
              </a:solidFill>
            </a:endParaRPr>
          </a:p>
        </p:txBody>
      </p:sp>
      <p:sp>
        <p:nvSpPr>
          <p:cNvPr id="3" name="Content Placeholder 2"/>
          <p:cNvSpPr>
            <a:spLocks noGrp="1"/>
          </p:cNvSpPr>
          <p:nvPr>
            <p:ph idx="1"/>
          </p:nvPr>
        </p:nvSpPr>
        <p:spPr/>
        <p:txBody>
          <a:bodyPr/>
          <a:lstStyle/>
          <a:p>
            <a:endParaRPr lang="en-US"/>
          </a:p>
        </p:txBody>
      </p:sp>
      <p:pic>
        <p:nvPicPr>
          <p:cNvPr id="17410" name="Picture 2" descr="https://thepolitburodotorg.files.wordpress.com/2016/02/tradition-b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5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9379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ttps://thepolitburodotorg.files.wordpress.com/2016/02/tradition-b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584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lumMod val="95000"/>
                  </a:schemeClr>
                </a:solidFill>
              </a:rPr>
              <a:t>What Role Does Tradition Play?</a:t>
            </a:r>
            <a:endParaRPr lang="en-US" dirty="0">
              <a:solidFill>
                <a:schemeClr val="bg1">
                  <a:lumMod val="95000"/>
                </a:schemeClr>
              </a:solidFill>
            </a:endParaRPr>
          </a:p>
        </p:txBody>
      </p:sp>
      <p:sp>
        <p:nvSpPr>
          <p:cNvPr id="3" name="Content Placeholder 2"/>
          <p:cNvSpPr>
            <a:spLocks noGrp="1"/>
          </p:cNvSpPr>
          <p:nvPr>
            <p:ph idx="1"/>
          </p:nvPr>
        </p:nvSpPr>
        <p:spPr>
          <a:xfrm>
            <a:off x="457200" y="1600201"/>
            <a:ext cx="8229600" cy="4584699"/>
          </a:xfrm>
          <a:solidFill>
            <a:srgbClr val="4F6228">
              <a:alpha val="74118"/>
            </a:srgbClr>
          </a:solidFill>
        </p:spPr>
        <p:txBody>
          <a:bodyPr/>
          <a:lstStyle/>
          <a:p>
            <a:r>
              <a:rPr lang="en-US" dirty="0" smtClean="0">
                <a:solidFill>
                  <a:schemeClr val="bg1">
                    <a:lumMod val="95000"/>
                  </a:schemeClr>
                </a:solidFill>
              </a:rPr>
              <a:t>Post-modernism seeks to make everyone right</a:t>
            </a:r>
          </a:p>
          <a:p>
            <a:pPr lvl="1"/>
            <a:r>
              <a:rPr lang="en-US" dirty="0" smtClean="0">
                <a:solidFill>
                  <a:schemeClr val="bg1">
                    <a:lumMod val="95000"/>
                  </a:schemeClr>
                </a:solidFill>
              </a:rPr>
              <a:t>Consequently, no one is wrong</a:t>
            </a:r>
          </a:p>
          <a:p>
            <a:pPr lvl="1"/>
            <a:r>
              <a:rPr lang="en-US" dirty="0" smtClean="0">
                <a:solidFill>
                  <a:schemeClr val="bg1">
                    <a:lumMod val="95000"/>
                  </a:schemeClr>
                </a:solidFill>
              </a:rPr>
              <a:t>On instrumental music…</a:t>
            </a:r>
          </a:p>
          <a:p>
            <a:pPr lvl="2"/>
            <a:r>
              <a:rPr lang="en-US" dirty="0" smtClean="0">
                <a:solidFill>
                  <a:schemeClr val="bg1">
                    <a:lumMod val="95000"/>
                  </a:schemeClr>
                </a:solidFill>
              </a:rPr>
              <a:t>“I respect your ‘Church of Christ’ tradition and you should respect my instrumental music tradition”</a:t>
            </a:r>
            <a:endParaRPr lang="en-US" dirty="0">
              <a:solidFill>
                <a:schemeClr val="bg1">
                  <a:lumMod val="95000"/>
                </a:schemeClr>
              </a:solidFill>
            </a:endParaRPr>
          </a:p>
        </p:txBody>
      </p:sp>
    </p:spTree>
    <p:extLst>
      <p:ext uri="{BB962C8B-B14F-4D97-AF65-F5344CB8AC3E}">
        <p14:creationId xmlns:p14="http://schemas.microsoft.com/office/powerpoint/2010/main" val="3317781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ttps://thepolitburodotorg.files.wordpress.com/2016/02/tradition-b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584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lumMod val="95000"/>
                  </a:schemeClr>
                </a:solidFill>
              </a:rPr>
              <a:t>What Role Does Tradition Play?</a:t>
            </a:r>
            <a:endParaRPr lang="en-US" dirty="0">
              <a:solidFill>
                <a:schemeClr val="bg1">
                  <a:lumMod val="95000"/>
                </a:schemeClr>
              </a:solidFill>
            </a:endParaRPr>
          </a:p>
        </p:txBody>
      </p:sp>
      <p:sp>
        <p:nvSpPr>
          <p:cNvPr id="3" name="Content Placeholder 2"/>
          <p:cNvSpPr>
            <a:spLocks noGrp="1"/>
          </p:cNvSpPr>
          <p:nvPr>
            <p:ph idx="1"/>
          </p:nvPr>
        </p:nvSpPr>
        <p:spPr>
          <a:xfrm>
            <a:off x="457200" y="1600201"/>
            <a:ext cx="8229600" cy="4584699"/>
          </a:xfrm>
          <a:solidFill>
            <a:srgbClr val="4F6228">
              <a:alpha val="74118"/>
            </a:srgbClr>
          </a:solidFill>
        </p:spPr>
        <p:txBody>
          <a:bodyPr/>
          <a:lstStyle/>
          <a:p>
            <a:r>
              <a:rPr lang="en-US" dirty="0" smtClean="0">
                <a:solidFill>
                  <a:schemeClr val="bg1">
                    <a:lumMod val="95000"/>
                  </a:schemeClr>
                </a:solidFill>
              </a:rPr>
              <a:t>God’s instructions not based on tradition</a:t>
            </a:r>
          </a:p>
          <a:p>
            <a:pPr lvl="1"/>
            <a:r>
              <a:rPr lang="en-US" u="sng" dirty="0" smtClean="0">
                <a:solidFill>
                  <a:schemeClr val="bg1">
                    <a:lumMod val="95000"/>
                  </a:schemeClr>
                </a:solidFill>
              </a:rPr>
              <a:t>All</a:t>
            </a:r>
            <a:r>
              <a:rPr lang="en-US" dirty="0" smtClean="0">
                <a:solidFill>
                  <a:schemeClr val="bg1">
                    <a:lumMod val="95000"/>
                  </a:schemeClr>
                </a:solidFill>
              </a:rPr>
              <a:t> </a:t>
            </a:r>
            <a:r>
              <a:rPr lang="en-US" u="sng" dirty="0" smtClean="0">
                <a:solidFill>
                  <a:schemeClr val="bg1">
                    <a:lumMod val="95000"/>
                  </a:schemeClr>
                </a:solidFill>
              </a:rPr>
              <a:t>Scripture is breathed out by God </a:t>
            </a:r>
            <a:r>
              <a:rPr lang="en-US" dirty="0" smtClean="0">
                <a:solidFill>
                  <a:srgbClr val="FFFF00"/>
                </a:solidFill>
              </a:rPr>
              <a:t>and </a:t>
            </a:r>
            <a:r>
              <a:rPr lang="en-US" dirty="0">
                <a:solidFill>
                  <a:srgbClr val="FFFF00"/>
                </a:solidFill>
              </a:rPr>
              <a:t>profitable for</a:t>
            </a:r>
            <a:r>
              <a:rPr lang="en-US" dirty="0">
                <a:solidFill>
                  <a:schemeClr val="bg1">
                    <a:lumMod val="95000"/>
                  </a:schemeClr>
                </a:solidFill>
              </a:rPr>
              <a:t> </a:t>
            </a:r>
            <a:r>
              <a:rPr lang="en-US" b="1" dirty="0">
                <a:solidFill>
                  <a:schemeClr val="bg1">
                    <a:lumMod val="95000"/>
                  </a:schemeClr>
                </a:solidFill>
              </a:rPr>
              <a:t>teaching</a:t>
            </a:r>
            <a:r>
              <a:rPr lang="en-US" dirty="0">
                <a:solidFill>
                  <a:schemeClr val="bg1">
                    <a:lumMod val="95000"/>
                  </a:schemeClr>
                </a:solidFill>
              </a:rPr>
              <a:t>, for reproof, for correction, and for training in </a:t>
            </a:r>
            <a:r>
              <a:rPr lang="en-US" dirty="0" smtClean="0">
                <a:solidFill>
                  <a:schemeClr val="bg1">
                    <a:lumMod val="95000"/>
                  </a:schemeClr>
                </a:solidFill>
              </a:rPr>
              <a:t>righteousness – II Timothy 3:16</a:t>
            </a:r>
            <a:endParaRPr lang="en-US" dirty="0">
              <a:solidFill>
                <a:schemeClr val="bg1">
                  <a:lumMod val="95000"/>
                </a:schemeClr>
              </a:solidFill>
            </a:endParaRPr>
          </a:p>
        </p:txBody>
      </p:sp>
    </p:spTree>
    <p:extLst>
      <p:ext uri="{BB962C8B-B14F-4D97-AF65-F5344CB8AC3E}">
        <p14:creationId xmlns:p14="http://schemas.microsoft.com/office/powerpoint/2010/main" val="37109647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ttps://thepolitburodotorg.files.wordpress.com/2016/02/tradition-b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584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lumMod val="95000"/>
                  </a:schemeClr>
                </a:solidFill>
              </a:rPr>
              <a:t>What Role Does Tradition Play?</a:t>
            </a:r>
            <a:endParaRPr lang="en-US" dirty="0">
              <a:solidFill>
                <a:schemeClr val="bg1">
                  <a:lumMod val="95000"/>
                </a:schemeClr>
              </a:solidFill>
            </a:endParaRPr>
          </a:p>
        </p:txBody>
      </p:sp>
      <p:sp>
        <p:nvSpPr>
          <p:cNvPr id="3" name="Content Placeholder 2"/>
          <p:cNvSpPr>
            <a:spLocks noGrp="1"/>
          </p:cNvSpPr>
          <p:nvPr>
            <p:ph idx="1"/>
          </p:nvPr>
        </p:nvSpPr>
        <p:spPr>
          <a:xfrm>
            <a:off x="457200" y="1600201"/>
            <a:ext cx="8229600" cy="4584699"/>
          </a:xfrm>
          <a:solidFill>
            <a:srgbClr val="4F6228">
              <a:alpha val="74118"/>
            </a:srgbClr>
          </a:solidFill>
        </p:spPr>
        <p:txBody>
          <a:bodyPr/>
          <a:lstStyle/>
          <a:p>
            <a:r>
              <a:rPr lang="en-US" dirty="0" smtClean="0">
                <a:solidFill>
                  <a:schemeClr val="bg1">
                    <a:lumMod val="95000"/>
                  </a:schemeClr>
                </a:solidFill>
              </a:rPr>
              <a:t>Tradition argument minimizes God’s standards</a:t>
            </a:r>
          </a:p>
          <a:p>
            <a:pPr lvl="1"/>
            <a:r>
              <a:rPr lang="en-US" dirty="0" smtClean="0">
                <a:solidFill>
                  <a:schemeClr val="bg1">
                    <a:lumMod val="95000"/>
                  </a:schemeClr>
                </a:solidFill>
              </a:rPr>
              <a:t>Should we be divided over instruments?</a:t>
            </a:r>
          </a:p>
          <a:p>
            <a:pPr lvl="2"/>
            <a:r>
              <a:rPr lang="en-US" dirty="0" smtClean="0">
                <a:solidFill>
                  <a:schemeClr val="bg1">
                    <a:lumMod val="95000"/>
                  </a:schemeClr>
                </a:solidFill>
              </a:rPr>
              <a:t>No! All should follow God’s plan, not tradition</a:t>
            </a:r>
          </a:p>
          <a:p>
            <a:pPr lvl="1"/>
            <a:r>
              <a:rPr lang="en-US" dirty="0" smtClean="0">
                <a:solidFill>
                  <a:schemeClr val="bg1">
                    <a:lumMod val="95000"/>
                  </a:schemeClr>
                </a:solidFill>
              </a:rPr>
              <a:t>Is it really a big deal?</a:t>
            </a:r>
          </a:p>
          <a:p>
            <a:pPr lvl="2"/>
            <a:r>
              <a:rPr lang="en-US" dirty="0" smtClean="0">
                <a:solidFill>
                  <a:schemeClr val="bg1">
                    <a:lumMod val="95000"/>
                  </a:schemeClr>
                </a:solidFill>
              </a:rPr>
              <a:t>Yes! This is worship to the God of Heaven</a:t>
            </a:r>
            <a:endParaRPr lang="en-US" dirty="0">
              <a:solidFill>
                <a:schemeClr val="bg1">
                  <a:lumMod val="95000"/>
                </a:schemeClr>
              </a:solidFill>
            </a:endParaRPr>
          </a:p>
        </p:txBody>
      </p:sp>
      <p:sp>
        <p:nvSpPr>
          <p:cNvPr id="5" name="TextBox 4"/>
          <p:cNvSpPr txBox="1"/>
          <p:nvPr/>
        </p:nvSpPr>
        <p:spPr>
          <a:xfrm>
            <a:off x="522514" y="5105400"/>
            <a:ext cx="7924800" cy="1569660"/>
          </a:xfrm>
          <a:prstGeom prst="rect">
            <a:avLst/>
          </a:prstGeom>
          <a:solidFill>
            <a:schemeClr val="bg2">
              <a:lumMod val="90000"/>
            </a:schemeClr>
          </a:solidFill>
        </p:spPr>
        <p:txBody>
          <a:bodyPr wrap="square" rtlCol="0">
            <a:spAutoFit/>
          </a:bodyPr>
          <a:lstStyle/>
          <a:p>
            <a:r>
              <a:rPr lang="en-US" sz="2400" dirty="0"/>
              <a:t>Cursed be the cheat who has a male in his flock, and vows it, and yet sacrifices to the Lord what is blemished. </a:t>
            </a:r>
            <a:r>
              <a:rPr lang="en-US" sz="2400" b="1" dirty="0">
                <a:solidFill>
                  <a:srgbClr val="C00000"/>
                </a:solidFill>
              </a:rPr>
              <a:t>For I am a great King</a:t>
            </a:r>
            <a:r>
              <a:rPr lang="en-US" sz="2400" dirty="0"/>
              <a:t>, says the </a:t>
            </a:r>
            <a:r>
              <a:rPr lang="en-US" sz="2400" cap="small" dirty="0"/>
              <a:t>Lord</a:t>
            </a:r>
            <a:r>
              <a:rPr lang="en-US" sz="2400" dirty="0"/>
              <a:t> of hosts, and my name will be feared among the nations</a:t>
            </a:r>
            <a:r>
              <a:rPr lang="en-US" sz="2400" dirty="0" smtClean="0"/>
              <a:t>. – Malachi 1:14</a:t>
            </a:r>
            <a:endParaRPr lang="en-US" sz="2400" dirty="0"/>
          </a:p>
        </p:txBody>
      </p:sp>
    </p:spTree>
    <p:extLst>
      <p:ext uri="{BB962C8B-B14F-4D97-AF65-F5344CB8AC3E}">
        <p14:creationId xmlns:p14="http://schemas.microsoft.com/office/powerpoint/2010/main" val="4107883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17800"/>
            <a:ext cx="8229600" cy="1143000"/>
          </a:xfrm>
        </p:spPr>
        <p:txBody>
          <a:bodyPr/>
          <a:lstStyle/>
          <a:p>
            <a:r>
              <a:rPr lang="en-US" dirty="0" smtClean="0"/>
              <a:t>No Authority To Change</a:t>
            </a:r>
            <a:endParaRPr lang="en-US" dirty="0"/>
          </a:p>
        </p:txBody>
      </p:sp>
      <p:pic>
        <p:nvPicPr>
          <p:cNvPr id="4" name="Picture 4" descr="https://static.turbosquid.com/Preview/2016/09/23__12_00_31/thumbnail_1.png86AD3F72-7200-4AE1-B8BE-9B5DB75C1992Original.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98500" l="10000" r="90000"/>
                    </a14:imgEffect>
                  </a14:imgLayer>
                </a14:imgProps>
              </a:ext>
              <a:ext uri="{28A0092B-C50C-407E-A947-70E740481C1C}">
                <a14:useLocalDpi xmlns:a14="http://schemas.microsoft.com/office/drawing/2010/main" val="0"/>
              </a:ext>
            </a:extLst>
          </a:blip>
          <a:srcRect/>
          <a:stretch>
            <a:fillRect/>
          </a:stretch>
        </p:blipFill>
        <p:spPr bwMode="auto">
          <a:xfrm>
            <a:off x="3202045" y="1600200"/>
            <a:ext cx="7824788" cy="5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5430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https://justholdfast.com/wp/wp-content/uploads/2017/11/godsautho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8" y="-127000"/>
            <a:ext cx="9103783" cy="698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28770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6/5338/10194010825_a0413e9c51_b.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346200"/>
            <a:ext cx="9753600" cy="845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00400" y="1412876"/>
            <a:ext cx="7772400" cy="1470025"/>
          </a:xfrm>
        </p:spPr>
        <p:txBody>
          <a:bodyPr>
            <a:normAutofit/>
          </a:bodyPr>
          <a:lstStyle/>
          <a:p>
            <a:r>
              <a:rPr lang="en-US" dirty="0" smtClean="0"/>
              <a:t>A Windmill In </a:t>
            </a:r>
            <a:br>
              <a:rPr lang="en-US" dirty="0" smtClean="0"/>
            </a:br>
            <a:r>
              <a:rPr lang="en-US" dirty="0" smtClean="0"/>
              <a:t>The Soccer Goal</a:t>
            </a:r>
            <a:endParaRPr lang="en-US" dirty="0"/>
          </a:p>
        </p:txBody>
      </p:sp>
      <p:sp>
        <p:nvSpPr>
          <p:cNvPr id="3" name="Subtitle 2"/>
          <p:cNvSpPr>
            <a:spLocks noGrp="1"/>
          </p:cNvSpPr>
          <p:nvPr>
            <p:ph type="subTitle" idx="1"/>
          </p:nvPr>
        </p:nvSpPr>
        <p:spPr>
          <a:xfrm>
            <a:off x="18585" y="5867400"/>
            <a:ext cx="7239000" cy="680155"/>
          </a:xfrm>
        </p:spPr>
        <p:txBody>
          <a:bodyPr>
            <a:normAutofit/>
          </a:bodyPr>
          <a:lstStyle/>
          <a:p>
            <a:r>
              <a:rPr lang="en-US" dirty="0" smtClean="0">
                <a:solidFill>
                  <a:schemeClr val="tx1"/>
                </a:solidFill>
              </a:rPr>
              <a:t>A Study of Instrumental Music in </a:t>
            </a:r>
            <a:r>
              <a:rPr lang="en-US" dirty="0" smtClean="0">
                <a:solidFill>
                  <a:schemeClr val="tx1"/>
                </a:solidFill>
              </a:rPr>
              <a:t>Worship</a:t>
            </a:r>
            <a:endParaRPr lang="en-US" dirty="0" smtClean="0">
              <a:solidFill>
                <a:schemeClr val="tx1"/>
              </a:solidFill>
            </a:endParaRPr>
          </a:p>
        </p:txBody>
      </p:sp>
      <p:pic>
        <p:nvPicPr>
          <p:cNvPr id="1028" name="Picture 4" descr="https://static.turbosquid.com/Preview/2016/09/23__12_00_31/thumbnail_1.png86AD3F72-7200-4AE1-B8BE-9B5DB75C1992Original.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8500" l="10000" r="90000"/>
                    </a14:imgEffect>
                  </a14:imgLayer>
                </a14:imgProps>
              </a:ext>
              <a:ext uri="{28A0092B-C50C-407E-A947-70E740481C1C}">
                <a14:useLocalDpi xmlns:a14="http://schemas.microsoft.com/office/drawing/2010/main" val="0"/>
              </a:ext>
            </a:extLst>
          </a:blip>
          <a:srcRect/>
          <a:stretch>
            <a:fillRect/>
          </a:stretch>
        </p:blipFill>
        <p:spPr bwMode="auto">
          <a:xfrm>
            <a:off x="-533400" y="685800"/>
            <a:ext cx="7086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1812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beliefnet.com/~/media/photos-with-attribution/religious/001/openbiblejpg.jpg?as=1&amp;w=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7000"/>
            <a:ext cx="8229600" cy="1143000"/>
          </a:xfrm>
        </p:spPr>
        <p:txBody>
          <a:bodyPr>
            <a:noAutofit/>
          </a:bodyPr>
          <a:lstStyle/>
          <a:p>
            <a:r>
              <a:rPr lang="en-US" sz="3200" dirty="0" smtClean="0">
                <a:solidFill>
                  <a:schemeClr val="bg1"/>
                </a:solidFill>
              </a:rPr>
              <a:t>Instruments in Worship: A Biblical Perspective </a:t>
            </a:r>
            <a:endParaRPr lang="en-US" sz="3200" dirty="0">
              <a:solidFill>
                <a:schemeClr val="bg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596696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beliefnet.com/~/media/photos-with-attribution/religious/001/openbiblejpg.jpg?as=1&amp;w=40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7000"/>
            <a:ext cx="8229600" cy="1143000"/>
          </a:xfrm>
        </p:spPr>
        <p:txBody>
          <a:bodyPr>
            <a:noAutofit/>
          </a:bodyPr>
          <a:lstStyle/>
          <a:p>
            <a:r>
              <a:rPr lang="en-US" sz="3200" dirty="0" smtClean="0"/>
              <a:t>Instruments in Worship: A Biblical Perspective </a:t>
            </a:r>
            <a:endParaRPr lang="en-US" sz="3200" dirty="0"/>
          </a:p>
        </p:txBody>
      </p:sp>
      <p:sp>
        <p:nvSpPr>
          <p:cNvPr id="4" name="Content Placeholder 3"/>
          <p:cNvSpPr>
            <a:spLocks noGrp="1"/>
          </p:cNvSpPr>
          <p:nvPr>
            <p:ph idx="1"/>
          </p:nvPr>
        </p:nvSpPr>
        <p:spPr>
          <a:xfrm>
            <a:off x="152400" y="990600"/>
            <a:ext cx="8839200" cy="5689600"/>
          </a:xfrm>
        </p:spPr>
        <p:txBody>
          <a:bodyPr/>
          <a:lstStyle/>
          <a:p>
            <a:r>
              <a:rPr lang="en-US" dirty="0" smtClean="0"/>
              <a:t>Old Testament</a:t>
            </a:r>
          </a:p>
          <a:p>
            <a:pPr lvl="1"/>
            <a:r>
              <a:rPr lang="en-US" dirty="0"/>
              <a:t>The priests stood at their posts; the Levites also, </a:t>
            </a:r>
            <a:r>
              <a:rPr lang="en-US" b="1" dirty="0">
                <a:solidFill>
                  <a:srgbClr val="C00000"/>
                </a:solidFill>
              </a:rPr>
              <a:t>with the instruments for music to the </a:t>
            </a:r>
            <a:r>
              <a:rPr lang="en-US" b="1" cap="small" dirty="0">
                <a:solidFill>
                  <a:srgbClr val="C00000"/>
                </a:solidFill>
              </a:rPr>
              <a:t>Lord</a:t>
            </a:r>
            <a:r>
              <a:rPr lang="en-US" dirty="0"/>
              <a:t> that King David had made for giving thanks to the </a:t>
            </a:r>
            <a:r>
              <a:rPr lang="en-US" cap="small" dirty="0"/>
              <a:t>Lord</a:t>
            </a:r>
            <a:r>
              <a:rPr lang="en-US" dirty="0"/>
              <a:t>—for his steadfast love endures forever—whenever David offered praises by their ministry;</a:t>
            </a:r>
            <a:r>
              <a:rPr lang="en-US" baseline="30000" dirty="0"/>
              <a:t> </a:t>
            </a:r>
            <a:r>
              <a:rPr lang="en-US" dirty="0"/>
              <a:t>opposite them the priests sounded trumpets, and all Israel stood. 							</a:t>
            </a:r>
            <a:r>
              <a:rPr lang="en-US" dirty="0" smtClean="0"/>
              <a:t>II </a:t>
            </a:r>
            <a:r>
              <a:rPr lang="en-US" dirty="0"/>
              <a:t>Chronicles 7:6</a:t>
            </a:r>
          </a:p>
          <a:p>
            <a:pPr lvl="1"/>
            <a:endParaRPr lang="en-US" dirty="0"/>
          </a:p>
        </p:txBody>
      </p:sp>
    </p:spTree>
    <p:extLst>
      <p:ext uri="{BB962C8B-B14F-4D97-AF65-F5344CB8AC3E}">
        <p14:creationId xmlns:p14="http://schemas.microsoft.com/office/powerpoint/2010/main" val="33648684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beliefnet.com/~/media/photos-with-attribution/religious/001/openbiblejpg.jpg?as=1&amp;w=40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7000"/>
            <a:ext cx="8229600" cy="1143000"/>
          </a:xfrm>
        </p:spPr>
        <p:txBody>
          <a:bodyPr>
            <a:noAutofit/>
          </a:bodyPr>
          <a:lstStyle/>
          <a:p>
            <a:r>
              <a:rPr lang="en-US" sz="3200" dirty="0" smtClean="0"/>
              <a:t>Instruments in Worship: A Biblical Perspective </a:t>
            </a:r>
            <a:endParaRPr lang="en-US" sz="3200" dirty="0"/>
          </a:p>
        </p:txBody>
      </p:sp>
      <p:sp>
        <p:nvSpPr>
          <p:cNvPr id="4" name="Content Placeholder 3"/>
          <p:cNvSpPr>
            <a:spLocks noGrp="1"/>
          </p:cNvSpPr>
          <p:nvPr>
            <p:ph idx="1"/>
          </p:nvPr>
        </p:nvSpPr>
        <p:spPr>
          <a:xfrm>
            <a:off x="152400" y="990600"/>
            <a:ext cx="8839200" cy="5689600"/>
          </a:xfrm>
        </p:spPr>
        <p:txBody>
          <a:bodyPr/>
          <a:lstStyle/>
          <a:p>
            <a:r>
              <a:rPr lang="en-US" dirty="0" smtClean="0"/>
              <a:t>Old Testament</a:t>
            </a:r>
          </a:p>
          <a:p>
            <a:pPr lvl="1"/>
            <a:r>
              <a:rPr lang="en-US" dirty="0" smtClean="0"/>
              <a:t>And </a:t>
            </a:r>
            <a:r>
              <a:rPr lang="en-US" dirty="0"/>
              <a:t>his relatives, Shemaiah, </a:t>
            </a:r>
            <a:r>
              <a:rPr lang="en-US" dirty="0" err="1"/>
              <a:t>Azarel</a:t>
            </a:r>
            <a:r>
              <a:rPr lang="en-US" dirty="0"/>
              <a:t>, </a:t>
            </a:r>
            <a:r>
              <a:rPr lang="en-US" dirty="0" err="1"/>
              <a:t>Milalai</a:t>
            </a:r>
            <a:r>
              <a:rPr lang="en-US" dirty="0"/>
              <a:t>, </a:t>
            </a:r>
            <a:r>
              <a:rPr lang="en-US" dirty="0" err="1"/>
              <a:t>Gilalai</a:t>
            </a:r>
            <a:r>
              <a:rPr lang="en-US" dirty="0"/>
              <a:t>, </a:t>
            </a:r>
            <a:r>
              <a:rPr lang="en-US" dirty="0" err="1"/>
              <a:t>Maai</a:t>
            </a:r>
            <a:r>
              <a:rPr lang="en-US" dirty="0"/>
              <a:t>, </a:t>
            </a:r>
            <a:r>
              <a:rPr lang="en-US" dirty="0" err="1"/>
              <a:t>Nethanel</a:t>
            </a:r>
            <a:r>
              <a:rPr lang="en-US" dirty="0"/>
              <a:t>, Judah, and </a:t>
            </a:r>
            <a:r>
              <a:rPr lang="en-US" dirty="0" err="1"/>
              <a:t>Hanani</a:t>
            </a:r>
            <a:r>
              <a:rPr lang="en-US" dirty="0"/>
              <a:t>, </a:t>
            </a:r>
            <a:r>
              <a:rPr lang="en-US" dirty="0">
                <a:solidFill>
                  <a:srgbClr val="C00000"/>
                </a:solidFill>
              </a:rPr>
              <a:t>with the musical instruments of David the man of God</a:t>
            </a:r>
            <a:r>
              <a:rPr lang="en-US" dirty="0"/>
              <a:t>. And Ezra the scribe went before them. – Nehemiah 12:36</a:t>
            </a:r>
          </a:p>
          <a:p>
            <a:pPr lvl="1"/>
            <a:endParaRPr lang="en-US" dirty="0"/>
          </a:p>
        </p:txBody>
      </p:sp>
    </p:spTree>
    <p:extLst>
      <p:ext uri="{BB962C8B-B14F-4D97-AF65-F5344CB8AC3E}">
        <p14:creationId xmlns:p14="http://schemas.microsoft.com/office/powerpoint/2010/main" val="3049491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beliefnet.com/~/media/photos-with-attribution/religious/001/openbiblejpg.jpg?as=1&amp;w=40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7000"/>
            <a:ext cx="8229600" cy="1143000"/>
          </a:xfrm>
        </p:spPr>
        <p:txBody>
          <a:bodyPr>
            <a:noAutofit/>
          </a:bodyPr>
          <a:lstStyle/>
          <a:p>
            <a:r>
              <a:rPr lang="en-US" sz="3200" dirty="0" smtClean="0"/>
              <a:t>Instruments in Worship: A Biblical Perspective </a:t>
            </a:r>
            <a:endParaRPr lang="en-US" sz="3200" dirty="0"/>
          </a:p>
        </p:txBody>
      </p:sp>
      <p:sp>
        <p:nvSpPr>
          <p:cNvPr id="4" name="Content Placeholder 3"/>
          <p:cNvSpPr>
            <a:spLocks noGrp="1"/>
          </p:cNvSpPr>
          <p:nvPr>
            <p:ph idx="1"/>
          </p:nvPr>
        </p:nvSpPr>
        <p:spPr>
          <a:xfrm>
            <a:off x="152400" y="990600"/>
            <a:ext cx="8839200" cy="5689600"/>
          </a:xfrm>
        </p:spPr>
        <p:txBody>
          <a:bodyPr>
            <a:normAutofit/>
          </a:bodyPr>
          <a:lstStyle/>
          <a:p>
            <a:r>
              <a:rPr lang="en-US" dirty="0" smtClean="0"/>
              <a:t>Old Testament</a:t>
            </a:r>
          </a:p>
          <a:p>
            <a:pPr lvl="1"/>
            <a:r>
              <a:rPr lang="en-US" sz="2600" dirty="0" smtClean="0"/>
              <a:t>Praise </a:t>
            </a:r>
            <a:r>
              <a:rPr lang="en-US" sz="2600" dirty="0"/>
              <a:t>the </a:t>
            </a:r>
            <a:r>
              <a:rPr lang="en-US" sz="2600" cap="small" dirty="0"/>
              <a:t>Lord</a:t>
            </a:r>
            <a:r>
              <a:rPr lang="en-US" sz="2600" dirty="0"/>
              <a:t>! Praise God in his sanctuary; praise him in his mighty heavens!</a:t>
            </a:r>
            <a:r>
              <a:rPr lang="en-US" sz="2600" baseline="30000" dirty="0"/>
              <a:t> </a:t>
            </a:r>
            <a:r>
              <a:rPr lang="en-US" sz="2600" dirty="0"/>
              <a:t>Praise him for his mighty deeds; praise him according to his excellent greatness! </a:t>
            </a:r>
            <a:r>
              <a:rPr lang="en-US" sz="2600" dirty="0">
                <a:solidFill>
                  <a:srgbClr val="C00000"/>
                </a:solidFill>
              </a:rPr>
              <a:t>Praise</a:t>
            </a:r>
            <a:r>
              <a:rPr lang="en-US" sz="2600" dirty="0"/>
              <a:t> him </a:t>
            </a:r>
            <a:r>
              <a:rPr lang="en-US" sz="2600" u="sng" dirty="0"/>
              <a:t>with trumpet sound</a:t>
            </a:r>
            <a:r>
              <a:rPr lang="en-US" sz="2600" dirty="0"/>
              <a:t>; </a:t>
            </a:r>
            <a:r>
              <a:rPr lang="en-US" sz="2600" dirty="0">
                <a:solidFill>
                  <a:srgbClr val="C00000"/>
                </a:solidFill>
              </a:rPr>
              <a:t>praise</a:t>
            </a:r>
            <a:r>
              <a:rPr lang="en-US" sz="2600" dirty="0"/>
              <a:t> him </a:t>
            </a:r>
            <a:r>
              <a:rPr lang="en-US" sz="2600" u="sng" dirty="0"/>
              <a:t>with lute and harp</a:t>
            </a:r>
            <a:r>
              <a:rPr lang="en-US" sz="2600" dirty="0"/>
              <a:t>! </a:t>
            </a:r>
            <a:r>
              <a:rPr lang="en-US" sz="2600" dirty="0">
                <a:solidFill>
                  <a:srgbClr val="C00000"/>
                </a:solidFill>
              </a:rPr>
              <a:t>Praise</a:t>
            </a:r>
            <a:r>
              <a:rPr lang="en-US" sz="2600" dirty="0"/>
              <a:t> him </a:t>
            </a:r>
            <a:r>
              <a:rPr lang="en-US" sz="2600" u="sng" dirty="0"/>
              <a:t>with tambourine and dance</a:t>
            </a:r>
            <a:r>
              <a:rPr lang="en-US" sz="2600" dirty="0"/>
              <a:t>; </a:t>
            </a:r>
            <a:r>
              <a:rPr lang="en-US" sz="2600" dirty="0">
                <a:solidFill>
                  <a:srgbClr val="C00000"/>
                </a:solidFill>
              </a:rPr>
              <a:t>praise</a:t>
            </a:r>
            <a:r>
              <a:rPr lang="en-US" sz="2600" dirty="0"/>
              <a:t> him </a:t>
            </a:r>
            <a:r>
              <a:rPr lang="en-US" sz="2600" u="sng" dirty="0"/>
              <a:t>with strings and pipe</a:t>
            </a:r>
            <a:r>
              <a:rPr lang="en-US" sz="2600" dirty="0"/>
              <a:t>! </a:t>
            </a:r>
            <a:r>
              <a:rPr lang="en-US" sz="2600" dirty="0">
                <a:solidFill>
                  <a:srgbClr val="C00000"/>
                </a:solidFill>
              </a:rPr>
              <a:t>Praise</a:t>
            </a:r>
            <a:r>
              <a:rPr lang="en-US" sz="2600" dirty="0"/>
              <a:t> him </a:t>
            </a:r>
            <a:r>
              <a:rPr lang="en-US" sz="2600" u="sng" dirty="0"/>
              <a:t>with sounding cymbals</a:t>
            </a:r>
            <a:r>
              <a:rPr lang="en-US" sz="2600" dirty="0"/>
              <a:t>; </a:t>
            </a:r>
            <a:r>
              <a:rPr lang="en-US" sz="2600" dirty="0">
                <a:solidFill>
                  <a:srgbClr val="C00000"/>
                </a:solidFill>
              </a:rPr>
              <a:t>praise</a:t>
            </a:r>
            <a:r>
              <a:rPr lang="en-US" sz="2600" dirty="0"/>
              <a:t> him </a:t>
            </a:r>
            <a:r>
              <a:rPr lang="en-US" sz="2600" u="sng" dirty="0"/>
              <a:t>with loud clashing cymbals</a:t>
            </a:r>
            <a:r>
              <a:rPr lang="en-US" sz="2600" dirty="0"/>
              <a:t>! Let everything that has breath praise the </a:t>
            </a:r>
            <a:r>
              <a:rPr lang="en-US" sz="2600" cap="small" dirty="0"/>
              <a:t>Lord</a:t>
            </a:r>
            <a:r>
              <a:rPr lang="en-US" sz="2600" dirty="0"/>
              <a:t>! Praise the </a:t>
            </a:r>
            <a:r>
              <a:rPr lang="en-US" sz="2600" cap="small" dirty="0"/>
              <a:t>Lord</a:t>
            </a:r>
            <a:r>
              <a:rPr lang="en-US" sz="2600" dirty="0"/>
              <a:t>! P. 150</a:t>
            </a:r>
          </a:p>
          <a:p>
            <a:pPr lvl="1"/>
            <a:endParaRPr lang="en-US" dirty="0"/>
          </a:p>
        </p:txBody>
      </p:sp>
    </p:spTree>
    <p:extLst>
      <p:ext uri="{BB962C8B-B14F-4D97-AF65-F5344CB8AC3E}">
        <p14:creationId xmlns:p14="http://schemas.microsoft.com/office/powerpoint/2010/main" val="200395469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beliefnet.com/~/media/photos-with-attribution/religious/001/openbiblejpg.jpg?as=1&amp;w=40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7000"/>
            <a:ext cx="8229600" cy="1143000"/>
          </a:xfrm>
        </p:spPr>
        <p:txBody>
          <a:bodyPr>
            <a:noAutofit/>
          </a:bodyPr>
          <a:lstStyle/>
          <a:p>
            <a:r>
              <a:rPr lang="en-US" sz="3200" dirty="0" smtClean="0"/>
              <a:t>Instruments in Worship: A Biblical Perspective </a:t>
            </a:r>
            <a:endParaRPr lang="en-US" sz="3200" dirty="0"/>
          </a:p>
        </p:txBody>
      </p:sp>
      <p:sp>
        <p:nvSpPr>
          <p:cNvPr id="4" name="Content Placeholder 3"/>
          <p:cNvSpPr>
            <a:spLocks noGrp="1"/>
          </p:cNvSpPr>
          <p:nvPr>
            <p:ph idx="1"/>
          </p:nvPr>
        </p:nvSpPr>
        <p:spPr>
          <a:xfrm>
            <a:off x="152400" y="990600"/>
            <a:ext cx="8839200" cy="5689600"/>
          </a:xfrm>
        </p:spPr>
        <p:txBody>
          <a:bodyPr>
            <a:normAutofit/>
          </a:bodyPr>
          <a:lstStyle/>
          <a:p>
            <a:r>
              <a:rPr lang="en-US" dirty="0" smtClean="0"/>
              <a:t>Old Testament</a:t>
            </a:r>
          </a:p>
          <a:p>
            <a:pPr lvl="1"/>
            <a:r>
              <a:rPr lang="en-US" dirty="0" smtClean="0"/>
              <a:t>Authorized?</a:t>
            </a:r>
          </a:p>
          <a:p>
            <a:pPr lvl="1"/>
            <a:r>
              <a:rPr lang="en-US" dirty="0" smtClean="0"/>
              <a:t>Used in Worship?</a:t>
            </a:r>
          </a:p>
          <a:p>
            <a:pPr lvl="1"/>
            <a:r>
              <a:rPr lang="en-US" dirty="0" smtClean="0"/>
              <a:t>Not Simply to </a:t>
            </a:r>
            <a:r>
              <a:rPr lang="en-US" dirty="0"/>
              <a:t>A</a:t>
            </a:r>
            <a:r>
              <a:rPr lang="en-US" dirty="0" smtClean="0"/>
              <a:t>id Worship?</a:t>
            </a:r>
          </a:p>
        </p:txBody>
      </p:sp>
      <p:pic>
        <p:nvPicPr>
          <p:cNvPr id="1030" name="Picture 6" descr="http://www.softbrick.nl/website2015/wp-content/uploads/2015/04/vink-gr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244600"/>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softbrick.nl/website2015/wp-content/uploads/2015/04/vink-gr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7986" y="1875971"/>
            <a:ext cx="685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softbrick.nl/website2015/wp-content/uploads/2015/04/vink-gr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333171"/>
            <a:ext cx="685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325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beliefnet.com/~/media/photos-with-attribution/religious/001/openbiblejpg.jpg?as=1&amp;w=40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7000"/>
            <a:ext cx="8229600" cy="1143000"/>
          </a:xfrm>
        </p:spPr>
        <p:txBody>
          <a:bodyPr>
            <a:noAutofit/>
          </a:bodyPr>
          <a:lstStyle/>
          <a:p>
            <a:r>
              <a:rPr lang="en-US" sz="3200" dirty="0" smtClean="0"/>
              <a:t>Instruments in Worship: A Biblical Perspective </a:t>
            </a:r>
            <a:endParaRPr lang="en-US" sz="3200" dirty="0"/>
          </a:p>
        </p:txBody>
      </p:sp>
      <p:sp>
        <p:nvSpPr>
          <p:cNvPr id="4" name="Content Placeholder 3"/>
          <p:cNvSpPr>
            <a:spLocks noGrp="1"/>
          </p:cNvSpPr>
          <p:nvPr>
            <p:ph idx="1"/>
          </p:nvPr>
        </p:nvSpPr>
        <p:spPr>
          <a:xfrm>
            <a:off x="152400" y="990600"/>
            <a:ext cx="8839200" cy="5689600"/>
          </a:xfrm>
        </p:spPr>
        <p:txBody>
          <a:bodyPr>
            <a:normAutofit/>
          </a:bodyPr>
          <a:lstStyle/>
          <a:p>
            <a:r>
              <a:rPr lang="en-US" dirty="0" smtClean="0"/>
              <a:t>New Testament</a:t>
            </a:r>
          </a:p>
          <a:p>
            <a:pPr lvl="1"/>
            <a:r>
              <a:rPr lang="en-US" dirty="0" smtClean="0"/>
              <a:t>And </a:t>
            </a:r>
            <a:r>
              <a:rPr lang="en-US" dirty="0"/>
              <a:t>I heard a voice from heaven like the roar of many waters and like the sound of loud thunder. The voice I heard was like the sound of harpists playing on their </a:t>
            </a:r>
            <a:r>
              <a:rPr lang="en-US" dirty="0" smtClean="0"/>
              <a:t>harps – Revelation 14:2</a:t>
            </a:r>
          </a:p>
          <a:p>
            <a:pPr lvl="1"/>
            <a:r>
              <a:rPr lang="en-US" dirty="0"/>
              <a:t>And I saw what appeared to be a sea of glass mingled with fire—and also those who had conquered the beast and its image and the number of its name, standing beside the sea of glass with harps of God in their hands. </a:t>
            </a:r>
            <a:r>
              <a:rPr lang="en-US" dirty="0" smtClean="0"/>
              <a:t>– Revelation 15:2</a:t>
            </a:r>
          </a:p>
        </p:txBody>
      </p:sp>
      <p:pic>
        <p:nvPicPr>
          <p:cNvPr id="3" name="Picture 2" descr="http://laoblogger.com/images/no-go-clipart-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002127" y="1722276"/>
            <a:ext cx="1768148" cy="152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277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902</Words>
  <Application>Microsoft Office PowerPoint</Application>
  <PresentationFormat>On-screen Show (4:3)</PresentationFormat>
  <Paragraphs>118</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A Windmill In  The Soccer Goal</vt:lpstr>
      <vt:lpstr>Instruments in Worship: A Biblical Perspective </vt:lpstr>
      <vt:lpstr>Instruments in Worship: A Biblical Perspective </vt:lpstr>
      <vt:lpstr>Instruments in Worship: A Biblical Perspective </vt:lpstr>
      <vt:lpstr>Instruments in Worship: A Biblical Perspective </vt:lpstr>
      <vt:lpstr>Instruments in Worship: A Biblical Perspective </vt:lpstr>
      <vt:lpstr>Instruments in Worship: A Biblical Perspective </vt:lpstr>
      <vt:lpstr>Instruments in Worship: A Biblical Perspective </vt:lpstr>
      <vt:lpstr>PowerPoint Presentation</vt:lpstr>
      <vt:lpstr>PowerPoint Presentation</vt:lpstr>
      <vt:lpstr>PowerPoint Presentation</vt:lpstr>
      <vt:lpstr>PowerPoint Presentation</vt:lpstr>
      <vt:lpstr>Is Silence Prohibitive?</vt:lpstr>
      <vt:lpstr>PowerPoint Presentation</vt:lpstr>
      <vt:lpstr>Is Silence Prohibitive?</vt:lpstr>
      <vt:lpstr>Is Silence Prohibitive?</vt:lpstr>
      <vt:lpstr>Is Silence Prohibitive?</vt:lpstr>
      <vt:lpstr>Is Silence Prohibitive?</vt:lpstr>
      <vt:lpstr>Is Silence Prohibitive?</vt:lpstr>
      <vt:lpstr>Is Silence Prohibitive?</vt:lpstr>
      <vt:lpstr>PowerPoint Presentation</vt:lpstr>
      <vt:lpstr>What Role Does Tradition Play?</vt:lpstr>
      <vt:lpstr>What Role Does Tradition Play?</vt:lpstr>
      <vt:lpstr>What Role Does Tradition Play?</vt:lpstr>
      <vt:lpstr>What Role Does Tradition Play?</vt:lpstr>
      <vt:lpstr>No Authority To Change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Chandler</dc:creator>
  <cp:lastModifiedBy>Greg Chandler</cp:lastModifiedBy>
  <cp:revision>17</cp:revision>
  <dcterms:created xsi:type="dcterms:W3CDTF">2018-02-05T21:03:23Z</dcterms:created>
  <dcterms:modified xsi:type="dcterms:W3CDTF">2018-06-11T21:55:00Z</dcterms:modified>
</cp:coreProperties>
</file>