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2449-5D0F-4BFB-892E-EAD85F14F31F}" type="datetimeFigureOut">
              <a:rPr lang="en-US" smtClean="0"/>
              <a:t>6/27/2013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9CD8-0D4F-4D80-B135-5B3E2DDE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649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2449-5D0F-4BFB-892E-EAD85F14F31F}" type="datetimeFigureOut">
              <a:rPr lang="en-US" smtClean="0"/>
              <a:t>6/27/2013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9CD8-0D4F-4D80-B135-5B3E2DDE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056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2449-5D0F-4BFB-892E-EAD85F14F31F}" type="datetimeFigureOut">
              <a:rPr lang="en-US" smtClean="0"/>
              <a:t>6/27/2013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9CD8-0D4F-4D80-B135-5B3E2DDE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99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2449-5D0F-4BFB-892E-EAD85F14F31F}" type="datetimeFigureOut">
              <a:rPr lang="en-US" smtClean="0"/>
              <a:t>6/27/2013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9CD8-0D4F-4D80-B135-5B3E2DDE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87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2449-5D0F-4BFB-892E-EAD85F14F31F}" type="datetimeFigureOut">
              <a:rPr lang="en-US" smtClean="0"/>
              <a:t>6/27/2013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9CD8-0D4F-4D80-B135-5B3E2DDE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041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2449-5D0F-4BFB-892E-EAD85F14F31F}" type="datetimeFigureOut">
              <a:rPr lang="en-US" smtClean="0"/>
              <a:t>6/27/2013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9CD8-0D4F-4D80-B135-5B3E2DDE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31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2449-5D0F-4BFB-892E-EAD85F14F31F}" type="datetimeFigureOut">
              <a:rPr lang="en-US" smtClean="0"/>
              <a:t>6/27/2013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9CD8-0D4F-4D80-B135-5B3E2DDE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860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2449-5D0F-4BFB-892E-EAD85F14F31F}" type="datetimeFigureOut">
              <a:rPr lang="en-US" smtClean="0"/>
              <a:t>6/27/2013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9CD8-0D4F-4D80-B135-5B3E2DDE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840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2449-5D0F-4BFB-892E-EAD85F14F31F}" type="datetimeFigureOut">
              <a:rPr lang="en-US" smtClean="0"/>
              <a:t>6/27/2013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9CD8-0D4F-4D80-B135-5B3E2DDE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639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2449-5D0F-4BFB-892E-EAD85F14F31F}" type="datetimeFigureOut">
              <a:rPr lang="en-US" smtClean="0"/>
              <a:t>6/27/2013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9CD8-0D4F-4D80-B135-5B3E2DDE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592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92449-5D0F-4BFB-892E-EAD85F14F31F}" type="datetimeFigureOut">
              <a:rPr lang="en-US" smtClean="0"/>
              <a:t>6/27/2013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9CD8-0D4F-4D80-B135-5B3E2DDE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16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92449-5D0F-4BFB-892E-EAD85F14F31F}" type="datetimeFigureOut">
              <a:rPr lang="en-US" smtClean="0"/>
              <a:t>6/27/2013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F9CD8-0D4F-4D80-B135-5B3E2DDE0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071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000" dirty="0" smtClean="0"/>
              <a:t>Barna Research (2008)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/>
              <a:t>"We are witnessing the development and acceptance of a new moral code in America. Mosaics </a:t>
            </a:r>
            <a:r>
              <a:rPr lang="en-US" b="1" dirty="0" smtClean="0"/>
              <a:t>[25 years and under] have </a:t>
            </a:r>
            <a:r>
              <a:rPr lang="en-US" b="1" dirty="0"/>
              <a:t>had little exposure to traditional moral teaching and limited accountability for such behavior. The moral code began to disintegrate when the generation before them - the Baby Busters - pushed the limits that had been challenged by their parents - the Baby Boomers. The result is that without much fanfare or visible leadership, the U.S. has created a moral system based on convenience, feelings, and </a:t>
            </a:r>
            <a:r>
              <a:rPr lang="en-US" b="1" dirty="0" smtClean="0"/>
              <a:t>selfishness…"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04154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000" dirty="0" smtClean="0"/>
              <a:t>Barna Research (2008)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“…The </a:t>
            </a:r>
            <a:r>
              <a:rPr lang="en-US" sz="2800" b="1" dirty="0"/>
              <a:t>consistent deterioration of the Bible as the source of moral truth has led to a nation where people have become independent judges of right and wrong, basing their choices on feelings and circumstances. It is not likely that America will return to a more traditional moral code until the nation experiences significant pain from its moral choices."</a:t>
            </a:r>
          </a:p>
        </p:txBody>
      </p:sp>
    </p:spTree>
    <p:extLst>
      <p:ext uri="{BB962C8B-B14F-4D97-AF65-F5344CB8AC3E}">
        <p14:creationId xmlns:p14="http://schemas.microsoft.com/office/powerpoint/2010/main" val="142044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Morality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en-US" b="1" dirty="0" smtClean="0">
                <a:solidFill>
                  <a:sysClr val="windowText" lastClr="000000"/>
                </a:solidFill>
              </a:rPr>
              <a:t>Accepting God’s Standards </a:t>
            </a:r>
          </a:p>
          <a:p>
            <a:r>
              <a:rPr lang="en-US" b="1" dirty="0" smtClean="0">
                <a:solidFill>
                  <a:sysClr val="windowText" lastClr="000000"/>
                </a:solidFill>
              </a:rPr>
              <a:t>Rather Than Man’s</a:t>
            </a:r>
            <a:endParaRPr lang="en-US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967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000" b="1" dirty="0" smtClean="0"/>
              <a:t>Changing Morals: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624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n-US" sz="2400" b="1" dirty="0" smtClean="0"/>
              <a:t>Homosexuality </a:t>
            </a:r>
            <a:r>
              <a:rPr lang="en-US" sz="2400" b="1" dirty="0" smtClean="0">
                <a:solidFill>
                  <a:srgbClr val="C00000"/>
                </a:solidFill>
              </a:rPr>
              <a:t>(Lev.18:22, 20:13, Rom.1:26-27)</a:t>
            </a:r>
          </a:p>
          <a:p>
            <a:r>
              <a:rPr lang="en-US" sz="2400" b="1" dirty="0" smtClean="0"/>
              <a:t>Adultery/Fornication </a:t>
            </a:r>
            <a:r>
              <a:rPr lang="en-US" sz="2400" b="1" dirty="0" smtClean="0">
                <a:solidFill>
                  <a:srgbClr val="C00000"/>
                </a:solidFill>
              </a:rPr>
              <a:t>(Ex.20:14, Lev.20:10, 					   Heb.13:4)</a:t>
            </a:r>
            <a:endParaRPr lang="en-US" sz="2400" b="1" dirty="0" smtClean="0">
              <a:solidFill>
                <a:schemeClr val="tx1"/>
              </a:solidFill>
            </a:endParaRPr>
          </a:p>
          <a:p>
            <a:r>
              <a:rPr lang="en-US" sz="2400" b="1" dirty="0" smtClean="0">
                <a:solidFill>
                  <a:schemeClr val="tx1"/>
                </a:solidFill>
              </a:rPr>
              <a:t>Divorce / Remarriage </a:t>
            </a:r>
            <a:r>
              <a:rPr lang="en-US" sz="2400" b="1" dirty="0" smtClean="0">
                <a:solidFill>
                  <a:srgbClr val="C00000"/>
                </a:solidFill>
              </a:rPr>
              <a:t>(Mark 10:6-12)</a:t>
            </a:r>
          </a:p>
          <a:p>
            <a:r>
              <a:rPr lang="en-US" sz="2400" b="1" dirty="0" smtClean="0">
                <a:solidFill>
                  <a:schemeClr val="tx1"/>
                </a:solidFill>
              </a:rPr>
              <a:t>Murder / Abortion </a:t>
            </a:r>
            <a:r>
              <a:rPr lang="en-US" sz="2400" b="1" dirty="0" smtClean="0">
                <a:solidFill>
                  <a:srgbClr val="C00000"/>
                </a:solidFill>
              </a:rPr>
              <a:t>(Ps.139:13-16, Jer.1:5)</a:t>
            </a:r>
          </a:p>
          <a:p>
            <a:r>
              <a:rPr lang="en-US" sz="2400" b="1" dirty="0" smtClean="0">
                <a:solidFill>
                  <a:schemeClr val="tx1"/>
                </a:solidFill>
              </a:rPr>
              <a:t>Profanity / Cursing </a:t>
            </a:r>
            <a:r>
              <a:rPr lang="en-US" sz="2400" b="1" dirty="0" smtClean="0">
                <a:solidFill>
                  <a:srgbClr val="C00000"/>
                </a:solidFill>
              </a:rPr>
              <a:t>(Ex.20:7, Eph.4:29)</a:t>
            </a:r>
          </a:p>
          <a:p>
            <a:r>
              <a:rPr lang="en-US" sz="2400" b="1" dirty="0" smtClean="0">
                <a:solidFill>
                  <a:schemeClr val="tx1"/>
                </a:solidFill>
              </a:rPr>
              <a:t>Immodesty </a:t>
            </a:r>
            <a:r>
              <a:rPr lang="en-US" sz="2400" b="1" dirty="0" smtClean="0">
                <a:solidFill>
                  <a:srgbClr val="C00000"/>
                </a:solidFill>
              </a:rPr>
              <a:t>(1Pet.3:3-4, Matt.5:28)</a:t>
            </a:r>
            <a:endParaRPr lang="en-US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10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000" b="1" dirty="0" smtClean="0"/>
              <a:t>Points To Consider: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59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457200" lvl="1" indent="-457200">
              <a:buFont typeface="+mj-lt"/>
              <a:buAutoNum type="arabicPeriod"/>
            </a:pPr>
            <a:r>
              <a:rPr lang="en-US" sz="2400" b="1" dirty="0"/>
              <a:t>God's people must never use cultural evil as an excuse to participate/compromise</a:t>
            </a:r>
            <a:r>
              <a:rPr lang="en-US" sz="2400" b="1" dirty="0" smtClean="0"/>
              <a:t>.</a:t>
            </a:r>
            <a:endParaRPr lang="en-US" sz="2400" b="1" dirty="0" smtClean="0">
              <a:solidFill>
                <a:srgbClr val="C00000"/>
              </a:solidFill>
            </a:endParaRPr>
          </a:p>
          <a:p>
            <a:pPr marL="457200" lvl="1" indent="-457200">
              <a:buFont typeface="+mj-lt"/>
              <a:buAutoNum type="arabicPeriod"/>
            </a:pPr>
            <a:r>
              <a:rPr lang="en-US" sz="2400" b="1" dirty="0"/>
              <a:t>We need to develop the same hatred for sin that the Lord has</a:t>
            </a:r>
            <a:r>
              <a:rPr lang="en-US" sz="2400" b="1" dirty="0" smtClean="0"/>
              <a:t>. </a:t>
            </a:r>
            <a:r>
              <a:rPr lang="en-US" sz="2400" b="1" dirty="0" smtClean="0">
                <a:solidFill>
                  <a:srgbClr val="C00000"/>
                </a:solidFill>
              </a:rPr>
              <a:t>(Prov.4:14-15)</a:t>
            </a:r>
            <a:endParaRPr lang="en-US" sz="2400" b="1" dirty="0">
              <a:solidFill>
                <a:srgbClr val="C00000"/>
              </a:solidFill>
            </a:endParaRPr>
          </a:p>
          <a:p>
            <a:pPr marL="457200" lvl="1" indent="-457200">
              <a:buFont typeface="+mj-lt"/>
              <a:buAutoNum type="arabicPeriod"/>
            </a:pPr>
            <a:r>
              <a:rPr lang="en-US" sz="2400" b="1" dirty="0"/>
              <a:t>Do not allow the wickedness of the world to become a source of discouragement</a:t>
            </a:r>
            <a:r>
              <a:rPr lang="en-US" sz="2400" b="1" dirty="0" smtClean="0"/>
              <a:t>. </a:t>
            </a:r>
            <a:r>
              <a:rPr lang="en-US" sz="2400" b="1" dirty="0" smtClean="0">
                <a:solidFill>
                  <a:srgbClr val="C00000"/>
                </a:solidFill>
              </a:rPr>
              <a:t>(2 Pet. 2:4-10, Ps.11:1-4)</a:t>
            </a:r>
            <a:endParaRPr lang="en-US" sz="2400" b="1" dirty="0">
              <a:solidFill>
                <a:srgbClr val="C00000"/>
              </a:solidFill>
            </a:endParaRPr>
          </a:p>
          <a:p>
            <a:pPr marL="457200" lvl="1" indent="-457200">
              <a:buFont typeface="+mj-lt"/>
              <a:buAutoNum type="arabicPeriod"/>
            </a:pPr>
            <a:r>
              <a:rPr lang="en-US" sz="2400" b="1" dirty="0"/>
              <a:t>God's people must be salt and light through righteous living and prayer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07192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263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Barna Research (2008)</vt:lpstr>
      <vt:lpstr>Barna Research (2008)</vt:lpstr>
      <vt:lpstr>Morality</vt:lpstr>
      <vt:lpstr>Changing Morals:</vt:lpstr>
      <vt:lpstr>Points To Consider: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</dc:creator>
  <cp:lastModifiedBy>Ben</cp:lastModifiedBy>
  <cp:revision>3</cp:revision>
  <dcterms:created xsi:type="dcterms:W3CDTF">2013-06-27T16:16:07Z</dcterms:created>
  <dcterms:modified xsi:type="dcterms:W3CDTF">2013-06-27T16:50:55Z</dcterms:modified>
</cp:coreProperties>
</file>