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66" r:id="rId13"/>
    <p:sldId id="272" r:id="rId14"/>
    <p:sldId id="267" r:id="rId15"/>
    <p:sldId id="268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65" autoAdjust="0"/>
    <p:restoredTop sz="94660"/>
  </p:normalViewPr>
  <p:slideViewPr>
    <p:cSldViewPr>
      <p:cViewPr varScale="1">
        <p:scale>
          <a:sx n="68" d="100"/>
          <a:sy n="68" d="100"/>
        </p:scale>
        <p:origin x="163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F3A2F-D9A3-4BE9-94AD-CA7411287387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049A26-4290-4E12-9524-86F5ECD16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049A26-4290-4E12-9524-86F5ECD16D5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656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049A26-4290-4E12-9524-86F5ECD16D5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98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5994D-0844-4420-B42C-99EDD75D5531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158E-FE10-43D1-A71C-8BD4E0BFEA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5994D-0844-4420-B42C-99EDD75D5531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158E-FE10-43D1-A71C-8BD4E0BFEA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5994D-0844-4420-B42C-99EDD75D5531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158E-FE10-43D1-A71C-8BD4E0BFEA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5994D-0844-4420-B42C-99EDD75D5531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158E-FE10-43D1-A71C-8BD4E0BFEA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5994D-0844-4420-B42C-99EDD75D5531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158E-FE10-43D1-A71C-8BD4E0BFEA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5994D-0844-4420-B42C-99EDD75D5531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158E-FE10-43D1-A71C-8BD4E0BFEA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5994D-0844-4420-B42C-99EDD75D5531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158E-FE10-43D1-A71C-8BD4E0BFEA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5994D-0844-4420-B42C-99EDD75D5531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158E-FE10-43D1-A71C-8BD4E0BFEA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5994D-0844-4420-B42C-99EDD75D5531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158E-FE10-43D1-A71C-8BD4E0BFEA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5994D-0844-4420-B42C-99EDD75D5531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158E-FE10-43D1-A71C-8BD4E0BFEA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5994D-0844-4420-B42C-99EDD75D5531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158E-FE10-43D1-A71C-8BD4E0BFEA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5994D-0844-4420-B42C-99EDD75D5531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0158E-FE10-43D1-A71C-8BD4E0BFEA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b="1" dirty="0"/>
              <a:t>Abraham’s Offering Isaac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219200" y="3962400"/>
            <a:ext cx="6400800" cy="17526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Genesis 22:1-19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Abraham’s </a:t>
            </a:r>
            <a:r>
              <a:rPr lang="en-US" b="1" dirty="0">
                <a:solidFill>
                  <a:srgbClr val="FFFF00"/>
                </a:solidFill>
              </a:rPr>
              <a:t>Work</a:t>
            </a:r>
            <a:r>
              <a:rPr lang="en-US" dirty="0"/>
              <a:t> in Offering Isaac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en-US" sz="3600" b="1" u="sng" dirty="0"/>
              <a:t>Was Not</a:t>
            </a:r>
            <a:r>
              <a:rPr lang="en-US" sz="3600" b="1" dirty="0"/>
              <a:t>—</a:t>
            </a:r>
          </a:p>
          <a:p>
            <a:pPr marL="0" indent="0">
              <a:buNone/>
            </a:pPr>
            <a:r>
              <a:rPr lang="en-US" dirty="0"/>
              <a:t>	A work of the law (Romans 3:20)</a:t>
            </a:r>
          </a:p>
          <a:p>
            <a:pPr marL="0" indent="0">
              <a:buNone/>
            </a:pPr>
            <a:r>
              <a:rPr lang="en-US" dirty="0"/>
              <a:t>	A work of righteous merit (Ephesians 2:8)</a:t>
            </a:r>
          </a:p>
          <a:p>
            <a:pPr marL="0" indent="0">
              <a:buNone/>
            </a:pPr>
            <a:r>
              <a:rPr lang="en-US" dirty="0"/>
              <a:t>	A work of man’s devising (Col. 2:20-23)</a:t>
            </a:r>
          </a:p>
          <a:p>
            <a:r>
              <a:rPr lang="en-US" sz="3600" b="1" u="sng" dirty="0"/>
              <a:t>It was</a:t>
            </a:r>
            <a:r>
              <a:rPr lang="en-US" dirty="0"/>
              <a:t>—</a:t>
            </a:r>
          </a:p>
          <a:p>
            <a:pPr marL="0" indent="0">
              <a:buNone/>
            </a:pPr>
            <a:r>
              <a:rPr lang="en-US" dirty="0"/>
              <a:t>	A work of faith: </a:t>
            </a:r>
            <a:r>
              <a:rPr lang="en-US" i="1" dirty="0"/>
              <a:t>“Do you see that faith was 	working together with his works, and by 	works faith was made perfect?” </a:t>
            </a:r>
            <a:r>
              <a:rPr lang="en-US" dirty="0"/>
              <a:t>(vs. 22-23) </a:t>
            </a:r>
            <a:endParaRPr lang="en-US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5830669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</a:rPr>
              <a:t>Obedience is essential to perfect faith.</a:t>
            </a:r>
          </a:p>
        </p:txBody>
      </p:sp>
    </p:spTree>
    <p:extLst>
      <p:ext uri="{BB962C8B-B14F-4D97-AF65-F5344CB8AC3E}">
        <p14:creationId xmlns:p14="http://schemas.microsoft.com/office/powerpoint/2010/main" val="3263181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924800" cy="1470025"/>
          </a:xfrm>
        </p:spPr>
        <p:txBody>
          <a:bodyPr/>
          <a:lstStyle/>
          <a:p>
            <a:r>
              <a:rPr lang="en-US" dirty="0"/>
              <a:t>The basis for my hope is salvation “by grace…through faith”.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1752600"/>
          </a:xfrm>
        </p:spPr>
        <p:txBody>
          <a:bodyPr>
            <a:normAutofit/>
          </a:bodyPr>
          <a:lstStyle/>
          <a:p>
            <a:r>
              <a:rPr lang="en-US" sz="3600" b="1" dirty="0"/>
              <a:t>What have I done to demonstrate my faith?</a:t>
            </a:r>
          </a:p>
        </p:txBody>
      </p:sp>
      <p:sp>
        <p:nvSpPr>
          <p:cNvPr id="6" name="Subtitle 4"/>
          <p:cNvSpPr txBox="1">
            <a:spLocks/>
          </p:cNvSpPr>
          <p:nvPr/>
        </p:nvSpPr>
        <p:spPr>
          <a:xfrm>
            <a:off x="1524000" y="44196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/>
              <a:t>Is there anything that I would refuse to do?</a:t>
            </a:r>
          </a:p>
        </p:txBody>
      </p:sp>
    </p:spTree>
    <p:extLst>
      <p:ext uri="{BB962C8B-B14F-4D97-AF65-F5344CB8AC3E}">
        <p14:creationId xmlns:p14="http://schemas.microsoft.com/office/powerpoint/2010/main" val="229805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#2 Hebrews 11:17-19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179255"/>
            <a:ext cx="8305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/>
              <a:t>17 ”</a:t>
            </a:r>
            <a:r>
              <a:rPr lang="en-US" sz="3200" dirty="0"/>
              <a:t>By faith </a:t>
            </a:r>
            <a:r>
              <a:rPr lang="en-US" sz="3200" b="1" dirty="0">
                <a:solidFill>
                  <a:srgbClr val="FFFF00"/>
                </a:solidFill>
              </a:rPr>
              <a:t>Abraham</a:t>
            </a:r>
            <a:r>
              <a:rPr lang="en-US" sz="3200" dirty="0"/>
              <a:t>, when he was tested, </a:t>
            </a:r>
            <a:r>
              <a:rPr lang="en-US" sz="3200" b="1" dirty="0">
                <a:solidFill>
                  <a:srgbClr val="FFFF00"/>
                </a:solidFill>
              </a:rPr>
              <a:t>offered up Isaac</a:t>
            </a:r>
            <a:r>
              <a:rPr lang="en-US" sz="3200" dirty="0"/>
              <a:t>, and he who had received the promises offered up his only begotten </a:t>
            </a:r>
            <a:r>
              <a:rPr lang="en-US" sz="3200" i="1" dirty="0"/>
              <a:t>son,</a:t>
            </a:r>
            <a:r>
              <a:rPr lang="en-US" sz="3200" dirty="0"/>
              <a:t> </a:t>
            </a:r>
            <a:r>
              <a:rPr lang="en-US" sz="3200" baseline="30000" dirty="0"/>
              <a:t>18 </a:t>
            </a:r>
            <a:r>
              <a:rPr lang="en-US" sz="3200" dirty="0"/>
              <a:t>of whom it was said, “In Isaac your seed shall be called,”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3810000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/>
              <a:t>19 </a:t>
            </a:r>
            <a:r>
              <a:rPr lang="en-US" sz="3200" dirty="0"/>
              <a:t>concluding that God </a:t>
            </a:r>
            <a:r>
              <a:rPr lang="en-US" sz="3200" i="1" dirty="0"/>
              <a:t>was</a:t>
            </a:r>
            <a:r>
              <a:rPr lang="en-US" sz="3200" dirty="0"/>
              <a:t> able to raise </a:t>
            </a:r>
            <a:r>
              <a:rPr lang="en-US" sz="3200" i="1" dirty="0"/>
              <a:t>him</a:t>
            </a:r>
            <a:r>
              <a:rPr lang="en-US" sz="3200" dirty="0"/>
              <a:t> up, even from the dead, from which he also received him in a figurative sense.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" y="54102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</a:rPr>
              <a:t>Trust is an essential element of obedience.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77200" y="4343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35481" y="3048000"/>
            <a:ext cx="5836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would Abraham do this?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914400" y="4343400"/>
            <a:ext cx="68580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09600" y="4800600"/>
            <a:ext cx="38100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55012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8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924800" cy="1470025"/>
          </a:xfrm>
        </p:spPr>
        <p:txBody>
          <a:bodyPr/>
          <a:lstStyle/>
          <a:p>
            <a:r>
              <a:rPr lang="en-US" dirty="0"/>
              <a:t>The basis for my hope is salvation “by grace…through faith”.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/>
          </a:bodyPr>
          <a:lstStyle/>
          <a:p>
            <a:r>
              <a:rPr lang="en-US" sz="3600" b="1" dirty="0"/>
              <a:t>Do I trust God to provide for me if I obey Him implicitly?</a:t>
            </a:r>
          </a:p>
        </p:txBody>
      </p:sp>
    </p:spTree>
    <p:extLst>
      <p:ext uri="{BB962C8B-B14F-4D97-AF65-F5344CB8AC3E}">
        <p14:creationId xmlns:p14="http://schemas.microsoft.com/office/powerpoint/2010/main" val="2887650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33400" y="1425575"/>
            <a:ext cx="8077200" cy="1470025"/>
          </a:xfrm>
        </p:spPr>
        <p:txBody>
          <a:bodyPr>
            <a:normAutofit/>
          </a:bodyPr>
          <a:lstStyle/>
          <a:p>
            <a:r>
              <a:rPr lang="en-US" sz="3200" b="1" dirty="0"/>
              <a:t>Statement Repeated three times in Genesis 22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subTitle" idx="1"/>
          </p:nvPr>
        </p:nvSpPr>
        <p:spPr>
          <a:xfrm>
            <a:off x="533400" y="2667000"/>
            <a:ext cx="8153400" cy="2133600"/>
          </a:xfrm>
        </p:spPr>
        <p:txBody>
          <a:bodyPr>
            <a:noAutofit/>
          </a:bodyPr>
          <a:lstStyle/>
          <a:p>
            <a:r>
              <a:rPr lang="en-US" dirty="0"/>
              <a:t>“</a:t>
            </a:r>
            <a:r>
              <a:rPr lang="en-US" b="1" dirty="0">
                <a:solidFill>
                  <a:srgbClr val="FFFF00"/>
                </a:solidFill>
              </a:rPr>
              <a:t>God will provide </a:t>
            </a:r>
            <a:r>
              <a:rPr lang="en-US" dirty="0"/>
              <a:t>for Himself the lamb…” (vs. 8)</a:t>
            </a:r>
          </a:p>
          <a:p>
            <a:r>
              <a:rPr lang="en-US" dirty="0"/>
              <a:t>“And Abraham called the name of the place, </a:t>
            </a:r>
            <a:r>
              <a:rPr lang="en-US" b="1" dirty="0">
                <a:solidFill>
                  <a:srgbClr val="FFFF00"/>
                </a:solidFill>
              </a:rPr>
              <a:t>The-</a:t>
            </a:r>
            <a:r>
              <a:rPr lang="en-US" b="1" cap="small" dirty="0">
                <a:solidFill>
                  <a:srgbClr val="FFFF00"/>
                </a:solidFill>
              </a:rPr>
              <a:t>Lord</a:t>
            </a:r>
            <a:r>
              <a:rPr lang="en-US" b="1" dirty="0">
                <a:solidFill>
                  <a:srgbClr val="FFFF00"/>
                </a:solidFill>
              </a:rPr>
              <a:t>-Will-Provide</a:t>
            </a:r>
            <a:r>
              <a:rPr lang="en-US" dirty="0"/>
              <a:t>;</a:t>
            </a:r>
            <a:r>
              <a:rPr lang="en-US" baseline="30000" dirty="0"/>
              <a:t> </a:t>
            </a:r>
            <a:r>
              <a:rPr lang="en-US" dirty="0"/>
              <a:t>as it is said </a:t>
            </a:r>
            <a:r>
              <a:rPr lang="en-US" i="1" dirty="0"/>
              <a:t>to</a:t>
            </a:r>
            <a:r>
              <a:rPr lang="en-US" dirty="0"/>
              <a:t> this day, “In the Mount of the </a:t>
            </a:r>
            <a:r>
              <a:rPr lang="en-US" cap="small" dirty="0"/>
              <a:t>Lord</a:t>
            </a:r>
            <a:r>
              <a:rPr lang="en-US" dirty="0"/>
              <a:t> </a:t>
            </a:r>
            <a:r>
              <a:rPr lang="en-US" b="1" dirty="0">
                <a:solidFill>
                  <a:srgbClr val="FFFF00"/>
                </a:solidFill>
              </a:rPr>
              <a:t>it shall be provided.” </a:t>
            </a:r>
            <a:r>
              <a:rPr lang="en-US" dirty="0"/>
              <a:t>(vs. 14)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" y="5410200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>
                <a:solidFill>
                  <a:srgbClr val="FFFF00"/>
                </a:solidFill>
              </a:rPr>
              <a:t>“It is</a:t>
            </a:r>
            <a:r>
              <a:rPr lang="en-US" sz="3200" b="1" dirty="0">
                <a:solidFill>
                  <a:srgbClr val="FFFF00"/>
                </a:solidFill>
              </a:rPr>
              <a:t> not possible that the blood of bulls and goats could take away sins” </a:t>
            </a:r>
            <a:r>
              <a:rPr lang="en-US" sz="3200" dirty="0"/>
              <a:t>(Heb. 10:4).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164138"/>
            <a:ext cx="8305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The Third Reference Not Quite so Evident.</a:t>
            </a:r>
          </a:p>
        </p:txBody>
      </p:sp>
    </p:spTree>
    <p:extLst>
      <p:ext uri="{BB962C8B-B14F-4D97-AF65-F5344CB8AC3E}">
        <p14:creationId xmlns:p14="http://schemas.microsoft.com/office/powerpoint/2010/main" val="12337011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 build="p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“Behold! The </a:t>
            </a:r>
            <a:r>
              <a:rPr lang="en-US" b="1" dirty="0">
                <a:solidFill>
                  <a:srgbClr val="FFFF00"/>
                </a:solidFill>
              </a:rPr>
              <a:t>Lamb of God </a:t>
            </a:r>
            <a:r>
              <a:rPr lang="en-US" dirty="0"/>
              <a:t>who takes away the sin of the world!” (John 1:29)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1676400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“And I have seen and testified that this is the </a:t>
            </a:r>
            <a:r>
              <a:rPr lang="en-US" sz="3200" b="1" dirty="0">
                <a:solidFill>
                  <a:srgbClr val="FFFF00"/>
                </a:solidFill>
              </a:rPr>
              <a:t>Son of God</a:t>
            </a:r>
            <a:r>
              <a:rPr lang="en-US" sz="3200" dirty="0"/>
              <a:t>.” (John 1:34)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05400" y="2895600"/>
            <a:ext cx="3733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i="1" dirty="0">
                <a:solidFill>
                  <a:srgbClr val="FFFF00"/>
                </a:solidFill>
              </a:rPr>
              <a:t>“He who did not spare </a:t>
            </a:r>
            <a:r>
              <a:rPr lang="en-US" sz="3000" i="1" u="sng" dirty="0">
                <a:solidFill>
                  <a:srgbClr val="FFFF00"/>
                </a:solidFill>
              </a:rPr>
              <a:t>His own Son</a:t>
            </a:r>
            <a:r>
              <a:rPr lang="en-US" sz="3000" i="1" dirty="0">
                <a:solidFill>
                  <a:srgbClr val="FFFF00"/>
                </a:solidFill>
              </a:rPr>
              <a:t>, but delivered Him up for us all, how shall He not with Him also freely give us all things?” </a:t>
            </a:r>
            <a:r>
              <a:rPr lang="en-US" sz="3000" dirty="0"/>
              <a:t>(Romans 8:32)</a:t>
            </a:r>
            <a:endParaRPr lang="en-US" sz="30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895600"/>
            <a:ext cx="3886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/>
              <a:t>“I know that you fear God, since </a:t>
            </a:r>
            <a:r>
              <a:rPr lang="en-US" sz="3000" i="1" dirty="0">
                <a:solidFill>
                  <a:srgbClr val="FFFF00"/>
                </a:solidFill>
              </a:rPr>
              <a:t>you have not withheld </a:t>
            </a:r>
            <a:r>
              <a:rPr lang="en-US" sz="3000" i="1" u="sng" dirty="0">
                <a:solidFill>
                  <a:srgbClr val="FFFF00"/>
                </a:solidFill>
              </a:rPr>
              <a:t>your son, your only son</a:t>
            </a:r>
            <a:r>
              <a:rPr lang="en-US" sz="3000" i="1" dirty="0">
                <a:solidFill>
                  <a:srgbClr val="FFFF00"/>
                </a:solidFill>
              </a:rPr>
              <a:t>, from Me.”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790182"/>
            <a:ext cx="4038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i="1" dirty="0">
                <a:solidFill>
                  <a:srgbClr val="FFFF00"/>
                </a:solidFill>
              </a:rPr>
              <a:t>“have not withheld </a:t>
            </a:r>
            <a:r>
              <a:rPr lang="en-US" sz="3000" i="1" u="sng" dirty="0">
                <a:solidFill>
                  <a:srgbClr val="FFFF00"/>
                </a:solidFill>
              </a:rPr>
              <a:t>your son, your only son</a:t>
            </a:r>
            <a:r>
              <a:rPr lang="en-US" sz="3000" i="1" dirty="0">
                <a:solidFill>
                  <a:srgbClr val="FFFF00"/>
                </a:solidFill>
              </a:rPr>
              <a:t>—”</a:t>
            </a:r>
          </a:p>
          <a:p>
            <a:pPr algn="ctr"/>
            <a:r>
              <a:rPr lang="en-US" sz="3000" dirty="0"/>
              <a:t>(Genesis 22:12,16)</a:t>
            </a:r>
          </a:p>
        </p:txBody>
      </p:sp>
    </p:spTree>
    <p:extLst>
      <p:ext uri="{BB962C8B-B14F-4D97-AF65-F5344CB8AC3E}">
        <p14:creationId xmlns:p14="http://schemas.microsoft.com/office/powerpoint/2010/main" val="1199724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974975"/>
          </a:xfrm>
        </p:spPr>
        <p:txBody>
          <a:bodyPr>
            <a:normAutofit/>
          </a:bodyPr>
          <a:lstStyle/>
          <a:p>
            <a:r>
              <a:rPr lang="en-US" sz="6000" dirty="0"/>
              <a:t>What God did not allow Abraham to do for Him,             He did for us!</a:t>
            </a:r>
          </a:p>
        </p:txBody>
      </p:sp>
    </p:spTree>
    <p:extLst>
      <p:ext uri="{BB962C8B-B14F-4D97-AF65-F5344CB8AC3E}">
        <p14:creationId xmlns:p14="http://schemas.microsoft.com/office/powerpoint/2010/main" val="8973044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Genesis 22:1-2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905000"/>
            <a:ext cx="8229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Now it came to pass after these things that God tested Abraham, and said to him, “Abraham!”</a:t>
            </a:r>
          </a:p>
          <a:p>
            <a:r>
              <a:rPr lang="en-US" sz="3200" dirty="0"/>
              <a:t>And he said, “Here I am.”</a:t>
            </a:r>
          </a:p>
          <a:p>
            <a:r>
              <a:rPr lang="en-US" sz="3200" baseline="30000" dirty="0"/>
              <a:t>2 </a:t>
            </a:r>
            <a:r>
              <a:rPr lang="en-US" sz="3200" dirty="0"/>
              <a:t>Then He said, “Take now your son, your only </a:t>
            </a:r>
            <a:r>
              <a:rPr lang="en-US" sz="3200" i="1" dirty="0"/>
              <a:t>son</a:t>
            </a:r>
            <a:r>
              <a:rPr lang="en-US" sz="3200" dirty="0"/>
              <a:t> Isaac, whom you love, and go to the land of Moriah, and offer him there as a burnt offering on one of the mountains of which I shall tell you.”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715000" y="3886200"/>
            <a:ext cx="6096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391400" y="3886200"/>
            <a:ext cx="6096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3400" y="4343400"/>
            <a:ext cx="15240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86000" y="4343400"/>
            <a:ext cx="2438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667000" y="4876800"/>
            <a:ext cx="55626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6901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reaction would you expect?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0" y="457200"/>
            <a:ext cx="7620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What did Abraham Do?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371600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/>
              <a:t>3 </a:t>
            </a:r>
            <a:r>
              <a:rPr lang="en-US" sz="3200" dirty="0"/>
              <a:t>So Abraham rose early in the morning and saddled his donkey, and took two of his young men with him, and Isaac his son; and he split the wood for the burnt offering, and arose and went to the place of which God had told him. </a:t>
            </a:r>
            <a:r>
              <a:rPr lang="en-US" sz="3200" baseline="30000" dirty="0"/>
              <a:t>4 </a:t>
            </a:r>
            <a:r>
              <a:rPr lang="en-US" sz="3200" dirty="0"/>
              <a:t>Then on the third day Abraham lifted his eyes and saw the place afar off. </a:t>
            </a:r>
            <a:r>
              <a:rPr lang="en-US" sz="3200" baseline="30000" dirty="0"/>
              <a:t>5 </a:t>
            </a:r>
            <a:r>
              <a:rPr lang="en-US" sz="3200" dirty="0"/>
              <a:t>And Abraham said to his young men, “Stay here with the donkey; the lad and I will go yonder and worship, and we will come back to you.”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895600" y="1905000"/>
            <a:ext cx="41148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781800" y="2895600"/>
            <a:ext cx="17526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09600" y="3352800"/>
            <a:ext cx="44196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752600" y="4343400"/>
            <a:ext cx="54102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 flipH="1">
            <a:off x="6705600" y="5334000"/>
            <a:ext cx="685800" cy="4572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64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381000"/>
            <a:ext cx="8458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/>
              <a:t>6 </a:t>
            </a:r>
            <a:r>
              <a:rPr lang="en-US" sz="3200" dirty="0"/>
              <a:t>So Abraham took the wood of the burnt offering and laid </a:t>
            </a:r>
            <a:r>
              <a:rPr lang="en-US" sz="3200" i="1" dirty="0"/>
              <a:t>it</a:t>
            </a:r>
            <a:r>
              <a:rPr lang="en-US" sz="3200" dirty="0"/>
              <a:t> on Isaac his son; and he took the fire in his hand, and a knife, and the two of them went together.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2443103"/>
            <a:ext cx="83058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/>
              <a:t>7 </a:t>
            </a:r>
            <a:r>
              <a:rPr lang="en-US" sz="3200" dirty="0"/>
              <a:t>But Isaac spoke to Abraham his father and said, “My father!”</a:t>
            </a:r>
          </a:p>
          <a:p>
            <a:r>
              <a:rPr lang="en-US" sz="3200" dirty="0"/>
              <a:t>And he said, “Here I am, my son.”</a:t>
            </a:r>
          </a:p>
          <a:p>
            <a:r>
              <a:rPr lang="en-US" sz="3200" dirty="0"/>
              <a:t>Then he said, “Look, the fire and the wood, but where </a:t>
            </a:r>
            <a:r>
              <a:rPr lang="en-US" sz="3200" i="1" dirty="0"/>
              <a:t>is</a:t>
            </a:r>
            <a:r>
              <a:rPr lang="en-US" sz="3200" dirty="0"/>
              <a:t> the lamb for a burnt offering?”</a:t>
            </a:r>
          </a:p>
          <a:p>
            <a:r>
              <a:rPr lang="en-US" sz="3200" baseline="30000" dirty="0"/>
              <a:t>8 </a:t>
            </a:r>
            <a:r>
              <a:rPr lang="en-US" sz="3200" dirty="0"/>
              <a:t>And Abraham said, “My son, God will provide for Himself the lamb for a burnt offering.” So the two of them went together.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219200" y="1371600"/>
            <a:ext cx="3581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3400" y="4876800"/>
            <a:ext cx="61722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486400" y="5410200"/>
            <a:ext cx="26670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8028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3700" y="229612"/>
            <a:ext cx="8458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/>
              <a:t>9 </a:t>
            </a:r>
            <a:r>
              <a:rPr lang="en-US" sz="3200" dirty="0"/>
              <a:t>Then they came to the place of which God had told him. And Abraham built an altar there and placed the wood in order; and he bound Isaac his son and laid him on the altar, upon the wood. </a:t>
            </a:r>
            <a:r>
              <a:rPr lang="en-US" sz="3200" baseline="30000" dirty="0"/>
              <a:t>10 </a:t>
            </a:r>
            <a:r>
              <a:rPr lang="en-US" sz="3200" dirty="0"/>
              <a:t>And Abraham stretched out his hand and            took the knife to slay his son.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419600" y="1219200"/>
            <a:ext cx="30480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5638800" y="1752600"/>
            <a:ext cx="28956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3400" y="2209800"/>
            <a:ext cx="45720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" y="3199388"/>
            <a:ext cx="4648200" cy="1012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81000" y="3270171"/>
            <a:ext cx="84582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/>
              <a:t>11 </a:t>
            </a:r>
            <a:r>
              <a:rPr lang="en-US" sz="3200" dirty="0"/>
              <a:t>But the Angel of the </a:t>
            </a:r>
            <a:r>
              <a:rPr lang="en-US" sz="3200" cap="small" dirty="0"/>
              <a:t>Lord</a:t>
            </a:r>
            <a:r>
              <a:rPr lang="en-US" sz="3200" dirty="0"/>
              <a:t> called to him from heaven and said, “Abraham, Abraham!”</a:t>
            </a:r>
          </a:p>
          <a:p>
            <a:r>
              <a:rPr lang="en-US" sz="3200" dirty="0"/>
              <a:t>So he said, “Here I am.”</a:t>
            </a:r>
          </a:p>
          <a:p>
            <a:r>
              <a:rPr lang="en-US" sz="3200" baseline="30000" dirty="0"/>
              <a:t>12 </a:t>
            </a:r>
            <a:r>
              <a:rPr lang="en-US" sz="3200" dirty="0"/>
              <a:t>And He said, “Do not lay your hand on the lad, or do anything to him; for now I know that you fear God, since you have not withheld your son, your only </a:t>
            </a:r>
            <a:r>
              <a:rPr lang="en-US" sz="3200" i="1" dirty="0"/>
              <a:t>son,</a:t>
            </a:r>
            <a:r>
              <a:rPr lang="en-US" sz="3200" dirty="0"/>
              <a:t> from Me.”</a:t>
            </a:r>
          </a:p>
          <a:p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3124200" y="5250360"/>
            <a:ext cx="5257800" cy="6428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3048000" y="6241972"/>
            <a:ext cx="5257800" cy="6428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" y="6705600"/>
            <a:ext cx="3962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33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634728"/>
            <a:ext cx="83058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/>
              <a:t>13 </a:t>
            </a:r>
            <a:r>
              <a:rPr lang="en-US" sz="3200" dirty="0"/>
              <a:t>Then Abraham lifted his eyes and looked, and there behind </a:t>
            </a:r>
            <a:r>
              <a:rPr lang="en-US" sz="3200" i="1" dirty="0"/>
              <a:t>him was</a:t>
            </a:r>
            <a:r>
              <a:rPr lang="en-US" sz="3200" dirty="0"/>
              <a:t> a ram caught in a thicket by its horns. So Abraham went and took the ram, and offered it up for a burnt offering instead of his son. </a:t>
            </a:r>
            <a:r>
              <a:rPr lang="en-US" sz="3200" baseline="30000" dirty="0"/>
              <a:t>14 </a:t>
            </a:r>
            <a:r>
              <a:rPr lang="en-US" sz="3200" dirty="0"/>
              <a:t>And Abraham called the name of the place, The-</a:t>
            </a:r>
            <a:r>
              <a:rPr lang="en-US" sz="3200" cap="small" dirty="0"/>
              <a:t>Lord</a:t>
            </a:r>
            <a:r>
              <a:rPr lang="en-US" sz="3200" dirty="0"/>
              <a:t>-Will-Provide; as it is said </a:t>
            </a:r>
            <a:r>
              <a:rPr lang="en-US" sz="3200" i="1" dirty="0"/>
              <a:t>to</a:t>
            </a:r>
            <a:r>
              <a:rPr lang="en-US" sz="3200" dirty="0"/>
              <a:t> this day, “In the Mount of the </a:t>
            </a:r>
            <a:r>
              <a:rPr lang="en-US" sz="3200" cap="small" dirty="0"/>
              <a:t>Lord</a:t>
            </a:r>
            <a:r>
              <a:rPr lang="en-US" sz="3200" dirty="0"/>
              <a:t> it shall be provided.”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Did Provide</a:t>
            </a:r>
          </a:p>
        </p:txBody>
      </p:sp>
    </p:spTree>
    <p:extLst>
      <p:ext uri="{BB962C8B-B14F-4D97-AF65-F5344CB8AC3E}">
        <p14:creationId xmlns:p14="http://schemas.microsoft.com/office/powerpoint/2010/main" val="3812965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Blessed Abraham’s Obedience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196400"/>
            <a:ext cx="8610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/>
              <a:t>15 </a:t>
            </a:r>
            <a:r>
              <a:rPr lang="en-US" sz="3200" dirty="0"/>
              <a:t>Then the Angel of the </a:t>
            </a:r>
            <a:r>
              <a:rPr lang="en-US" sz="3200" cap="small" dirty="0"/>
              <a:t>Lord</a:t>
            </a:r>
            <a:r>
              <a:rPr lang="en-US" sz="3200" dirty="0"/>
              <a:t> called to Abraham a second time out of heaven, </a:t>
            </a:r>
            <a:r>
              <a:rPr lang="en-US" sz="3200" baseline="30000" dirty="0"/>
              <a:t>16 </a:t>
            </a:r>
            <a:r>
              <a:rPr lang="en-US" sz="3200" dirty="0"/>
              <a:t>and said: “By Myself I have sworn, says the </a:t>
            </a:r>
            <a:r>
              <a:rPr lang="en-US" sz="3200" cap="small" dirty="0"/>
              <a:t>Lord</a:t>
            </a:r>
            <a:r>
              <a:rPr lang="en-US" sz="3200" dirty="0"/>
              <a:t>, because you have done this thing, and have not withheld your son, your only </a:t>
            </a:r>
            <a:r>
              <a:rPr lang="en-US" sz="3200" i="1" dirty="0"/>
              <a:t>son</a:t>
            </a:r>
            <a:r>
              <a:rPr lang="en-US" sz="3200" dirty="0"/>
              <a:t>— </a:t>
            </a:r>
            <a:r>
              <a:rPr lang="en-US" sz="3200" baseline="30000" dirty="0"/>
              <a:t>17 </a:t>
            </a:r>
            <a:r>
              <a:rPr lang="en-US" sz="3200" dirty="0"/>
              <a:t>blessing I will bless you, and multiplying I will multiply your descendants as the stars of the heaven and as the sand which </a:t>
            </a:r>
            <a:r>
              <a:rPr lang="en-US" sz="3200" i="1" dirty="0"/>
              <a:t>is</a:t>
            </a:r>
            <a:r>
              <a:rPr lang="en-US" sz="3200" dirty="0"/>
              <a:t> on the seashore; and your descendants shall possess the gate of their enemies. </a:t>
            </a:r>
            <a:r>
              <a:rPr lang="en-US" sz="3200" baseline="30000" dirty="0"/>
              <a:t>18 </a:t>
            </a:r>
            <a:r>
              <a:rPr lang="en-US" sz="3200" dirty="0"/>
              <a:t>In your seed all the nations of the earth shall be blessed,                    because you have obeyed My voice.”</a:t>
            </a:r>
          </a:p>
        </p:txBody>
      </p:sp>
    </p:spTree>
    <p:extLst>
      <p:ext uri="{BB962C8B-B14F-4D97-AF65-F5344CB8AC3E}">
        <p14:creationId xmlns:p14="http://schemas.microsoft.com/office/powerpoint/2010/main" val="210855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09600" y="2111375"/>
            <a:ext cx="7924800" cy="1470025"/>
          </a:xfrm>
        </p:spPr>
        <p:txBody>
          <a:bodyPr>
            <a:normAutofit fontScale="90000"/>
          </a:bodyPr>
          <a:lstStyle/>
          <a:p>
            <a:r>
              <a:rPr lang="en-US" i="1" dirty="0"/>
              <a:t>“Now all these things happened to them as examples, and they were written for our admonition, upon whom the ends of the ages have come.”</a:t>
            </a:r>
            <a:r>
              <a:rPr lang="en-US" dirty="0"/>
              <a:t> (1 Cor. 10:11)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/>
          <a:lstStyle/>
          <a:p>
            <a:r>
              <a:rPr lang="en-US" dirty="0"/>
              <a:t>Three New Testament References</a:t>
            </a:r>
          </a:p>
        </p:txBody>
      </p:sp>
    </p:spTree>
    <p:extLst>
      <p:ext uri="{BB962C8B-B14F-4D97-AF65-F5344CB8AC3E}">
        <p14:creationId xmlns:p14="http://schemas.microsoft.com/office/powerpoint/2010/main" val="250383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#1  James 2:20-24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1231642"/>
            <a:ext cx="8610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/>
              <a:t>20 </a:t>
            </a:r>
            <a:r>
              <a:rPr lang="en-US" sz="3200" dirty="0"/>
              <a:t>But do you want to know, O foolish man, that faith without works is dead? </a:t>
            </a:r>
            <a:r>
              <a:rPr lang="en-US" sz="3200" baseline="30000" dirty="0"/>
              <a:t>21 </a:t>
            </a:r>
            <a:r>
              <a:rPr lang="en-US" sz="3200" dirty="0"/>
              <a:t>Was not </a:t>
            </a:r>
            <a:r>
              <a:rPr lang="en-US" sz="3200" b="1" dirty="0">
                <a:solidFill>
                  <a:srgbClr val="FFFF00"/>
                </a:solidFill>
              </a:rPr>
              <a:t>Abraham </a:t>
            </a:r>
            <a:r>
              <a:rPr lang="en-US" sz="3200" dirty="0"/>
              <a:t>our father justified by works when he offered Isaac his son on the altar? </a:t>
            </a:r>
            <a:r>
              <a:rPr lang="en-US" sz="3200" baseline="30000" dirty="0"/>
              <a:t>22 </a:t>
            </a:r>
            <a:r>
              <a:rPr lang="en-US" sz="3200" dirty="0"/>
              <a:t>Do you see that faith was working together with his works, and by works faith was made perfect? </a:t>
            </a:r>
            <a:r>
              <a:rPr lang="en-US" sz="3200" baseline="30000" dirty="0"/>
              <a:t>23 </a:t>
            </a:r>
            <a:r>
              <a:rPr lang="en-US" sz="3200" dirty="0"/>
              <a:t>And the Scripture was fulfilled which says, “Abraham believed God, and it was accounted to him for righteousness.” And he was called the friend of God. </a:t>
            </a:r>
            <a:r>
              <a:rPr lang="en-US" sz="3200" baseline="30000" dirty="0"/>
              <a:t>24 </a:t>
            </a:r>
            <a:r>
              <a:rPr lang="en-US" sz="3200" dirty="0"/>
              <a:t>You see then that a man is justified by works, and not by faith only.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209800" y="2743200"/>
            <a:ext cx="6477000" cy="6428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3200400"/>
            <a:ext cx="31242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724400" y="4191000"/>
            <a:ext cx="37338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57200" y="4724400"/>
            <a:ext cx="82296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81000" y="5181600"/>
            <a:ext cx="6629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32235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3244</TotalTime>
  <Words>417</Words>
  <Application>Microsoft Office PowerPoint</Application>
  <PresentationFormat>On-screen Show (4:3)</PresentationFormat>
  <Paragraphs>58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Abraham’s Offering Isaac</vt:lpstr>
      <vt:lpstr>Genesis 22:1-2</vt:lpstr>
      <vt:lpstr>What reaction would you expect?</vt:lpstr>
      <vt:lpstr>PowerPoint Presentation</vt:lpstr>
      <vt:lpstr>PowerPoint Presentation</vt:lpstr>
      <vt:lpstr>God Did Provide</vt:lpstr>
      <vt:lpstr>God Blessed Abraham’s Obedience</vt:lpstr>
      <vt:lpstr>“Now all these things happened to them as examples, and they were written for our admonition, upon whom the ends of the ages have come.” (1 Cor. 10:11)</vt:lpstr>
      <vt:lpstr>#1  James 2:20-24</vt:lpstr>
      <vt:lpstr>Abraham’s Work in Offering Isaac</vt:lpstr>
      <vt:lpstr>The basis for my hope is salvation “by grace…through faith”.</vt:lpstr>
      <vt:lpstr>#2 Hebrews 11:17-19</vt:lpstr>
      <vt:lpstr>The basis for my hope is salvation “by grace…through faith”.</vt:lpstr>
      <vt:lpstr>Statement Repeated three times in Genesis 22</vt:lpstr>
      <vt:lpstr>“Behold! The Lamb of God who takes away the sin of the world!” (John 1:29)</vt:lpstr>
      <vt:lpstr>What God did not allow Abraham to do for Him,             He did for us!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Kingdom of Heaven</dc:title>
  <dc:creator>Christina</dc:creator>
  <cp:lastModifiedBy>Sewell</cp:lastModifiedBy>
  <cp:revision>102</cp:revision>
  <dcterms:created xsi:type="dcterms:W3CDTF">2016-07-15T13:14:47Z</dcterms:created>
  <dcterms:modified xsi:type="dcterms:W3CDTF">2016-09-02T21:46:59Z</dcterms:modified>
</cp:coreProperties>
</file>