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43"/>
    <p:restoredTop sz="96327"/>
  </p:normalViewPr>
  <p:slideViewPr>
    <p:cSldViewPr snapToGrid="0" snapToObjects="1">
      <p:cViewPr>
        <p:scale>
          <a:sx n="125" d="100"/>
          <a:sy n="125" d="100"/>
        </p:scale>
        <p:origin x="576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9314" y="596019"/>
            <a:ext cx="7510506" cy="3213982"/>
          </a:xfrm>
        </p:spPr>
        <p:txBody>
          <a:bodyPr anchor="b">
            <a:normAutofit/>
          </a:bodyPr>
          <a:lstStyle>
            <a:lvl1pPr algn="ctr">
              <a:defRPr sz="4000"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314" y="3886200"/>
            <a:ext cx="7510506" cy="2219108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0" scaled="1"/>
                  <a:tileRect/>
                </a:gra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450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677" y="4377485"/>
            <a:ext cx="7413007" cy="907505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7678" y="996188"/>
            <a:ext cx="7301427" cy="298112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677" y="5284990"/>
            <a:ext cx="7413007" cy="81707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7678" y="6181344"/>
            <a:ext cx="5337278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271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347" y="596018"/>
            <a:ext cx="7511474" cy="3137782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347" y="4343400"/>
            <a:ext cx="7511474" cy="175866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421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583818" y="86027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accent1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888822" y="29859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accent1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942" y="596018"/>
            <a:ext cx="6974115" cy="3044079"/>
          </a:xfrm>
        </p:spPr>
        <p:txBody>
          <a:bodyPr anchor="ctr">
            <a:normAutofit/>
          </a:bodyPr>
          <a:lstStyle>
            <a:lvl1pPr algn="l">
              <a:defRPr sz="2800" b="0" cap="all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56436" y="3650606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4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347" y="4641206"/>
            <a:ext cx="7511473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0" scaled="1"/>
                  <a:tileRect/>
                </a:gra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0413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347" y="3603566"/>
            <a:ext cx="7512338" cy="14688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015" y="5072366"/>
            <a:ext cx="7512339" cy="102969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110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583818" y="75385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accent1"/>
                </a:solidFill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887556" y="287949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accent1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942" y="596018"/>
            <a:ext cx="6974115" cy="2844369"/>
          </a:xfrm>
        </p:spPr>
        <p:txBody>
          <a:bodyPr anchor="ctr">
            <a:normAutofit/>
          </a:bodyPr>
          <a:lstStyle>
            <a:lvl1pPr algn="l">
              <a:defRPr sz="2800" b="0" cap="all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8347" y="3886200"/>
            <a:ext cx="7512338" cy="105366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0" scaled="1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347" y="4939862"/>
            <a:ext cx="7512338" cy="1162198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4005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346" y="596018"/>
            <a:ext cx="7511473" cy="275678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8346" y="3682941"/>
            <a:ext cx="7511473" cy="104928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347" y="4732224"/>
            <a:ext cx="7511472" cy="1369836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7448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18347" y="596018"/>
            <a:ext cx="7511473" cy="13124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5495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1708" y="596018"/>
            <a:ext cx="1778112" cy="550604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8347" y="596018"/>
            <a:ext cx="5624137" cy="550604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261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21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314" y="3270698"/>
            <a:ext cx="7510506" cy="1823305"/>
          </a:xfrm>
        </p:spPr>
        <p:txBody>
          <a:bodyPr anchor="b">
            <a:normAutofit/>
          </a:bodyPr>
          <a:lstStyle>
            <a:lvl1pPr algn="r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9314" y="5103810"/>
            <a:ext cx="7510506" cy="99825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298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347" y="2060898"/>
            <a:ext cx="3685073" cy="403133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060898"/>
            <a:ext cx="3689239" cy="403133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459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306" y="2060898"/>
            <a:ext cx="3397113" cy="733596"/>
          </a:xfrm>
        </p:spPr>
        <p:txBody>
          <a:bodyPr anchor="b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347" y="2786027"/>
            <a:ext cx="3685073" cy="3316033"/>
          </a:xfrm>
        </p:spPr>
        <p:txBody>
          <a:bodyPr anchor="t"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150" y="2060898"/>
            <a:ext cx="3419670" cy="725129"/>
          </a:xfrm>
        </p:spPr>
        <p:txBody>
          <a:bodyPr anchor="b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65" y="2786027"/>
            <a:ext cx="3701520" cy="3316033"/>
          </a:xfrm>
        </p:spPr>
        <p:txBody>
          <a:bodyPr anchor="t"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451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767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117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347" y="1754928"/>
            <a:ext cx="2729523" cy="1371600"/>
          </a:xfrm>
        </p:spPr>
        <p:txBody>
          <a:bodyPr anchor="b">
            <a:normAutofit/>
          </a:bodyPr>
          <a:lstStyle>
            <a:lvl1pPr algn="l">
              <a:defRPr sz="2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8856" y="596018"/>
            <a:ext cx="4500964" cy="5506041"/>
          </a:xfrm>
        </p:spPr>
        <p:txBody>
          <a:bodyPr anchor="ctr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347" y="3126528"/>
            <a:ext cx="2729523" cy="18288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627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347" y="1898269"/>
            <a:ext cx="4423803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15442" y="-18288"/>
            <a:ext cx="2500062" cy="6903720"/>
          </a:xfr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080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7318" y="3269869"/>
            <a:ext cx="4423803" cy="18288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23649" y="6181344"/>
            <a:ext cx="718502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9/24/22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18348" y="6181344"/>
            <a:ext cx="37053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24262" y="6181344"/>
            <a:ext cx="305186" cy="32925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145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8347" y="596018"/>
            <a:ext cx="7511473" cy="1312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348" y="2060898"/>
            <a:ext cx="7511472" cy="4041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1708" y="6178260"/>
            <a:ext cx="1287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1" i="0">
                <a:solidFill>
                  <a:schemeClr val="tx1">
                    <a:lumMod val="7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9/24/22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8347" y="6178260"/>
            <a:ext cx="56241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 i="0">
                <a:solidFill>
                  <a:schemeClr val="tx1">
                    <a:lumMod val="7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7202" y="617826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1" i="0">
                <a:solidFill>
                  <a:schemeClr val="tx1">
                    <a:lumMod val="7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0831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  <p:sldLayoutId id="214748368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2800" kern="1200" cap="all">
          <a:ln w="3175" cmpd="sng">
            <a:noFill/>
          </a:ln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65000"/>
                <a:lumOff val="35000"/>
                <a:alpha val="40000"/>
              </a:schemeClr>
            </a:glow>
            <a:outerShdw blurRad="28575" dist="38100" dir="1404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8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6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4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4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2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1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1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1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00000"/>
        <a:buFont typeface="Arial"/>
        <a:buChar char="•"/>
        <a:defRPr sz="11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E2E96A-815F-D57F-E023-1A5756421B8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543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158CF-809E-723C-6CC7-3847B80696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9314" y="2774731"/>
            <a:ext cx="7510506" cy="1035270"/>
          </a:xfrm>
        </p:spPr>
        <p:txBody>
          <a:bodyPr>
            <a:normAutofit/>
          </a:bodyPr>
          <a:lstStyle/>
          <a:p>
            <a:r>
              <a:rPr lang="en-US" sz="4800" b="1" cap="none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Giving God a Chance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068B873-E1F1-E994-76C4-4D5D9A2468C6}"/>
              </a:ext>
            </a:extLst>
          </p:cNvPr>
          <p:cNvSpPr txBox="1">
            <a:spLocks/>
          </p:cNvSpPr>
          <p:nvPr/>
        </p:nvSpPr>
        <p:spPr>
          <a:xfrm>
            <a:off x="816747" y="3584027"/>
            <a:ext cx="7510506" cy="66215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all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i="1" cap="none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Hebrews 11:1-29</a:t>
            </a:r>
          </a:p>
        </p:txBody>
      </p:sp>
    </p:spTree>
    <p:extLst>
      <p:ext uri="{BB962C8B-B14F-4D97-AF65-F5344CB8AC3E}">
        <p14:creationId xmlns:p14="http://schemas.microsoft.com/office/powerpoint/2010/main" val="3021609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43789CB-0305-C8ED-1151-3AF2F371E478}"/>
              </a:ext>
            </a:extLst>
          </p:cNvPr>
          <p:cNvSpPr txBox="1"/>
          <p:nvPr/>
        </p:nvSpPr>
        <p:spPr>
          <a:xfrm>
            <a:off x="536028" y="378372"/>
            <a:ext cx="80404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Vision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773DA9-6542-07A3-07BE-E16F00A7F87E}"/>
              </a:ext>
            </a:extLst>
          </p:cNvPr>
          <p:cNvSpPr txBox="1"/>
          <p:nvPr/>
        </p:nvSpPr>
        <p:spPr>
          <a:xfrm>
            <a:off x="536028" y="1432357"/>
            <a:ext cx="8219089" cy="46618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“The ability to see the big picture of where we are heading and how we can get there”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In our spiritual race we need vision</a:t>
            </a: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C000"/>
                </a:solidFill>
              </a:rPr>
              <a:t>Luke 14:26-33</a:t>
            </a:r>
            <a:r>
              <a:rPr lang="en-US" sz="2400" dirty="0"/>
              <a:t>, see 26-27, 33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The “heroes of faith” had vision</a:t>
            </a: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E.g. Heb 11:7, 8, 10a, 13, 24-26, 27a, 27b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We are not running the race alone…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Today having vision is easier than in the past</a:t>
            </a: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C000"/>
                </a:solidFill>
              </a:rPr>
              <a:t>Heb 11:27 </a:t>
            </a:r>
            <a:r>
              <a:rPr lang="en-US" sz="2400" dirty="0"/>
              <a:t>vs </a:t>
            </a:r>
            <a:r>
              <a:rPr lang="en-US" sz="2400" dirty="0">
                <a:solidFill>
                  <a:srgbClr val="FFC000"/>
                </a:solidFill>
              </a:rPr>
              <a:t>Heb 12:1-2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7A96A2A-52F2-6F76-F885-6098FCDC9BE6}"/>
              </a:ext>
            </a:extLst>
          </p:cNvPr>
          <p:cNvSpPr/>
          <p:nvPr/>
        </p:nvSpPr>
        <p:spPr>
          <a:xfrm>
            <a:off x="441433" y="6548295"/>
            <a:ext cx="2743200" cy="109728"/>
          </a:xfrm>
          <a:prstGeom prst="round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9417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43789CB-0305-C8ED-1151-3AF2F371E478}"/>
              </a:ext>
            </a:extLst>
          </p:cNvPr>
          <p:cNvSpPr txBox="1"/>
          <p:nvPr/>
        </p:nvSpPr>
        <p:spPr>
          <a:xfrm>
            <a:off x="536028" y="246292"/>
            <a:ext cx="80404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Faith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773DA9-6542-07A3-07BE-E16F00A7F87E}"/>
              </a:ext>
            </a:extLst>
          </p:cNvPr>
          <p:cNvSpPr txBox="1"/>
          <p:nvPr/>
        </p:nvSpPr>
        <p:spPr>
          <a:xfrm>
            <a:off x="536028" y="926618"/>
            <a:ext cx="8219089" cy="566212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Vision is “the ability to see the big picture of where we are heading and how we can get there”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Vision and faith go together…</a:t>
            </a: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C000"/>
                </a:solidFill>
              </a:rPr>
              <a:t>Heb 11:1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…however, faith in God comes first</a:t>
            </a: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Gen 15:1-5, </a:t>
            </a:r>
            <a:r>
              <a:rPr lang="en-US" sz="2400" dirty="0">
                <a:solidFill>
                  <a:srgbClr val="FFC000"/>
                </a:solidFill>
              </a:rPr>
              <a:t>16:1-3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Faith in God = follow God’s vision vs. our own</a:t>
            </a: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Heb 11:1, Isa 46:10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Faith drives our obedience</a:t>
            </a: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C000"/>
                </a:solidFill>
              </a:rPr>
              <a:t>Heb 12:2 </a:t>
            </a:r>
            <a:r>
              <a:rPr lang="en-US" sz="2400" dirty="0"/>
              <a:t>(see Heb 5:8)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99F2CEC3-3CF7-3B94-B287-A57A84F66E43}"/>
              </a:ext>
            </a:extLst>
          </p:cNvPr>
          <p:cNvSpPr/>
          <p:nvPr/>
        </p:nvSpPr>
        <p:spPr>
          <a:xfrm>
            <a:off x="441433" y="6568615"/>
            <a:ext cx="5486400" cy="109728"/>
          </a:xfrm>
          <a:prstGeom prst="round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9820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43789CB-0305-C8ED-1151-3AF2F371E478}"/>
              </a:ext>
            </a:extLst>
          </p:cNvPr>
          <p:cNvSpPr txBox="1"/>
          <p:nvPr/>
        </p:nvSpPr>
        <p:spPr>
          <a:xfrm>
            <a:off x="536028" y="378372"/>
            <a:ext cx="80404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Giving God a Chance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773DA9-6542-07A3-07BE-E16F00A7F87E}"/>
              </a:ext>
            </a:extLst>
          </p:cNvPr>
          <p:cNvSpPr txBox="1"/>
          <p:nvPr/>
        </p:nvSpPr>
        <p:spPr>
          <a:xfrm>
            <a:off x="536028" y="1388283"/>
            <a:ext cx="8219089" cy="47387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“Heroes of faith” vs. me?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“Heroes of faith’ were people like us</a:t>
            </a: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They had challenges as we do</a:t>
            </a:r>
          </a:p>
          <a:p>
            <a:pPr marL="1200150" lvl="2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Noah – Gen 6:5, 11-13,  </a:t>
            </a:r>
            <a:r>
              <a:rPr lang="en-US" sz="2000" dirty="0">
                <a:solidFill>
                  <a:srgbClr val="FFC000"/>
                </a:solidFill>
              </a:rPr>
              <a:t>Gen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FFC000"/>
                </a:solidFill>
              </a:rPr>
              <a:t>9:20-21</a:t>
            </a:r>
            <a:endParaRPr lang="en-US" sz="2000" dirty="0"/>
          </a:p>
          <a:p>
            <a:pPr marL="1200150" lvl="2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Abraham – </a:t>
            </a:r>
            <a:r>
              <a:rPr lang="en-US" sz="2000" dirty="0">
                <a:solidFill>
                  <a:srgbClr val="FFC000"/>
                </a:solidFill>
              </a:rPr>
              <a:t>Gen 12:10-13</a:t>
            </a:r>
            <a:r>
              <a:rPr lang="en-US" sz="2000" dirty="0"/>
              <a:t>, 20:1-7, see Gen 12:2, 15:4</a:t>
            </a:r>
          </a:p>
          <a:p>
            <a:pPr marL="1200150" lvl="2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Moses – </a:t>
            </a:r>
            <a:r>
              <a:rPr lang="en-US" sz="2000" dirty="0">
                <a:solidFill>
                  <a:srgbClr val="FFC000"/>
                </a:solidFill>
              </a:rPr>
              <a:t>Num 20:8-12</a:t>
            </a:r>
            <a:r>
              <a:rPr lang="en-US" sz="2000" dirty="0"/>
              <a:t>, see Num 12:3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What makes them different?</a:t>
            </a: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Heb 11:4, 5, 7, 8, 11, 17, 29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Giving God a chance may take some time</a:t>
            </a: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Noah’s ark, Abraham’s son…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A429CCB-48F9-2802-A7D4-3BE208F3EE9F}"/>
              </a:ext>
            </a:extLst>
          </p:cNvPr>
          <p:cNvSpPr/>
          <p:nvPr/>
        </p:nvSpPr>
        <p:spPr>
          <a:xfrm>
            <a:off x="441433" y="6527975"/>
            <a:ext cx="8229600" cy="109728"/>
          </a:xfrm>
          <a:prstGeom prst="round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768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158CF-809E-723C-6CC7-3847B80696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9314" y="2774731"/>
            <a:ext cx="7510506" cy="1035270"/>
          </a:xfrm>
        </p:spPr>
        <p:txBody>
          <a:bodyPr>
            <a:normAutofit/>
          </a:bodyPr>
          <a:lstStyle/>
          <a:p>
            <a:r>
              <a:rPr lang="en-US" sz="4800" b="1" cap="none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Giving God a Chance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068B873-E1F1-E994-76C4-4D5D9A2468C6}"/>
              </a:ext>
            </a:extLst>
          </p:cNvPr>
          <p:cNvSpPr txBox="1">
            <a:spLocks/>
          </p:cNvSpPr>
          <p:nvPr/>
        </p:nvSpPr>
        <p:spPr>
          <a:xfrm>
            <a:off x="816747" y="3584027"/>
            <a:ext cx="7510506" cy="66215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all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i="1" cap="none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Hebrews 11:1-29</a:t>
            </a:r>
          </a:p>
        </p:txBody>
      </p:sp>
    </p:spTree>
    <p:extLst>
      <p:ext uri="{BB962C8B-B14F-4D97-AF65-F5344CB8AC3E}">
        <p14:creationId xmlns:p14="http://schemas.microsoft.com/office/powerpoint/2010/main" val="16634957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sh">
  <a:themeElements>
    <a:clrScheme name="Mesh">
      <a:dk1>
        <a:sysClr val="windowText" lastClr="000000"/>
      </a:dk1>
      <a:lt1>
        <a:sysClr val="window" lastClr="FFFFFF"/>
      </a:lt1>
      <a:dk2>
        <a:srgbClr val="363D46"/>
      </a:dk2>
      <a:lt2>
        <a:srgbClr val="EBEBEB"/>
      </a:lt2>
      <a:accent1>
        <a:srgbClr val="6F6F6F"/>
      </a:accent1>
      <a:accent2>
        <a:srgbClr val="BFBFA5"/>
      </a:accent2>
      <a:accent3>
        <a:srgbClr val="DCD084"/>
      </a:accent3>
      <a:accent4>
        <a:srgbClr val="E7BF5F"/>
      </a:accent4>
      <a:accent5>
        <a:srgbClr val="E9A039"/>
      </a:accent5>
      <a:accent6>
        <a:srgbClr val="CF7133"/>
      </a:accent6>
      <a:hlink>
        <a:srgbClr val="F28943"/>
      </a:hlink>
      <a:folHlink>
        <a:srgbClr val="F1B76C"/>
      </a:folHlink>
    </a:clrScheme>
    <a:fontScheme name="Mesh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esh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84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000000">
                <a:alpha val="5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25400" h="25400" prst="slop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28000"/>
                <a:satMod val="94000"/>
                <a:lumMod val="20000"/>
              </a:schemeClr>
              <a:schemeClr val="phClr">
                <a:tint val="94000"/>
                <a:shade val="84000"/>
                <a:satMod val="148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sh" id="{789EC3FE-34FD-429C-9918-760025E6C145}" vid="{B8BE45C0-8141-4D58-8C71-A009BC26FBB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Mesh</Template>
  <TotalTime>573</TotalTime>
  <Words>255</Words>
  <Application>Microsoft Macintosh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Century Gothic</vt:lpstr>
      <vt:lpstr>Mesh</vt:lpstr>
      <vt:lpstr>PowerPoint Presentation</vt:lpstr>
      <vt:lpstr>Giving God a Chance</vt:lpstr>
      <vt:lpstr>PowerPoint Presentation</vt:lpstr>
      <vt:lpstr>PowerPoint Presentation</vt:lpstr>
      <vt:lpstr>PowerPoint Presentation</vt:lpstr>
      <vt:lpstr>Giving God a Chance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Lorenzo C</dc:creator>
  <cp:lastModifiedBy>Lorenzo C</cp:lastModifiedBy>
  <cp:revision>20</cp:revision>
  <dcterms:created xsi:type="dcterms:W3CDTF">2022-09-24T18:12:15Z</dcterms:created>
  <dcterms:modified xsi:type="dcterms:W3CDTF">2022-09-25T03:45:24Z</dcterms:modified>
</cp:coreProperties>
</file>