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handoutMasterIdLst>
    <p:handoutMasterId r:id="rId7"/>
  </p:handoutMasterIdLst>
  <p:sldIdLst>
    <p:sldId id="256" r:id="rId2"/>
    <p:sldId id="268" r:id="rId3"/>
    <p:sldId id="260" r:id="rId4"/>
    <p:sldId id="264" r:id="rId5"/>
    <p:sldId id="269" r:id="rId6"/>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2108" cy="464663"/>
          </a:xfrm>
          <a:prstGeom prst="rect">
            <a:avLst/>
          </a:prstGeom>
          <a:noFill/>
          <a:ln>
            <a:noFill/>
          </a:ln>
          <a:effectLst/>
          <a:extLst/>
        </p:spPr>
        <p:txBody>
          <a:bodyPr vert="horz" wrap="square" lIns="92300" tIns="46150" rIns="92300" bIns="4615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9155" name="Rectangle 3"/>
          <p:cNvSpPr>
            <a:spLocks noGrp="1" noChangeArrowheads="1"/>
          </p:cNvSpPr>
          <p:nvPr>
            <p:ph type="dt" sz="quarter" idx="1"/>
          </p:nvPr>
        </p:nvSpPr>
        <p:spPr bwMode="auto">
          <a:xfrm>
            <a:off x="3884354" y="0"/>
            <a:ext cx="2972108" cy="464663"/>
          </a:xfrm>
          <a:prstGeom prst="rect">
            <a:avLst/>
          </a:prstGeom>
          <a:noFill/>
          <a:ln>
            <a:noFill/>
          </a:ln>
          <a:effectLst/>
          <a:extLst/>
        </p:spPr>
        <p:txBody>
          <a:bodyPr vert="horz" wrap="square" lIns="92300" tIns="46150" rIns="92300" bIns="4615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9156" name="Rectangle 4"/>
          <p:cNvSpPr>
            <a:spLocks noGrp="1" noChangeArrowheads="1"/>
          </p:cNvSpPr>
          <p:nvPr>
            <p:ph type="ftr" sz="quarter" idx="2"/>
          </p:nvPr>
        </p:nvSpPr>
        <p:spPr bwMode="auto">
          <a:xfrm>
            <a:off x="0" y="8830163"/>
            <a:ext cx="2972108" cy="464663"/>
          </a:xfrm>
          <a:prstGeom prst="rect">
            <a:avLst/>
          </a:prstGeom>
          <a:noFill/>
          <a:ln>
            <a:noFill/>
          </a:ln>
          <a:effectLst/>
          <a:extLst/>
        </p:spPr>
        <p:txBody>
          <a:bodyPr vert="horz" wrap="square" lIns="92300" tIns="46150" rIns="92300" bIns="4615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9157" name="Rectangle 5"/>
          <p:cNvSpPr>
            <a:spLocks noGrp="1" noChangeArrowheads="1"/>
          </p:cNvSpPr>
          <p:nvPr>
            <p:ph type="sldNum" sz="quarter" idx="3"/>
          </p:nvPr>
        </p:nvSpPr>
        <p:spPr bwMode="auto">
          <a:xfrm>
            <a:off x="3884354" y="8830163"/>
            <a:ext cx="2972108" cy="464663"/>
          </a:xfrm>
          <a:prstGeom prst="rect">
            <a:avLst/>
          </a:prstGeom>
          <a:noFill/>
          <a:ln>
            <a:noFill/>
          </a:ln>
          <a:effectLst/>
          <a:extLst/>
        </p:spPr>
        <p:txBody>
          <a:bodyPr vert="horz" wrap="square" lIns="92300" tIns="46150" rIns="92300" bIns="46150" numCol="1" anchor="b" anchorCtr="0" compatLnSpc="1">
            <a:prstTxWarp prst="textNoShape">
              <a:avLst/>
            </a:prstTxWarp>
          </a:bodyPr>
          <a:lstStyle>
            <a:lvl1pPr algn="r" eaLnBrk="1" hangingPunct="1">
              <a:defRPr sz="1200">
                <a:latin typeface="Arial" charset="0"/>
              </a:defRPr>
            </a:lvl1pPr>
          </a:lstStyle>
          <a:p>
            <a:pPr>
              <a:defRPr/>
            </a:pPr>
            <a:fld id="{2C8804F9-36EE-4EBA-96FD-0BEE3793350C}" type="slidenum">
              <a:rPr lang="en-US"/>
              <a:pPr>
                <a:defRPr/>
              </a:pPr>
              <a:t>‹#›</a:t>
            </a:fld>
            <a:endParaRPr lang="en-US"/>
          </a:p>
        </p:txBody>
      </p:sp>
    </p:spTree>
    <p:extLst>
      <p:ext uri="{BB962C8B-B14F-4D97-AF65-F5344CB8AC3E}">
        <p14:creationId xmlns:p14="http://schemas.microsoft.com/office/powerpoint/2010/main" val="20023481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p:spPr>
            <p:txBody>
              <a:bodyPr/>
              <a:lstStyle/>
              <a:p>
                <a:pPr>
                  <a:defRPr/>
                </a:pPr>
                <a:endParaRPr lang="en-US"/>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p:spPr>
            <p:txBody>
              <a:bodyPr/>
              <a:lstStyle/>
              <a:p>
                <a:pPr>
                  <a:defRPr/>
                </a:pPr>
                <a:endParaRPr lang="en-US"/>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p:spPr>
            <p:txBody>
              <a:bodyPr/>
              <a:lstStyle/>
              <a:p>
                <a:pPr>
                  <a:defRPr/>
                </a:pPr>
                <a:endParaRPr lang="en-US"/>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5633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noProof="0" smtClean="0"/>
              <a:t>Click to edit Master title style</a:t>
            </a:r>
          </a:p>
        </p:txBody>
      </p:sp>
      <p:sp>
        <p:nvSpPr>
          <p:cNvPr id="563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5F88F2D5-992C-45A3-A688-DDCF79DFD09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E2F80F1E-30B3-4440-B579-F886AEC68F4F}"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7F68A58-95A4-40A3-8379-05314AF9EB5C}"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C69BCF2-0071-4290-83AE-E809D4EAC40B}"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9171197-64AA-44B9-8BA2-A8CBB172AAEE}"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320D8F9-31ED-450D-8F67-2B638193FEB0}"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A9E4EB16-E725-47E6-B546-3E28090A706A}"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01756921-0FC0-4E9A-84B5-C23B38D84B2B}"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2626BA80-8560-44EA-B6FC-09B1F93B578B}"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3724089-7E21-4F63-BA78-C1E7094077D5}"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F6C8E25-32D7-45E4-ACD3-7FF290935BF8}"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dt" sz="half" idx="2"/>
          </p:nvPr>
        </p:nvSpPr>
        <p:spPr bwMode="auto">
          <a:xfrm>
            <a:off x="457200" y="625157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5299" name="Rectangle 3"/>
          <p:cNvSpPr>
            <a:spLocks noGrp="1" noChangeArrowheads="1"/>
          </p:cNvSpPr>
          <p:nvPr>
            <p:ph type="sldNum" sz="quarter" idx="4"/>
          </p:nvPr>
        </p:nvSpPr>
        <p:spPr bwMode="auto">
          <a:xfrm>
            <a:off x="6553200" y="6248400"/>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19A7DFD-BCF8-47D0-A3C9-4C0D12DEE226}"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5530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p:spPr>
            <p:txBody>
              <a:bodyPr/>
              <a:lstStyle/>
              <a:p>
                <a:pPr>
                  <a:defRPr/>
                </a:pPr>
                <a:endParaRPr lang="en-US"/>
              </a:p>
            </p:txBody>
          </p:sp>
          <p:sp>
            <p:nvSpPr>
              <p:cNvPr id="5530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p:spPr>
            <p:txBody>
              <a:bodyPr/>
              <a:lstStyle/>
              <a:p>
                <a:pPr>
                  <a:defRPr/>
                </a:pPr>
                <a:endParaRPr lang="en-US"/>
              </a:p>
            </p:txBody>
          </p:sp>
          <p:sp>
            <p:nvSpPr>
              <p:cNvPr id="5530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p:spPr>
            <p:txBody>
              <a:bodyPr/>
              <a:lstStyle/>
              <a:p>
                <a:pPr>
                  <a:defRPr/>
                </a:pPr>
                <a:endParaRPr lang="en-US"/>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5530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p:spPr>
            <p:txBody>
              <a:bodyPr/>
              <a:lstStyle/>
              <a:p>
                <a:pPr>
                  <a:defRPr/>
                </a:pPr>
                <a:endParaRPr lang="en-US"/>
              </a:p>
            </p:txBody>
          </p:sp>
        </p:grpSp>
        <p:sp>
          <p:nvSpPr>
            <p:cNvPr id="5530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en-US"/>
            </a:p>
          </p:txBody>
        </p:sp>
        <p:sp>
          <p:nvSpPr>
            <p:cNvPr id="1034" name="Freeform 12"/>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55309" name="Rectangle 13"/>
          <p:cNvSpPr>
            <a:spLocks noGrp="1" noRot="1" noChangeArrowheads="1"/>
          </p:cNvSpPr>
          <p:nvPr>
            <p:ph type="title"/>
          </p:nvPr>
        </p:nvSpPr>
        <p:spPr bwMode="auto">
          <a:xfrm>
            <a:off x="457200" y="274638"/>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5310" name="Rectangle 14"/>
          <p:cNvSpPr>
            <a:spLocks noGrp="1" noChangeArrowheads="1"/>
          </p:cNvSpPr>
          <p:nvPr>
            <p:ph type="ftr" sz="quarter" idx="3"/>
          </p:nvPr>
        </p:nvSpPr>
        <p:spPr bwMode="auto">
          <a:xfrm>
            <a:off x="3124200" y="6248400"/>
            <a:ext cx="2895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55311" name="Rectangle 15"/>
          <p:cNvSpPr>
            <a:spLocks noGrp="1" noChangeArrowheads="1"/>
          </p:cNvSpPr>
          <p:nvPr>
            <p:ph type="body" idx="1"/>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29"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1981200"/>
            <a:ext cx="8229600" cy="1828800"/>
          </a:xfrm>
        </p:spPr>
        <p:txBody>
          <a:bodyPr/>
          <a:lstStyle/>
          <a:p>
            <a:pPr eaLnBrk="1" hangingPunct="1"/>
            <a:r>
              <a:rPr lang="en-US" sz="5400" b="0" dirty="0" smtClean="0">
                <a:solidFill>
                  <a:srgbClr val="FFFF66"/>
                </a:solidFill>
                <a:effectLst/>
                <a:latin typeface="Calibri" pitchFamily="34" charset="0"/>
              </a:rPr>
              <a:t>The Church’s Role in Desiring and Developing Elders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ChangeArrowheads="1"/>
          </p:cNvSpPr>
          <p:nvPr/>
        </p:nvSpPr>
        <p:spPr bwMode="auto">
          <a:xfrm>
            <a:off x="651510" y="1676400"/>
            <a:ext cx="7848600" cy="3170099"/>
          </a:xfrm>
          <a:prstGeom prst="rect">
            <a:avLst/>
          </a:prstGeom>
          <a:noFill/>
          <a:ln w="9525">
            <a:noFill/>
            <a:miter lim="800000"/>
            <a:headEnd/>
            <a:tailEnd/>
          </a:ln>
        </p:spPr>
        <p:txBody>
          <a:bodyPr wrap="square" anchor="ctr">
            <a:spAutoFit/>
          </a:bodyPr>
          <a:lstStyle/>
          <a:p>
            <a:pPr eaLnBrk="1" hangingPunct="1"/>
            <a:r>
              <a:rPr lang="en-US" sz="4000" i="1" dirty="0" smtClean="0">
                <a:latin typeface="Calibri" pitchFamily="34" charset="0"/>
              </a:rPr>
              <a:t>What can you do as a congregation or as individuals to help men grow spiritually and develop so they are eventually prepared to serve effectively as elders?</a:t>
            </a:r>
            <a:endParaRPr lang="en-US" sz="4000" i="1" dirty="0">
              <a:latin typeface="Calibri" pitchFamily="34" charset="0"/>
            </a:endParaRPr>
          </a:p>
        </p:txBody>
      </p:sp>
    </p:spTree>
    <p:extLst>
      <p:ext uri="{BB962C8B-B14F-4D97-AF65-F5344CB8AC3E}">
        <p14:creationId xmlns:p14="http://schemas.microsoft.com/office/powerpoint/2010/main" val="3157654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 calcmode="lin" valueType="num">
                                      <p:cBhvr>
                                        <p:cTn id="7" dur="1000" fill="hold"/>
                                        <p:tgtEl>
                                          <p:spTgt spid="61443"/>
                                        </p:tgtEl>
                                        <p:attrNameLst>
                                          <p:attrName>ppt_w</p:attrName>
                                        </p:attrNameLst>
                                      </p:cBhvr>
                                      <p:tavLst>
                                        <p:tav tm="0">
                                          <p:val>
                                            <p:strVal val="#ppt_w*0.70"/>
                                          </p:val>
                                        </p:tav>
                                        <p:tav tm="100000">
                                          <p:val>
                                            <p:strVal val="#ppt_w"/>
                                          </p:val>
                                        </p:tav>
                                      </p:tavLst>
                                    </p:anim>
                                    <p:anim calcmode="lin" valueType="num">
                                      <p:cBhvr>
                                        <p:cTn id="8" dur="1000" fill="hold"/>
                                        <p:tgtEl>
                                          <p:spTgt spid="61443"/>
                                        </p:tgtEl>
                                        <p:attrNameLst>
                                          <p:attrName>ppt_h</p:attrName>
                                        </p:attrNameLst>
                                      </p:cBhvr>
                                      <p:tavLst>
                                        <p:tav tm="0">
                                          <p:val>
                                            <p:strVal val="#ppt_h"/>
                                          </p:val>
                                        </p:tav>
                                        <p:tav tm="100000">
                                          <p:val>
                                            <p:strVal val="#ppt_h"/>
                                          </p:val>
                                        </p:tav>
                                      </p:tavLst>
                                    </p:anim>
                                    <p:animEffect transition="in" filter="fade">
                                      <p:cBhvr>
                                        <p:cTn id="9" dur="1000"/>
                                        <p:tgtEl>
                                          <p:spTgt spid="61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a:xfrm>
            <a:off x="304800" y="228600"/>
            <a:ext cx="8637588" cy="1555750"/>
          </a:xfrm>
        </p:spPr>
        <p:txBody>
          <a:bodyPr/>
          <a:lstStyle/>
          <a:p>
            <a:pPr eaLnBrk="1" hangingPunct="1">
              <a:defRPr/>
            </a:pPr>
            <a:r>
              <a:rPr lang="en-US" sz="4800" i="1" smtClean="0">
                <a:solidFill>
                  <a:srgbClr val="FFFF66"/>
                </a:solidFill>
                <a:latin typeface="AGaramond" pitchFamily="18" charset="0"/>
              </a:rPr>
              <a:t>Advice to the Congregation</a:t>
            </a:r>
            <a:r>
              <a:rPr lang="en-US" sz="4800" i="1" smtClean="0">
                <a:latin typeface="AGaramond" pitchFamily="18" charset="0"/>
              </a:rPr>
              <a:t> </a:t>
            </a:r>
          </a:p>
        </p:txBody>
      </p:sp>
      <p:sp>
        <p:nvSpPr>
          <p:cNvPr id="58371" name="Rectangle 3"/>
          <p:cNvSpPr>
            <a:spLocks noGrp="1" noChangeArrowheads="1"/>
          </p:cNvSpPr>
          <p:nvPr>
            <p:ph type="body" sz="half" idx="1"/>
          </p:nvPr>
        </p:nvSpPr>
        <p:spPr>
          <a:xfrm>
            <a:off x="228600" y="1828800"/>
            <a:ext cx="8763000" cy="4114800"/>
          </a:xfrm>
        </p:spPr>
        <p:txBody>
          <a:bodyPr/>
          <a:lstStyle/>
          <a:p>
            <a:pPr eaLnBrk="1" hangingPunct="1">
              <a:defRPr/>
            </a:pPr>
            <a:r>
              <a:rPr lang="en-US" sz="3600" dirty="0" smtClean="0">
                <a:effectLst/>
                <a:latin typeface="Calibri" pitchFamily="34" charset="0"/>
              </a:rPr>
              <a:t>Develop a spirit of humility and submission</a:t>
            </a:r>
          </a:p>
          <a:p>
            <a:pPr eaLnBrk="1" hangingPunct="1">
              <a:defRPr/>
            </a:pPr>
            <a:r>
              <a:rPr lang="en-US" sz="3600" dirty="0" smtClean="0">
                <a:effectLst/>
                <a:latin typeface="Calibri" pitchFamily="34" charset="0"/>
              </a:rPr>
              <a:t>Look for men with the character of the Luke 15 shepherd</a:t>
            </a:r>
          </a:p>
          <a:p>
            <a:pPr eaLnBrk="1" hangingPunct="1">
              <a:defRPr/>
            </a:pPr>
            <a:r>
              <a:rPr lang="en-US" sz="3600" dirty="0" smtClean="0">
                <a:effectLst/>
                <a:latin typeface="Calibri" pitchFamily="34" charset="0"/>
              </a:rPr>
              <a:t>Increase your knowledge of those men</a:t>
            </a:r>
          </a:p>
          <a:p>
            <a:pPr eaLnBrk="1" hangingPunct="1">
              <a:defRPr/>
            </a:pPr>
            <a:r>
              <a:rPr lang="en-US" sz="3600" dirty="0" smtClean="0">
                <a:effectLst/>
                <a:latin typeface="Calibri" pitchFamily="34" charset="0"/>
              </a:rPr>
              <a:t>Help them to be good husbands and fathers</a:t>
            </a:r>
          </a:p>
          <a:p>
            <a:pPr eaLnBrk="1" hangingPunct="1">
              <a:defRPr/>
            </a:pPr>
            <a:r>
              <a:rPr lang="en-US" sz="3600" dirty="0" smtClean="0">
                <a:effectLst/>
                <a:latin typeface="Calibri" pitchFamily="34" charset="0"/>
              </a:rPr>
              <a:t>Tell them what you see in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dissolve">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dissolve">
                                      <p:cBhvr>
                                        <p:cTn id="12" dur="500"/>
                                        <p:tgtEl>
                                          <p:spTgt spid="583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dissolve">
                                      <p:cBhvr>
                                        <p:cTn id="17" dur="500"/>
                                        <p:tgtEl>
                                          <p:spTgt spid="583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dissolve">
                                      <p:cBhvr>
                                        <p:cTn id="22" dur="500"/>
                                        <p:tgtEl>
                                          <p:spTgt spid="583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8371">
                                            <p:txEl>
                                              <p:pRg st="4" end="4"/>
                                            </p:txEl>
                                          </p:spTgt>
                                        </p:tgtEl>
                                        <p:attrNameLst>
                                          <p:attrName>style.visibility</p:attrName>
                                        </p:attrNameLst>
                                      </p:cBhvr>
                                      <p:to>
                                        <p:strVal val="visible"/>
                                      </p:to>
                                    </p:set>
                                    <p:animEffect transition="in" filter="dissolve">
                                      <p:cBhvr>
                                        <p:cTn id="27" dur="500"/>
                                        <p:tgtEl>
                                          <p:spTgt spid="58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a:xfrm>
            <a:off x="304800" y="228600"/>
            <a:ext cx="8637588" cy="1555750"/>
          </a:xfrm>
        </p:spPr>
        <p:txBody>
          <a:bodyPr/>
          <a:lstStyle/>
          <a:p>
            <a:pPr eaLnBrk="1" hangingPunct="1">
              <a:defRPr/>
            </a:pPr>
            <a:r>
              <a:rPr lang="en-US" sz="4800" i="1" smtClean="0">
                <a:solidFill>
                  <a:srgbClr val="FFFF66"/>
                </a:solidFill>
                <a:latin typeface="AGaramond" pitchFamily="18" charset="0"/>
              </a:rPr>
              <a:t>Advice to the men</a:t>
            </a:r>
            <a:r>
              <a:rPr lang="en-US" sz="4800" i="1" smtClean="0">
                <a:latin typeface="AGaramond" pitchFamily="18" charset="0"/>
              </a:rPr>
              <a:t> </a:t>
            </a:r>
          </a:p>
        </p:txBody>
      </p:sp>
      <p:sp>
        <p:nvSpPr>
          <p:cNvPr id="62467" name="Rectangle 3"/>
          <p:cNvSpPr>
            <a:spLocks noGrp="1" noChangeArrowheads="1"/>
          </p:cNvSpPr>
          <p:nvPr>
            <p:ph type="body" sz="half" idx="1"/>
          </p:nvPr>
        </p:nvSpPr>
        <p:spPr>
          <a:xfrm>
            <a:off x="914400" y="1828800"/>
            <a:ext cx="6781800" cy="4114800"/>
          </a:xfrm>
        </p:spPr>
        <p:txBody>
          <a:bodyPr/>
          <a:lstStyle/>
          <a:p>
            <a:pPr eaLnBrk="1" hangingPunct="1">
              <a:defRPr/>
            </a:pPr>
            <a:r>
              <a:rPr lang="en-US" sz="4000" dirty="0" smtClean="0">
                <a:effectLst/>
                <a:latin typeface="Calibri" pitchFamily="34" charset="0"/>
              </a:rPr>
              <a:t>Desire the work</a:t>
            </a:r>
          </a:p>
          <a:p>
            <a:pPr lvl="1" eaLnBrk="1" hangingPunct="1">
              <a:buSzPct val="90000"/>
              <a:buFont typeface="Wingdings" pitchFamily="2" charset="2"/>
              <a:buChar char="ü"/>
              <a:defRPr/>
            </a:pPr>
            <a:r>
              <a:rPr lang="en-US" sz="3600" i="1" dirty="0" smtClean="0">
                <a:effectLst/>
                <a:latin typeface="Calibri" pitchFamily="34" charset="0"/>
              </a:rPr>
              <a:t>Endeavor to stay</a:t>
            </a:r>
          </a:p>
          <a:p>
            <a:pPr lvl="1" eaLnBrk="1" hangingPunct="1">
              <a:buSzPct val="90000"/>
              <a:buFont typeface="Wingdings" pitchFamily="2" charset="2"/>
              <a:buChar char="ü"/>
              <a:defRPr/>
            </a:pPr>
            <a:r>
              <a:rPr lang="en-US" sz="3600" i="1" dirty="0" smtClean="0">
                <a:effectLst/>
                <a:latin typeface="Calibri" pitchFamily="34" charset="0"/>
              </a:rPr>
              <a:t>Be careful with commitments</a:t>
            </a:r>
          </a:p>
          <a:p>
            <a:pPr eaLnBrk="1" hangingPunct="1">
              <a:defRPr/>
            </a:pPr>
            <a:r>
              <a:rPr lang="en-US" sz="4000" dirty="0" smtClean="0">
                <a:effectLst/>
                <a:latin typeface="Calibri" pitchFamily="34" charset="0"/>
              </a:rPr>
              <a:t>Work now as a shepherd</a:t>
            </a:r>
          </a:p>
          <a:p>
            <a:pPr eaLnBrk="1" hangingPunct="1">
              <a:defRPr/>
            </a:pPr>
            <a:r>
              <a:rPr lang="en-US" sz="4000" dirty="0" smtClean="0">
                <a:effectLst/>
                <a:latin typeface="Calibri" pitchFamily="34" charset="0"/>
              </a:rPr>
              <a:t>Learn to deliver difficult news</a:t>
            </a:r>
          </a:p>
          <a:p>
            <a:pPr eaLnBrk="1" hangingPunct="1">
              <a:defRPr/>
            </a:pPr>
            <a:r>
              <a:rPr lang="en-US" sz="4000" dirty="0" smtClean="0">
                <a:effectLst/>
                <a:latin typeface="Calibri" pitchFamily="34" charset="0"/>
              </a:rPr>
              <a:t>Study the hard questions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dissolve">
                                      <p:cBhvr>
                                        <p:cTn id="7" dur="500"/>
                                        <p:tgtEl>
                                          <p:spTgt spid="62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dissolve">
                                      <p:cBhvr>
                                        <p:cTn id="12" dur="500"/>
                                        <p:tgtEl>
                                          <p:spTgt spid="62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dissolve">
                                      <p:cBhvr>
                                        <p:cTn id="17" dur="500"/>
                                        <p:tgtEl>
                                          <p:spTgt spid="624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467">
                                            <p:txEl>
                                              <p:pRg st="3" end="3"/>
                                            </p:txEl>
                                          </p:spTgt>
                                        </p:tgtEl>
                                        <p:attrNameLst>
                                          <p:attrName>style.visibility</p:attrName>
                                        </p:attrNameLst>
                                      </p:cBhvr>
                                      <p:to>
                                        <p:strVal val="visible"/>
                                      </p:to>
                                    </p:set>
                                    <p:animEffect transition="in" filter="dissolve">
                                      <p:cBhvr>
                                        <p:cTn id="22" dur="500"/>
                                        <p:tgtEl>
                                          <p:spTgt spid="624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2467">
                                            <p:txEl>
                                              <p:pRg st="4" end="4"/>
                                            </p:txEl>
                                          </p:spTgt>
                                        </p:tgtEl>
                                        <p:attrNameLst>
                                          <p:attrName>style.visibility</p:attrName>
                                        </p:attrNameLst>
                                      </p:cBhvr>
                                      <p:to>
                                        <p:strVal val="visible"/>
                                      </p:to>
                                    </p:set>
                                    <p:animEffect transition="in" filter="dissolve">
                                      <p:cBhvr>
                                        <p:cTn id="27" dur="500"/>
                                        <p:tgtEl>
                                          <p:spTgt spid="624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2467">
                                            <p:txEl>
                                              <p:pRg st="5" end="5"/>
                                            </p:txEl>
                                          </p:spTgt>
                                        </p:tgtEl>
                                        <p:attrNameLst>
                                          <p:attrName>style.visibility</p:attrName>
                                        </p:attrNameLst>
                                      </p:cBhvr>
                                      <p:to>
                                        <p:strVal val="visible"/>
                                      </p:to>
                                    </p:set>
                                    <p:animEffect transition="in" filter="dissolve">
                                      <p:cBhvr>
                                        <p:cTn id="32" dur="500"/>
                                        <p:tgtEl>
                                          <p:spTgt spid="624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ChangeArrowheads="1"/>
          </p:cNvSpPr>
          <p:nvPr/>
        </p:nvSpPr>
        <p:spPr bwMode="auto">
          <a:xfrm>
            <a:off x="228600" y="228600"/>
            <a:ext cx="8686800" cy="6524863"/>
          </a:xfrm>
          <a:prstGeom prst="rect">
            <a:avLst/>
          </a:prstGeom>
          <a:noFill/>
          <a:ln w="9525">
            <a:noFill/>
            <a:miter lim="800000"/>
            <a:headEnd/>
            <a:tailEnd/>
          </a:ln>
        </p:spPr>
        <p:txBody>
          <a:bodyPr wrap="square" anchor="ctr">
            <a:spAutoFit/>
          </a:bodyPr>
          <a:lstStyle/>
          <a:p>
            <a:r>
              <a:rPr lang="en-US" sz="2000" dirty="0">
                <a:latin typeface="Calibri" panose="020F0502020204030204" pitchFamily="34" charset="0"/>
              </a:rPr>
              <a:t>George Goodman is 55 years old.  He and his wife, Gwen, have been members at the Griffin Glen Church of Christ for over thirty years.  Their three children have all moved away from home and are faithful Christians. The church has 200 members and four elders, one of whom has announced that he will step down soon due to the illness of his wife.</a:t>
            </a:r>
          </a:p>
          <a:p>
            <a:r>
              <a:rPr lang="en-US" sz="2000" dirty="0">
                <a:latin typeface="Calibri" panose="020F0502020204030204" pitchFamily="34" charset="0"/>
              </a:rPr>
              <a:t> </a:t>
            </a:r>
          </a:p>
          <a:p>
            <a:r>
              <a:rPr lang="en-US" sz="2000" dirty="0">
                <a:latin typeface="Calibri" panose="020F0502020204030204" pitchFamily="34" charset="0"/>
              </a:rPr>
              <a:t>George is one of the most dependable members at Griffin Glen, organizing workdays and participating often in leadership roles for public worship, even preaching a few times over the years.  Three years ago, the church went through a selection process for new elders.  One man was appointed.  As George looks back, he was a little surprised at the time that he was not selected, but he just assumed that eventually it would happen.  None of the elders gave George any feedback at that time.</a:t>
            </a:r>
          </a:p>
          <a:p>
            <a:r>
              <a:rPr lang="en-US" sz="2000" dirty="0">
                <a:latin typeface="Calibri" panose="020F0502020204030204" pitchFamily="34" charset="0"/>
              </a:rPr>
              <a:t> </a:t>
            </a:r>
          </a:p>
          <a:p>
            <a:r>
              <a:rPr lang="en-US" sz="2000" dirty="0">
                <a:latin typeface="Calibri" panose="020F0502020204030204" pitchFamily="34" charset="0"/>
              </a:rPr>
              <a:t>Now the church is again to start a selection process.  In the back of his mind, George was thinking it was likely that he would be appointed, but yesterday he overheard a conversation between two women members whom he respects. In their conversation, George learned that he has a reputation for being rash.  At work, he has always been known for his decisive decision-making.  Now George is confused and not sure what he should do (if anything).</a:t>
            </a:r>
          </a:p>
          <a:p>
            <a:r>
              <a:rPr lang="en-US" sz="2000" dirty="0">
                <a:latin typeface="Calibri" panose="020F0502020204030204" pitchFamily="34" charset="0"/>
              </a:rPr>
              <a:t> </a:t>
            </a:r>
          </a:p>
        </p:txBody>
      </p:sp>
    </p:spTree>
    <p:extLst>
      <p:ext uri="{BB962C8B-B14F-4D97-AF65-F5344CB8AC3E}">
        <p14:creationId xmlns:p14="http://schemas.microsoft.com/office/powerpoint/2010/main" val="4989639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 calcmode="lin" valueType="num">
                                      <p:cBhvr>
                                        <p:cTn id="7" dur="1000" fill="hold"/>
                                        <p:tgtEl>
                                          <p:spTgt spid="61443"/>
                                        </p:tgtEl>
                                        <p:attrNameLst>
                                          <p:attrName>ppt_w</p:attrName>
                                        </p:attrNameLst>
                                      </p:cBhvr>
                                      <p:tavLst>
                                        <p:tav tm="0">
                                          <p:val>
                                            <p:strVal val="#ppt_w*0.70"/>
                                          </p:val>
                                        </p:tav>
                                        <p:tav tm="100000">
                                          <p:val>
                                            <p:strVal val="#ppt_w"/>
                                          </p:val>
                                        </p:tav>
                                      </p:tavLst>
                                    </p:anim>
                                    <p:anim calcmode="lin" valueType="num">
                                      <p:cBhvr>
                                        <p:cTn id="8" dur="1000" fill="hold"/>
                                        <p:tgtEl>
                                          <p:spTgt spid="61443"/>
                                        </p:tgtEl>
                                        <p:attrNameLst>
                                          <p:attrName>ppt_h</p:attrName>
                                        </p:attrNameLst>
                                      </p:cBhvr>
                                      <p:tavLst>
                                        <p:tav tm="0">
                                          <p:val>
                                            <p:strVal val="#ppt_h"/>
                                          </p:val>
                                        </p:tav>
                                        <p:tav tm="100000">
                                          <p:val>
                                            <p:strVal val="#ppt_h"/>
                                          </p:val>
                                        </p:tav>
                                      </p:tavLst>
                                    </p:anim>
                                    <p:animEffect transition="in" filter="fade">
                                      <p:cBhvr>
                                        <p:cTn id="9" dur="1000"/>
                                        <p:tgtEl>
                                          <p:spTgt spid="61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p:bld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605</TotalTime>
  <Words>178</Words>
  <Application>Microsoft Office PowerPoint</Application>
  <PresentationFormat>On-screen Show (4:3)</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Stream</vt:lpstr>
      <vt:lpstr>The Church’s Role in Desiring and Developing Elders</vt:lpstr>
      <vt:lpstr>PowerPoint Presentation</vt:lpstr>
      <vt:lpstr>Advice to the Congregation </vt:lpstr>
      <vt:lpstr>Advice to the men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Russ Lagrone</dc:creator>
  <cp:lastModifiedBy>russell lagrone</cp:lastModifiedBy>
  <cp:revision>24</cp:revision>
  <cp:lastPrinted>2011-04-29T02:00:02Z</cp:lastPrinted>
  <dcterms:created xsi:type="dcterms:W3CDTF">2007-11-30T02:06:12Z</dcterms:created>
  <dcterms:modified xsi:type="dcterms:W3CDTF">2014-08-10T12:59:52Z</dcterms:modified>
</cp:coreProperties>
</file>