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12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2DDA4A-D6DF-0D48-A83B-C03CDF199DB3}" type="datetimeFigureOut">
              <a:rPr lang="en-US" smtClean="0"/>
              <a:t>5/1/16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574740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2DDA4A-D6DF-0D48-A83B-C03CDF199DB3}" type="datetimeFigureOut">
              <a:rPr lang="en-US" smtClean="0"/>
              <a:t>5/1/16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131052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2DDA4A-D6DF-0D48-A83B-C03CDF199DB3}" type="datetimeFigureOut">
              <a:rPr lang="en-US" smtClean="0"/>
              <a:t>5/1/16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4093982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2DDA4A-D6DF-0D48-A83B-C03CDF199DB3}" type="datetimeFigureOut">
              <a:rPr lang="en-US" smtClean="0"/>
              <a:t>5/1/16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242515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DDA4A-D6DF-0D48-A83B-C03CDF199DB3}" type="datetimeFigureOut">
              <a:rPr lang="en-US" smtClean="0"/>
              <a:t>5/1/16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659823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2DDA4A-D6DF-0D48-A83B-C03CDF199DB3}" type="datetimeFigureOut">
              <a:rPr lang="en-US" smtClean="0"/>
              <a:t>5/1/16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4078688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2DDA4A-D6DF-0D48-A83B-C03CDF199DB3}" type="datetimeFigureOut">
              <a:rPr lang="en-US" smtClean="0"/>
              <a:t>5/1/16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2790117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2DDA4A-D6DF-0D48-A83B-C03CDF199DB3}" type="datetimeFigureOut">
              <a:rPr lang="en-US" smtClean="0"/>
              <a:t>5/1/16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1998939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2DDA4A-D6DF-0D48-A83B-C03CDF199DB3}" type="datetimeFigureOut">
              <a:rPr lang="en-US" smtClean="0"/>
              <a:t>5/1/16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379326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DDA4A-D6DF-0D48-A83B-C03CDF199DB3}" type="datetimeFigureOut">
              <a:rPr lang="en-US" smtClean="0"/>
              <a:t>5/1/16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1027655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DDA4A-D6DF-0D48-A83B-C03CDF199DB3}" type="datetimeFigureOut">
              <a:rPr lang="en-US" smtClean="0"/>
              <a:t>5/1/16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BBE885-C596-094C-8061-7561E1FC29A2}" type="slidenum">
              <a:rPr lang="en-US" smtClean="0"/>
              <a:t>‹#›</a:t>
            </a:fld>
            <a:endParaRPr lang="en-US"/>
          </a:p>
        </p:txBody>
      </p:sp>
    </p:spTree>
    <p:extLst>
      <p:ext uri="{BB962C8B-B14F-4D97-AF65-F5344CB8AC3E}">
        <p14:creationId xmlns:p14="http://schemas.microsoft.com/office/powerpoint/2010/main" val="6256048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2DDA4A-D6DF-0D48-A83B-C03CDF199DB3}" type="datetimeFigureOut">
              <a:rPr lang="en-US" smtClean="0"/>
              <a:t>5/1/16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BE885-C596-094C-8061-7561E1FC29A2}" type="slidenum">
              <a:rPr lang="en-US" smtClean="0"/>
              <a:t>‹#›</a:t>
            </a:fld>
            <a:endParaRPr lang="en-US"/>
          </a:p>
        </p:txBody>
      </p:sp>
    </p:spTree>
    <p:extLst>
      <p:ext uri="{BB962C8B-B14F-4D97-AF65-F5344CB8AC3E}">
        <p14:creationId xmlns:p14="http://schemas.microsoft.com/office/powerpoint/2010/main" val="1004623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974" y="864739"/>
            <a:ext cx="5270096" cy="3021461"/>
          </a:xfrm>
        </p:spPr>
        <p:txBody>
          <a:bodyPr>
            <a:noAutofit/>
          </a:bodyPr>
          <a:lstStyle/>
          <a:p>
            <a:r>
              <a:rPr lang="en-US" sz="5400" dirty="0" smtClean="0">
                <a:latin typeface="Lucida Bright"/>
                <a:cs typeface="Lucida Bright"/>
              </a:rPr>
              <a:t>The Witnesses of Jesus</a:t>
            </a:r>
            <a:endParaRPr lang="en-US" sz="5400" dirty="0">
              <a:latin typeface="Lucida Bright"/>
              <a:cs typeface="Lucida Bright"/>
            </a:endParaRPr>
          </a:p>
        </p:txBody>
      </p:sp>
      <p:sp>
        <p:nvSpPr>
          <p:cNvPr id="3" name="Subtitle 2"/>
          <p:cNvSpPr>
            <a:spLocks noGrp="1"/>
          </p:cNvSpPr>
          <p:nvPr>
            <p:ph type="subTitle" idx="1"/>
          </p:nvPr>
        </p:nvSpPr>
        <p:spPr>
          <a:xfrm>
            <a:off x="-178855" y="3193419"/>
            <a:ext cx="6400800" cy="1752600"/>
          </a:xfrm>
        </p:spPr>
        <p:txBody>
          <a:bodyPr>
            <a:normAutofit/>
          </a:bodyPr>
          <a:lstStyle/>
          <a:p>
            <a:r>
              <a:rPr lang="en-US" sz="3600" dirty="0">
                <a:latin typeface="Lucida Bright"/>
                <a:cs typeface="Lucida Bright"/>
              </a:rPr>
              <a:t>a</a:t>
            </a:r>
            <a:r>
              <a:rPr lang="en-US" sz="3600" dirty="0" smtClean="0">
                <a:latin typeface="Lucida Bright"/>
                <a:cs typeface="Lucida Bright"/>
              </a:rPr>
              <a:t>nd </a:t>
            </a:r>
            <a:r>
              <a:rPr lang="en-US" sz="3600" dirty="0">
                <a:latin typeface="Lucida Bright"/>
                <a:cs typeface="Lucida Bright"/>
              </a:rPr>
              <a:t>t</a:t>
            </a:r>
            <a:r>
              <a:rPr lang="en-US" sz="3600" dirty="0" smtClean="0">
                <a:latin typeface="Lucida Bright"/>
                <a:cs typeface="Lucida Bright"/>
              </a:rPr>
              <a:t>heir testimony</a:t>
            </a:r>
            <a:endParaRPr lang="en-US" sz="3600" dirty="0">
              <a:latin typeface="Lucida Bright"/>
              <a:cs typeface="Lucida Bright"/>
            </a:endParaRPr>
          </a:p>
        </p:txBody>
      </p:sp>
    </p:spTree>
    <p:extLst>
      <p:ext uri="{BB962C8B-B14F-4D97-AF65-F5344CB8AC3E}">
        <p14:creationId xmlns:p14="http://schemas.microsoft.com/office/powerpoint/2010/main" val="236242337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Most Important Testimony of </a:t>
            </a:r>
            <a:r>
              <a:rPr lang="en-US" dirty="0" smtClean="0">
                <a:latin typeface="Lucida Bright"/>
                <a:cs typeface="Lucida Bright"/>
              </a:rPr>
              <a:t>All:</a:t>
            </a:r>
            <a:r>
              <a:rPr lang="en-US" dirty="0" smtClean="0">
                <a:effectLst/>
                <a:latin typeface="Lucida Bright"/>
                <a:cs typeface="Lucida Bright"/>
              </a:rPr>
              <a:t> </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b="1" dirty="0"/>
              <a:t>His resurrection (1 Cor. 15:12-19</a:t>
            </a:r>
            <a:r>
              <a:rPr lang="en-US" sz="3200" b="1" dirty="0" smtClean="0"/>
              <a:t>)</a:t>
            </a:r>
            <a:endParaRPr lang="en-US" dirty="0"/>
          </a:p>
          <a:p>
            <a:pPr lvl="0"/>
            <a:r>
              <a:rPr lang="en-US" dirty="0"/>
              <a:t>The apostles </a:t>
            </a:r>
            <a:r>
              <a:rPr lang="en-US" dirty="0" smtClean="0"/>
              <a:t>bore </a:t>
            </a:r>
            <a:r>
              <a:rPr lang="en-US" dirty="0"/>
              <a:t>witness of Jesus’ </a:t>
            </a:r>
            <a:r>
              <a:rPr lang="en-US" dirty="0" smtClean="0"/>
              <a:t>resurrection:</a:t>
            </a:r>
            <a:endParaRPr lang="en-US" dirty="0"/>
          </a:p>
          <a:p>
            <a:pPr lvl="1"/>
            <a:r>
              <a:rPr lang="en-US" dirty="0" smtClean="0"/>
              <a:t>Apostles – specifically chosen to be witnesses of the resurrection of Jesus (Acts 1:22; 4:33)</a:t>
            </a:r>
          </a:p>
          <a:p>
            <a:pPr lvl="1"/>
            <a:r>
              <a:rPr lang="en-US" dirty="0" smtClean="0"/>
              <a:t>John - </a:t>
            </a:r>
            <a:r>
              <a:rPr lang="en-US" dirty="0"/>
              <a:t>John 21:24; 1 John 1:2; Rev. 1:1-2</a:t>
            </a:r>
          </a:p>
          <a:p>
            <a:pPr lvl="1"/>
            <a:r>
              <a:rPr lang="en-US" dirty="0" smtClean="0"/>
              <a:t>Paul </a:t>
            </a:r>
            <a:r>
              <a:rPr lang="en-US" dirty="0"/>
              <a:t>as a witness of the things he had “seen and heard” – Jesus alive from the dead (Acts 22:15 (Acts 9:17; 1 Cor. 15:</a:t>
            </a:r>
            <a:r>
              <a:rPr lang="en-US" dirty="0" smtClean="0"/>
              <a:t>8; </a:t>
            </a:r>
            <a:r>
              <a:rPr lang="en-US" dirty="0"/>
              <a:t>26:16; 23:11</a:t>
            </a:r>
            <a:r>
              <a:rPr lang="en-US" dirty="0" smtClean="0"/>
              <a:t>)</a:t>
            </a:r>
            <a:endParaRPr lang="en-US" dirty="0"/>
          </a:p>
          <a:p>
            <a:pPr lvl="1"/>
            <a:endParaRPr lang="en-US" dirty="0"/>
          </a:p>
          <a:p>
            <a:pPr marL="342900" lvl="1" indent="-342900">
              <a:buFont typeface="Arial"/>
              <a:buChar char="•"/>
            </a:pPr>
            <a:endParaRPr lang="en-US" sz="3200" dirty="0"/>
          </a:p>
        </p:txBody>
      </p:sp>
    </p:spTree>
    <p:extLst>
      <p:ext uri="{BB962C8B-B14F-4D97-AF65-F5344CB8AC3E}">
        <p14:creationId xmlns:p14="http://schemas.microsoft.com/office/powerpoint/2010/main" val="15959721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Most Important Testimony of </a:t>
            </a:r>
            <a:r>
              <a:rPr lang="en-US" dirty="0" smtClean="0">
                <a:latin typeface="Lucida Bright"/>
                <a:cs typeface="Lucida Bright"/>
              </a:rPr>
              <a:t>All</a:t>
            </a:r>
            <a:r>
              <a:rPr lang="en-US" dirty="0">
                <a:latin typeface="Lucida Bright"/>
                <a:cs typeface="Lucida Bright"/>
              </a:rPr>
              <a:t>:</a:t>
            </a: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b="1" dirty="0"/>
              <a:t>His resurrection (1 Cor. 15:12-19</a:t>
            </a:r>
            <a:r>
              <a:rPr lang="en-US" sz="3200" b="1" dirty="0" smtClean="0"/>
              <a:t>)</a:t>
            </a:r>
            <a:endParaRPr lang="en-US" dirty="0"/>
          </a:p>
          <a:p>
            <a:pPr lvl="0"/>
            <a:r>
              <a:rPr lang="en-US" dirty="0"/>
              <a:t>The apostles </a:t>
            </a:r>
            <a:r>
              <a:rPr lang="en-US" dirty="0" smtClean="0"/>
              <a:t>bore </a:t>
            </a:r>
            <a:r>
              <a:rPr lang="en-US" dirty="0"/>
              <a:t>witness of Jesus’ </a:t>
            </a:r>
            <a:r>
              <a:rPr lang="en-US" dirty="0" smtClean="0"/>
              <a:t>resurrection:</a:t>
            </a:r>
            <a:endParaRPr lang="en-US" dirty="0"/>
          </a:p>
          <a:p>
            <a:pPr lvl="1"/>
            <a:r>
              <a:rPr lang="en-US" dirty="0"/>
              <a:t>Peter </a:t>
            </a:r>
            <a:r>
              <a:rPr lang="en-US" dirty="0" smtClean="0"/>
              <a:t>– bore witness of Jesus’ death and resurrection (</a:t>
            </a:r>
            <a:r>
              <a:rPr lang="en-US" dirty="0"/>
              <a:t>1 Pet 5:1; 1 Cor. 15:5)</a:t>
            </a:r>
          </a:p>
          <a:p>
            <a:pPr lvl="1"/>
            <a:r>
              <a:rPr lang="en-US" dirty="0"/>
              <a:t>Thomas – places his hands in the holes of Jesus’ hands and side (John 20:27-29)</a:t>
            </a:r>
          </a:p>
          <a:p>
            <a:pPr lvl="1"/>
            <a:endParaRPr lang="en-US" dirty="0"/>
          </a:p>
          <a:p>
            <a:pPr marL="342900" lvl="1" indent="-342900">
              <a:buFont typeface="Arial"/>
              <a:buChar char="•"/>
            </a:pPr>
            <a:endParaRPr lang="en-US" sz="3200" dirty="0"/>
          </a:p>
        </p:txBody>
      </p:sp>
    </p:spTree>
    <p:extLst>
      <p:ext uri="{BB962C8B-B14F-4D97-AF65-F5344CB8AC3E}">
        <p14:creationId xmlns:p14="http://schemas.microsoft.com/office/powerpoint/2010/main" val="42465400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Lucida Bright"/>
                <a:cs typeface="Lucida Bright"/>
              </a:rPr>
              <a:t>Why So Important</a:t>
            </a:r>
            <a:r>
              <a:rPr lang="en-US" dirty="0" smtClean="0">
                <a:latin typeface="Lucida Bright"/>
                <a:cs typeface="Lucida Bright"/>
              </a:rPr>
              <a:t>?</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dirty="0"/>
              <a:t>Without the resurrection, our faith is futile (1 Cor. 15:12-19)</a:t>
            </a:r>
            <a:r>
              <a:rPr lang="en-US" sz="3200" dirty="0" smtClean="0"/>
              <a:t>.</a:t>
            </a:r>
          </a:p>
          <a:p>
            <a:pPr marL="0" lvl="1" indent="0">
              <a:buNone/>
            </a:pPr>
            <a:endParaRPr lang="en-US" sz="3200" dirty="0"/>
          </a:p>
          <a:p>
            <a:pPr marL="342900" lvl="1" indent="-342900">
              <a:buFont typeface="Arial"/>
              <a:buChar char="•"/>
            </a:pPr>
            <a:r>
              <a:rPr lang="en-US" sz="3200" dirty="0"/>
              <a:t>There is yet to be a provided a </a:t>
            </a:r>
            <a:r>
              <a:rPr lang="en-US" sz="3200" u="sng" dirty="0"/>
              <a:t>logical</a:t>
            </a:r>
            <a:r>
              <a:rPr lang="en-US" sz="3200" dirty="0"/>
              <a:t> scientific/alternate explanation for the empty tomb – this is the power of the resurrection!</a:t>
            </a:r>
          </a:p>
          <a:p>
            <a:pPr marL="342900" lvl="1" indent="-342900">
              <a:buFont typeface="Arial"/>
              <a:buChar char="•"/>
            </a:pPr>
            <a:endParaRPr lang="en-US" sz="3200" dirty="0"/>
          </a:p>
        </p:txBody>
      </p:sp>
    </p:spTree>
    <p:extLst>
      <p:ext uri="{BB962C8B-B14F-4D97-AF65-F5344CB8AC3E}">
        <p14:creationId xmlns:p14="http://schemas.microsoft.com/office/powerpoint/2010/main" val="1997690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Lucida Bright"/>
                <a:cs typeface="Lucida Bright"/>
              </a:rPr>
              <a:t>Why So Important</a:t>
            </a:r>
            <a:r>
              <a:rPr lang="en-US" dirty="0" smtClean="0">
                <a:latin typeface="Lucida Bright"/>
                <a:cs typeface="Lucida Bright"/>
              </a:rPr>
              <a:t>?</a:t>
            </a:r>
            <a:endParaRPr lang="en-US" dirty="0">
              <a:latin typeface="Lucida Bright"/>
              <a:cs typeface="Lucida Bright"/>
            </a:endParaRPr>
          </a:p>
        </p:txBody>
      </p:sp>
      <p:sp>
        <p:nvSpPr>
          <p:cNvPr id="3" name="Content Placeholder 2"/>
          <p:cNvSpPr>
            <a:spLocks noGrp="1"/>
          </p:cNvSpPr>
          <p:nvPr>
            <p:ph idx="1"/>
          </p:nvPr>
        </p:nvSpPr>
        <p:spPr>
          <a:xfrm>
            <a:off x="457200" y="1417638"/>
            <a:ext cx="8229600" cy="4525963"/>
          </a:xfrm>
        </p:spPr>
        <p:txBody>
          <a:bodyPr>
            <a:noAutofit/>
          </a:bodyPr>
          <a:lstStyle/>
          <a:p>
            <a:pPr marL="0" lvl="0" indent="0">
              <a:buNone/>
            </a:pPr>
            <a:r>
              <a:rPr lang="en-US" dirty="0"/>
              <a:t>“</a:t>
            </a:r>
            <a:r>
              <a:rPr lang="en-US" i="1" dirty="0"/>
              <a:t>The claim that Jesus died is historical. The claim that people saw Jesus alive is historical. The theology comes in when the explanations are given for how Jesus could have died and then later seen alive again. What accounts for the fact that they were able to make these claims at all</a:t>
            </a:r>
            <a:r>
              <a:rPr lang="en-US" i="1" dirty="0" smtClean="0"/>
              <a:t>? The problem for the unbeliever, then, is that in dealing with these historical claims (dead, alive), there just aren’t any good natural explanations for how that could be possible. </a:t>
            </a:r>
            <a:endParaRPr lang="en-US" sz="3200" i="1" dirty="0"/>
          </a:p>
        </p:txBody>
      </p:sp>
    </p:spTree>
    <p:extLst>
      <p:ext uri="{BB962C8B-B14F-4D97-AF65-F5344CB8AC3E}">
        <p14:creationId xmlns:p14="http://schemas.microsoft.com/office/powerpoint/2010/main" val="372482239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Lucida Bright"/>
                <a:cs typeface="Lucida Bright"/>
              </a:rPr>
              <a:t>Why So Important</a:t>
            </a:r>
            <a:r>
              <a:rPr lang="en-US" dirty="0" smtClean="0">
                <a:latin typeface="Lucida Bright"/>
                <a:cs typeface="Lucida Bright"/>
              </a:rPr>
              <a:t>?</a:t>
            </a:r>
            <a:endParaRPr lang="en-US" dirty="0">
              <a:latin typeface="Lucida Bright"/>
              <a:cs typeface="Lucida Bright"/>
            </a:endParaRPr>
          </a:p>
        </p:txBody>
      </p:sp>
      <p:sp>
        <p:nvSpPr>
          <p:cNvPr id="3" name="Content Placeholder 2"/>
          <p:cNvSpPr>
            <a:spLocks noGrp="1"/>
          </p:cNvSpPr>
          <p:nvPr>
            <p:ph idx="1"/>
          </p:nvPr>
        </p:nvSpPr>
        <p:spPr>
          <a:xfrm>
            <a:off x="457200" y="1260319"/>
            <a:ext cx="8229600" cy="4525963"/>
          </a:xfrm>
        </p:spPr>
        <p:txBody>
          <a:bodyPr>
            <a:noAutofit/>
          </a:bodyPr>
          <a:lstStyle/>
          <a:p>
            <a:pPr marL="0" lvl="0" indent="0">
              <a:buNone/>
            </a:pPr>
            <a:r>
              <a:rPr lang="en-US" i="1" dirty="0" smtClean="0"/>
              <a:t>Because they don’t have a good naturalistic explanation that could bridge the claims, they reject the historical statements. What that means, however, is that their naturalistic philosophy is driving their rejection. They deny the history because they don’t like the theology that explains the history. Yet, they cannot offer a legitimate alternative that is purely natural, believable, probable, and actually fits all the evidence</a:t>
            </a:r>
            <a:r>
              <a:rPr lang="en-US" dirty="0" smtClean="0"/>
              <a:t>.” – </a:t>
            </a:r>
            <a:r>
              <a:rPr lang="en-US" dirty="0" err="1" smtClean="0"/>
              <a:t>Doy</a:t>
            </a:r>
            <a:r>
              <a:rPr lang="en-US" dirty="0" smtClean="0"/>
              <a:t> Moyer</a:t>
            </a:r>
            <a:endParaRPr lang="en-US" dirty="0"/>
          </a:p>
        </p:txBody>
      </p:sp>
    </p:spTree>
    <p:extLst>
      <p:ext uri="{BB962C8B-B14F-4D97-AF65-F5344CB8AC3E}">
        <p14:creationId xmlns:p14="http://schemas.microsoft.com/office/powerpoint/2010/main" val="143167319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Lucida Bright"/>
                <a:cs typeface="Lucida Bright"/>
              </a:rPr>
              <a:t>Why So Important</a:t>
            </a:r>
            <a:r>
              <a:rPr lang="en-US" dirty="0" smtClean="0">
                <a:latin typeface="Lucida Bright"/>
                <a:cs typeface="Lucida Bright"/>
              </a:rPr>
              <a:t>?</a:t>
            </a:r>
            <a:endParaRPr lang="en-US" dirty="0">
              <a:latin typeface="Lucida Bright"/>
              <a:cs typeface="Lucida Bright"/>
            </a:endParaRPr>
          </a:p>
        </p:txBody>
      </p:sp>
      <p:sp>
        <p:nvSpPr>
          <p:cNvPr id="3" name="Content Placeholder 2"/>
          <p:cNvSpPr>
            <a:spLocks noGrp="1"/>
          </p:cNvSpPr>
          <p:nvPr>
            <p:ph idx="1"/>
          </p:nvPr>
        </p:nvSpPr>
        <p:spPr>
          <a:xfrm>
            <a:off x="457200" y="1260319"/>
            <a:ext cx="8229600" cy="4525963"/>
          </a:xfrm>
        </p:spPr>
        <p:txBody>
          <a:bodyPr>
            <a:noAutofit/>
          </a:bodyPr>
          <a:lstStyle/>
          <a:p>
            <a:pPr lvl="0"/>
            <a:endParaRPr lang="en-US" dirty="0" smtClean="0"/>
          </a:p>
          <a:p>
            <a:pPr lvl="0"/>
            <a:r>
              <a:rPr lang="en-US" sz="3600" dirty="0" smtClean="0"/>
              <a:t>If </a:t>
            </a:r>
            <a:r>
              <a:rPr lang="en-US" sz="3600" dirty="0"/>
              <a:t>there is one thing that must be proven to authenticate our beliefs, it must be the resurrection. Without it, our faith is futile, we are still in our sins, and we are of all men the most pitiable.</a:t>
            </a:r>
          </a:p>
          <a:p>
            <a:endParaRPr lang="en-US" dirty="0"/>
          </a:p>
        </p:txBody>
      </p:sp>
    </p:spTree>
    <p:extLst>
      <p:ext uri="{BB962C8B-B14F-4D97-AF65-F5344CB8AC3E}">
        <p14:creationId xmlns:p14="http://schemas.microsoft.com/office/powerpoint/2010/main" val="222995649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Lucida Bright"/>
                <a:cs typeface="Lucida Bright"/>
              </a:rPr>
              <a:t> </a:t>
            </a:r>
            <a:r>
              <a:rPr lang="en-US" dirty="0" smtClean="0">
                <a:latin typeface="Lucida Bright"/>
                <a:cs typeface="Lucida Bright"/>
              </a:rPr>
              <a:t>Can </a:t>
            </a:r>
            <a:r>
              <a:rPr lang="en-US" dirty="0">
                <a:latin typeface="Lucida Bright"/>
                <a:cs typeface="Lucida Bright"/>
              </a:rPr>
              <a:t>The Witnesses Be Trusted?</a:t>
            </a:r>
          </a:p>
        </p:txBody>
      </p:sp>
      <p:sp>
        <p:nvSpPr>
          <p:cNvPr id="3" name="Content Placeholder 2"/>
          <p:cNvSpPr>
            <a:spLocks noGrp="1"/>
          </p:cNvSpPr>
          <p:nvPr>
            <p:ph idx="1"/>
          </p:nvPr>
        </p:nvSpPr>
        <p:spPr>
          <a:xfrm>
            <a:off x="457200" y="1417638"/>
            <a:ext cx="8229600" cy="4525963"/>
          </a:xfrm>
        </p:spPr>
        <p:txBody>
          <a:bodyPr>
            <a:noAutofit/>
          </a:bodyPr>
          <a:lstStyle/>
          <a:p>
            <a:pPr lvl="0"/>
            <a:r>
              <a:rPr lang="en-US" dirty="0"/>
              <a:t>Dangers that follow a witness:</a:t>
            </a:r>
          </a:p>
          <a:p>
            <a:pPr lvl="1"/>
            <a:r>
              <a:rPr lang="en-US" dirty="0"/>
              <a:t>Threats </a:t>
            </a:r>
            <a:endParaRPr lang="en-US" dirty="0" smtClean="0"/>
          </a:p>
          <a:p>
            <a:pPr lvl="1"/>
            <a:r>
              <a:rPr lang="en-US" dirty="0" smtClean="0"/>
              <a:t>Perjury </a:t>
            </a:r>
            <a:r>
              <a:rPr lang="en-US" dirty="0"/>
              <a:t>(if found to lie under oath)</a:t>
            </a:r>
          </a:p>
          <a:p>
            <a:pPr lvl="0"/>
            <a:r>
              <a:rPr lang="en-US" dirty="0"/>
              <a:t>These dangers followed the witnesses of Jesus.</a:t>
            </a:r>
          </a:p>
          <a:p>
            <a:pPr lvl="1"/>
            <a:r>
              <a:rPr lang="en-US" dirty="0"/>
              <a:t>The witnesses of Jesus suffered threats (Acts 4:17-21).</a:t>
            </a:r>
          </a:p>
          <a:p>
            <a:pPr lvl="1"/>
            <a:r>
              <a:rPr lang="en-US" dirty="0"/>
              <a:t>Were they found to be lying, no doubt would they have suffered great consequences.</a:t>
            </a:r>
          </a:p>
          <a:p>
            <a:pPr lvl="0"/>
            <a:endParaRPr lang="en-US" dirty="0" smtClean="0"/>
          </a:p>
        </p:txBody>
      </p:sp>
    </p:spTree>
    <p:extLst>
      <p:ext uri="{BB962C8B-B14F-4D97-AF65-F5344CB8AC3E}">
        <p14:creationId xmlns:p14="http://schemas.microsoft.com/office/powerpoint/2010/main" val="30607485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dirty="0">
                <a:latin typeface="Lucida Bright"/>
                <a:cs typeface="Lucida Bright"/>
              </a:rPr>
              <a:t>How C</a:t>
            </a:r>
            <a:r>
              <a:rPr lang="en-US" dirty="0" smtClean="0">
                <a:latin typeface="Lucida Bright"/>
                <a:cs typeface="Lucida Bright"/>
              </a:rPr>
              <a:t>an We Trust These Witnesses</a:t>
            </a:r>
            <a:r>
              <a:rPr lang="en-US" dirty="0">
                <a:latin typeface="Lucida Bright"/>
                <a:cs typeface="Lucida Bright"/>
              </a:rPr>
              <a:t>?</a:t>
            </a:r>
            <a:br>
              <a:rPr lang="en-US" dirty="0">
                <a:latin typeface="Lucida Bright"/>
                <a:cs typeface="Lucida Bright"/>
              </a:rPr>
            </a:br>
            <a:endParaRPr lang="en-US" dirty="0">
              <a:latin typeface="Lucida Bright"/>
              <a:cs typeface="Lucida Bright"/>
            </a:endParaRPr>
          </a:p>
        </p:txBody>
      </p:sp>
      <p:sp>
        <p:nvSpPr>
          <p:cNvPr id="3" name="Content Placeholder 2"/>
          <p:cNvSpPr>
            <a:spLocks noGrp="1"/>
          </p:cNvSpPr>
          <p:nvPr>
            <p:ph idx="1"/>
          </p:nvPr>
        </p:nvSpPr>
        <p:spPr>
          <a:xfrm>
            <a:off x="457200" y="1596523"/>
            <a:ext cx="8229600" cy="4525963"/>
          </a:xfrm>
        </p:spPr>
        <p:txBody>
          <a:bodyPr>
            <a:noAutofit/>
          </a:bodyPr>
          <a:lstStyle/>
          <a:p>
            <a:r>
              <a:rPr lang="en-US" dirty="0"/>
              <a:t>The multiplicity of them (1 Cor. 15:3-8).</a:t>
            </a:r>
          </a:p>
          <a:p>
            <a:pPr lvl="1"/>
            <a:r>
              <a:rPr lang="en-US" dirty="0"/>
              <a:t>The importance of multiplicity of witnesses was something understood by the Jews (Dt. 17:6).</a:t>
            </a:r>
          </a:p>
          <a:p>
            <a:pPr lvl="1"/>
            <a:r>
              <a:rPr lang="en-US" dirty="0"/>
              <a:t>The more witnesses there are, the more easily truth can be established.</a:t>
            </a:r>
          </a:p>
          <a:p>
            <a:pPr lvl="0"/>
            <a:r>
              <a:rPr lang="en-US" dirty="0"/>
              <a:t>Their willingness to die for their testimony </a:t>
            </a:r>
          </a:p>
          <a:p>
            <a:pPr lvl="1"/>
            <a:r>
              <a:rPr lang="en-US" dirty="0"/>
              <a:t>Their willingness to die is a great testimony to their faith in Jesus – that He lived, died, and was raised from the dead.</a:t>
            </a:r>
          </a:p>
          <a:p>
            <a:pPr marL="457200" lvl="1" indent="0">
              <a:buNone/>
            </a:pPr>
            <a:endParaRPr lang="en-US" dirty="0" smtClean="0"/>
          </a:p>
        </p:txBody>
      </p:sp>
    </p:spTree>
    <p:extLst>
      <p:ext uri="{BB962C8B-B14F-4D97-AF65-F5344CB8AC3E}">
        <p14:creationId xmlns:p14="http://schemas.microsoft.com/office/powerpoint/2010/main" val="5197320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Lucida Bright"/>
                <a:cs typeface="Lucida Bright"/>
              </a:rPr>
              <a:t>Conclusion</a:t>
            </a:r>
            <a:r>
              <a:rPr lang="en-US" dirty="0" smtClean="0">
                <a:latin typeface="Lucida Bright"/>
                <a:cs typeface="Lucida Bright"/>
              </a:rPr>
              <a:t>:</a:t>
            </a:r>
            <a:endParaRPr lang="en-US" dirty="0">
              <a:latin typeface="Lucida Bright"/>
              <a:cs typeface="Lucida Bright"/>
            </a:endParaRPr>
          </a:p>
        </p:txBody>
      </p:sp>
      <p:sp>
        <p:nvSpPr>
          <p:cNvPr id="3" name="Content Placeholder 2"/>
          <p:cNvSpPr>
            <a:spLocks noGrp="1"/>
          </p:cNvSpPr>
          <p:nvPr>
            <p:ph idx="1"/>
          </p:nvPr>
        </p:nvSpPr>
        <p:spPr>
          <a:xfrm>
            <a:off x="457200" y="1596523"/>
            <a:ext cx="8229600" cy="4525963"/>
          </a:xfrm>
        </p:spPr>
        <p:txBody>
          <a:bodyPr>
            <a:noAutofit/>
          </a:bodyPr>
          <a:lstStyle/>
          <a:p>
            <a:pPr lvl="0"/>
            <a:r>
              <a:rPr lang="en-US" sz="2800" dirty="0"/>
              <a:t>History establishes the life, power, and death of Jesus.</a:t>
            </a:r>
          </a:p>
          <a:p>
            <a:pPr lvl="0"/>
            <a:r>
              <a:rPr lang="en-US" sz="2800" dirty="0" smtClean="0"/>
              <a:t>Scriptural </a:t>
            </a:r>
            <a:r>
              <a:rPr lang="en-US" sz="2800" dirty="0"/>
              <a:t>witnesses identify the significance of His life, power and death and also provide the most important testimony of all time – His resurrection.</a:t>
            </a:r>
          </a:p>
          <a:p>
            <a:pPr lvl="0"/>
            <a:r>
              <a:rPr lang="en-US" sz="2800" dirty="0"/>
              <a:t>The reliability of the witnesses faces little, if any, legitimate opposition due to the overwhelming quantity of them and the inability to identify significant motives for lying.</a:t>
            </a:r>
          </a:p>
          <a:p>
            <a:endParaRPr lang="en-US" dirty="0"/>
          </a:p>
          <a:p>
            <a:pPr marL="457200" lvl="1" indent="0">
              <a:buNone/>
            </a:pPr>
            <a:endParaRPr lang="en-US" dirty="0" smtClean="0"/>
          </a:p>
        </p:txBody>
      </p:sp>
    </p:spTree>
    <p:extLst>
      <p:ext uri="{BB962C8B-B14F-4D97-AF65-F5344CB8AC3E}">
        <p14:creationId xmlns:p14="http://schemas.microsoft.com/office/powerpoint/2010/main" val="1230278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latin typeface="Lucida Bright"/>
              <a:cs typeface="Lucida Bright"/>
            </a:endParaRPr>
          </a:p>
        </p:txBody>
      </p:sp>
      <p:sp>
        <p:nvSpPr>
          <p:cNvPr id="3" name="Content Placeholder 2"/>
          <p:cNvSpPr>
            <a:spLocks noGrp="1"/>
          </p:cNvSpPr>
          <p:nvPr>
            <p:ph idx="1"/>
          </p:nvPr>
        </p:nvSpPr>
        <p:spPr>
          <a:xfrm>
            <a:off x="457200" y="2294174"/>
            <a:ext cx="8229600" cy="4127795"/>
          </a:xfrm>
        </p:spPr>
        <p:txBody>
          <a:bodyPr>
            <a:noAutofit/>
          </a:bodyPr>
          <a:lstStyle/>
          <a:p>
            <a:pPr marL="0" indent="0" algn="ctr">
              <a:buNone/>
            </a:pPr>
            <a:r>
              <a:rPr lang="en-US" sz="4800" b="1" i="1" dirty="0" smtClean="0">
                <a:latin typeface="Lucida Bright"/>
                <a:cs typeface="Lucida Bright"/>
              </a:rPr>
              <a:t>What is the ruling of the jury?</a:t>
            </a:r>
          </a:p>
          <a:p>
            <a:pPr marL="0" indent="0" algn="ctr">
              <a:buNone/>
            </a:pPr>
            <a:r>
              <a:rPr lang="en-US" sz="4800" b="1" i="1" dirty="0" smtClean="0">
                <a:latin typeface="Lucida Bright"/>
                <a:cs typeface="Lucida Bright"/>
              </a:rPr>
              <a:t>2 Tim. 1:8</a:t>
            </a:r>
            <a:endParaRPr lang="en-US" sz="4800" b="1" i="1" dirty="0">
              <a:latin typeface="Lucida Bright"/>
              <a:cs typeface="Lucida Bright"/>
            </a:endParaRPr>
          </a:p>
          <a:p>
            <a:pPr marL="457200" lvl="1" indent="0">
              <a:buNone/>
            </a:pPr>
            <a:endParaRPr lang="en-US" dirty="0" smtClean="0"/>
          </a:p>
        </p:txBody>
      </p:sp>
    </p:spTree>
    <p:extLst>
      <p:ext uri="{BB962C8B-B14F-4D97-AF65-F5344CB8AC3E}">
        <p14:creationId xmlns:p14="http://schemas.microsoft.com/office/powerpoint/2010/main" val="27223722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Lucida Bright"/>
                <a:cs typeface="Lucida Bright"/>
              </a:rPr>
              <a:t>The Importance of Witnesses:</a:t>
            </a:r>
            <a:endParaRPr lang="en-US" dirty="0">
              <a:latin typeface="Lucida Bright"/>
              <a:cs typeface="Lucida Bright"/>
            </a:endParaRPr>
          </a:p>
        </p:txBody>
      </p:sp>
      <p:sp>
        <p:nvSpPr>
          <p:cNvPr id="3" name="Content Placeholder 2"/>
          <p:cNvSpPr>
            <a:spLocks noGrp="1"/>
          </p:cNvSpPr>
          <p:nvPr>
            <p:ph idx="1"/>
          </p:nvPr>
        </p:nvSpPr>
        <p:spPr/>
        <p:txBody>
          <a:bodyPr/>
          <a:lstStyle/>
          <a:p>
            <a:pPr lvl="0"/>
            <a:r>
              <a:rPr lang="en-US" sz="3600" dirty="0"/>
              <a:t>Eye witness testimony is irreplaceable and strong evidence</a:t>
            </a:r>
            <a:r>
              <a:rPr lang="en-US" sz="3600" dirty="0" smtClean="0"/>
              <a:t>.</a:t>
            </a:r>
            <a:endParaRPr lang="en-US" sz="3600" dirty="0" smtClean="0"/>
          </a:p>
          <a:p>
            <a:r>
              <a:rPr lang="en-US" sz="3600" dirty="0"/>
              <a:t>Aids in the conviction or acquittal of the accused</a:t>
            </a:r>
            <a:r>
              <a:rPr lang="en-US" sz="3600" dirty="0" smtClean="0"/>
              <a:t>.</a:t>
            </a:r>
            <a:endParaRPr lang="en-US" sz="3600" dirty="0"/>
          </a:p>
          <a:p>
            <a:r>
              <a:rPr lang="en-US" sz="3600" dirty="0"/>
              <a:t>First hand information regarding a crime or an event.</a:t>
            </a:r>
          </a:p>
          <a:p>
            <a:pPr lvl="0"/>
            <a:endParaRPr lang="en-US" dirty="0"/>
          </a:p>
          <a:p>
            <a:endParaRPr lang="en-US" dirty="0"/>
          </a:p>
        </p:txBody>
      </p:sp>
    </p:spTree>
    <p:extLst>
      <p:ext uri="{BB962C8B-B14F-4D97-AF65-F5344CB8AC3E}">
        <p14:creationId xmlns:p14="http://schemas.microsoft.com/office/powerpoint/2010/main" val="42159819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Historical </a:t>
            </a:r>
            <a:r>
              <a:rPr lang="en-US" dirty="0" smtClean="0">
                <a:latin typeface="Lucida Bright"/>
                <a:cs typeface="Lucida Bright"/>
              </a:rPr>
              <a:t>Authenticity </a:t>
            </a:r>
            <a:r>
              <a:rPr lang="en-US" dirty="0">
                <a:latin typeface="Lucida Bright"/>
                <a:cs typeface="Lucida Bright"/>
              </a:rPr>
              <a:t>of </a:t>
            </a:r>
            <a:r>
              <a:rPr lang="en-US" dirty="0" smtClean="0">
                <a:latin typeface="Lucida Bright"/>
                <a:cs typeface="Lucida Bright"/>
              </a:rPr>
              <a:t>Jesus</a:t>
            </a:r>
            <a:endParaRPr lang="en-US" dirty="0">
              <a:latin typeface="Lucida Bright"/>
              <a:cs typeface="Lucida Bright"/>
            </a:endParaRPr>
          </a:p>
        </p:txBody>
      </p:sp>
      <p:sp>
        <p:nvSpPr>
          <p:cNvPr id="3" name="Content Placeholder 2"/>
          <p:cNvSpPr>
            <a:spLocks noGrp="1"/>
          </p:cNvSpPr>
          <p:nvPr>
            <p:ph idx="1"/>
          </p:nvPr>
        </p:nvSpPr>
        <p:spPr/>
        <p:txBody>
          <a:bodyPr>
            <a:normAutofit/>
          </a:bodyPr>
          <a:lstStyle/>
          <a:p>
            <a:pPr marL="0" indent="0">
              <a:buNone/>
            </a:pPr>
            <a:r>
              <a:rPr lang="en-US" i="1" dirty="0" smtClean="0"/>
              <a:t>“</a:t>
            </a:r>
            <a:r>
              <a:rPr lang="en-US" i="1" dirty="0"/>
              <a:t>Nero fastened the guilt ... on a class hated for their abominations, called Christians by the populace. </a:t>
            </a:r>
            <a:r>
              <a:rPr lang="en-US" i="1" dirty="0" err="1"/>
              <a:t>Christus</a:t>
            </a:r>
            <a:r>
              <a:rPr lang="en-US" i="1" dirty="0"/>
              <a:t>, from whom the name had its origin, suffered the extreme penalty during the reign of Tiberius at the hands of ... Pontius Pilatus, and a most mischievous superstition, thus checked for the moment, again broke out not only in Judaea, the first source of the evil, but even in Rome....” </a:t>
            </a:r>
            <a:r>
              <a:rPr lang="en-US" dirty="0"/>
              <a:t>Tacitus,</a:t>
            </a:r>
            <a:r>
              <a:rPr lang="en-US" i="1" dirty="0"/>
              <a:t> Annals</a:t>
            </a:r>
            <a:r>
              <a:rPr lang="en-US" dirty="0"/>
              <a:t> 15.44</a:t>
            </a:r>
          </a:p>
          <a:p>
            <a:pPr marL="0" lvl="0" indent="0">
              <a:buNone/>
            </a:pPr>
            <a:endParaRPr lang="en-US" dirty="0"/>
          </a:p>
          <a:p>
            <a:endParaRPr lang="en-US" dirty="0"/>
          </a:p>
        </p:txBody>
      </p:sp>
    </p:spTree>
    <p:extLst>
      <p:ext uri="{BB962C8B-B14F-4D97-AF65-F5344CB8AC3E}">
        <p14:creationId xmlns:p14="http://schemas.microsoft.com/office/powerpoint/2010/main" val="22893759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Historical </a:t>
            </a:r>
            <a:r>
              <a:rPr lang="en-US" dirty="0" smtClean="0">
                <a:latin typeface="Lucida Bright"/>
                <a:cs typeface="Lucida Bright"/>
              </a:rPr>
              <a:t>Authenticity </a:t>
            </a:r>
            <a:r>
              <a:rPr lang="en-US" dirty="0">
                <a:latin typeface="Lucida Bright"/>
                <a:cs typeface="Lucida Bright"/>
              </a:rPr>
              <a:t>of </a:t>
            </a:r>
            <a:r>
              <a:rPr lang="en-US" dirty="0" smtClean="0">
                <a:latin typeface="Lucida Bright"/>
                <a:cs typeface="Lucida Bright"/>
              </a:rPr>
              <a:t>Jesus</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r>
              <a:rPr lang="en-US" sz="2800" i="1" dirty="0"/>
              <a:t>“About this time there lived Jesus, a wise man, </a:t>
            </a:r>
            <a:r>
              <a:rPr lang="en-US" sz="2800" b="1" i="1" dirty="0"/>
              <a:t>if indeed one ought to call him a man. </a:t>
            </a:r>
            <a:r>
              <a:rPr lang="en-US" sz="2800" i="1" dirty="0"/>
              <a:t>For he ... wrought surprising feats.... </a:t>
            </a:r>
            <a:r>
              <a:rPr lang="en-US" sz="2800" b="1" i="1" dirty="0"/>
              <a:t>He was the Christ</a:t>
            </a:r>
            <a:r>
              <a:rPr lang="en-US" sz="2800" i="1" dirty="0"/>
              <a:t>. When Pilate ...condemned him to be crucified, those who had . . . come to love him did not give up their affection for him. </a:t>
            </a:r>
            <a:r>
              <a:rPr lang="en-US" sz="2800" b="1" i="1" dirty="0"/>
              <a:t>On the third day he appeared ... restored to life.... And the tribe of Christians ... has ... not disappeared.</a:t>
            </a:r>
            <a:r>
              <a:rPr lang="en-US" sz="2800" i="1" dirty="0"/>
              <a:t>” - </a:t>
            </a:r>
            <a:r>
              <a:rPr lang="en-US" sz="2800" dirty="0"/>
              <a:t>Josephus, </a:t>
            </a:r>
            <a:r>
              <a:rPr lang="en-US" sz="2800" i="1" dirty="0"/>
              <a:t>Antiquities</a:t>
            </a:r>
            <a:r>
              <a:rPr lang="en-US" sz="2800" dirty="0"/>
              <a:t> 18.63-64 (composed circa AD 93-</a:t>
            </a:r>
            <a:r>
              <a:rPr lang="en-US" sz="2800" dirty="0" smtClean="0"/>
              <a:t>94)</a:t>
            </a:r>
          </a:p>
          <a:p>
            <a:r>
              <a:rPr lang="en-US" sz="2800" i="1" dirty="0"/>
              <a:t>“the brother of Jesus the so-called Christ</a:t>
            </a:r>
            <a:r>
              <a:rPr lang="en-US" sz="2800" dirty="0"/>
              <a:t>.” Josephus, </a:t>
            </a:r>
            <a:r>
              <a:rPr lang="en-US" sz="2800" i="1" dirty="0"/>
              <a:t>Antiquities</a:t>
            </a:r>
            <a:r>
              <a:rPr lang="en-US" sz="2800" dirty="0"/>
              <a:t> xx. 200</a:t>
            </a:r>
            <a:r>
              <a:rPr lang="en-US" sz="2800" dirty="0" smtClean="0">
                <a:effectLst/>
              </a:rPr>
              <a:t> </a:t>
            </a:r>
            <a:endParaRPr lang="en-US" sz="2800" dirty="0" smtClean="0"/>
          </a:p>
        </p:txBody>
      </p:sp>
    </p:spTree>
    <p:extLst>
      <p:ext uri="{BB962C8B-B14F-4D97-AF65-F5344CB8AC3E}">
        <p14:creationId xmlns:p14="http://schemas.microsoft.com/office/powerpoint/2010/main" val="17845117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Historical </a:t>
            </a:r>
            <a:r>
              <a:rPr lang="en-US" dirty="0" smtClean="0">
                <a:latin typeface="Lucida Bright"/>
                <a:cs typeface="Lucida Bright"/>
              </a:rPr>
              <a:t>Authenticity </a:t>
            </a:r>
            <a:r>
              <a:rPr lang="en-US" dirty="0">
                <a:latin typeface="Lucida Bright"/>
                <a:cs typeface="Lucida Bright"/>
              </a:rPr>
              <a:t>of </a:t>
            </a:r>
            <a:r>
              <a:rPr lang="en-US" dirty="0" smtClean="0">
                <a:latin typeface="Lucida Bright"/>
                <a:cs typeface="Lucida Bright"/>
              </a:rPr>
              <a:t>Jesus</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endParaRPr lang="en-US" sz="3600" dirty="0" smtClean="0"/>
          </a:p>
          <a:p>
            <a:pPr marL="342900" lvl="1" indent="-342900">
              <a:buFont typeface="Arial"/>
              <a:buChar char="•"/>
            </a:pPr>
            <a:r>
              <a:rPr lang="en-US" sz="3600" dirty="0" smtClean="0"/>
              <a:t>If </a:t>
            </a:r>
            <a:r>
              <a:rPr lang="en-US" sz="3600" dirty="0"/>
              <a:t>nothing else, these writings establish the fact that Jesus the Christ lived, was special/powerful when he was alive, and he died all by the end of the first century.</a:t>
            </a:r>
          </a:p>
          <a:p>
            <a:endParaRPr lang="en-US" sz="2800" dirty="0"/>
          </a:p>
        </p:txBody>
      </p:sp>
    </p:spTree>
    <p:extLst>
      <p:ext uri="{BB962C8B-B14F-4D97-AF65-F5344CB8AC3E}">
        <p14:creationId xmlns:p14="http://schemas.microsoft.com/office/powerpoint/2010/main" val="69420357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a:t>
            </a:r>
            <a:r>
              <a:rPr lang="en-US" dirty="0" smtClean="0">
                <a:latin typeface="Lucida Bright"/>
                <a:cs typeface="Lucida Bright"/>
              </a:rPr>
              <a:t>Importance </a:t>
            </a:r>
            <a:r>
              <a:rPr lang="en-US" dirty="0">
                <a:latin typeface="Lucida Bright"/>
                <a:cs typeface="Lucida Bright"/>
              </a:rPr>
              <a:t>of Intra-biblical C</a:t>
            </a:r>
            <a:r>
              <a:rPr lang="en-US" dirty="0" smtClean="0">
                <a:latin typeface="Lucida Bright"/>
                <a:cs typeface="Lucida Bright"/>
              </a:rPr>
              <a:t>laims</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400" dirty="0"/>
              <a:t>“</a:t>
            </a:r>
            <a:r>
              <a:rPr lang="en-US" sz="3400" i="1" dirty="0"/>
              <a:t>The story is claimed as historical (Luke 1:1-4), with the recognition that if it didn’t happen, Christianity as a whole is fallacious (1 </a:t>
            </a:r>
            <a:r>
              <a:rPr lang="en-US" sz="3400" i="1" dirty="0" err="1"/>
              <a:t>Cor</a:t>
            </a:r>
            <a:r>
              <a:rPr lang="en-US" sz="3400" i="1" dirty="0"/>
              <a:t> 15). Everything hinges on its historical truthfulness.</a:t>
            </a:r>
            <a:r>
              <a:rPr lang="en-US" sz="3400" dirty="0"/>
              <a:t>” – </a:t>
            </a:r>
            <a:r>
              <a:rPr lang="en-US" sz="3400" dirty="0" err="1"/>
              <a:t>Doy</a:t>
            </a:r>
            <a:r>
              <a:rPr lang="en-US" sz="3400" dirty="0"/>
              <a:t> Moyer</a:t>
            </a:r>
          </a:p>
          <a:p>
            <a:pPr marL="342900" lvl="1" indent="-342900">
              <a:buFont typeface="Arial"/>
              <a:buChar char="•"/>
            </a:pPr>
            <a:r>
              <a:rPr lang="en-US" sz="3400" dirty="0"/>
              <a:t>Establishing a faith on these </a:t>
            </a:r>
            <a:r>
              <a:rPr lang="en-US" sz="3400" dirty="0" smtClean="0"/>
              <a:t>claims</a:t>
            </a:r>
            <a:r>
              <a:rPr lang="en-US" sz="3400" dirty="0"/>
              <a:t> </a:t>
            </a:r>
            <a:r>
              <a:rPr lang="en-US" sz="3400" dirty="0" smtClean="0"/>
              <a:t>requires </a:t>
            </a:r>
            <a:r>
              <a:rPr lang="en-US" sz="3400" dirty="0"/>
              <a:t>us relying on the testimony of the witnesses. </a:t>
            </a:r>
          </a:p>
          <a:p>
            <a:pPr marL="342900" lvl="1" indent="-342900">
              <a:buFont typeface="Arial"/>
              <a:buChar char="•"/>
            </a:pPr>
            <a:endParaRPr lang="en-US" sz="3600" dirty="0" smtClean="0"/>
          </a:p>
        </p:txBody>
      </p:sp>
    </p:spTree>
    <p:extLst>
      <p:ext uri="{BB962C8B-B14F-4D97-AF65-F5344CB8AC3E}">
        <p14:creationId xmlns:p14="http://schemas.microsoft.com/office/powerpoint/2010/main" val="8117272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Testimony of the Witnesses of Jesus: Establishing History</a:t>
            </a:r>
            <a:r>
              <a:rPr lang="en-US" dirty="0" smtClean="0">
                <a:effectLst/>
                <a:latin typeface="Lucida Bright"/>
                <a:cs typeface="Lucida Bright"/>
              </a:rPr>
              <a:t> </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dirty="0"/>
              <a:t>The scriptural testimony of Jesus’ eye witnesses further establishes the historical records of Tacitus and Josephus</a:t>
            </a:r>
            <a:r>
              <a:rPr lang="en-US" sz="3200" dirty="0" smtClean="0"/>
              <a:t>.</a:t>
            </a:r>
          </a:p>
          <a:p>
            <a:pPr lvl="0"/>
            <a:r>
              <a:rPr lang="en-US" b="1" dirty="0"/>
              <a:t>Jesus Lived</a:t>
            </a:r>
            <a:r>
              <a:rPr lang="en-US" dirty="0"/>
              <a:t>:</a:t>
            </a:r>
          </a:p>
          <a:p>
            <a:pPr lvl="1"/>
            <a:r>
              <a:rPr lang="en-US" dirty="0" smtClean="0"/>
              <a:t>John 1:6-8, 15</a:t>
            </a:r>
          </a:p>
          <a:p>
            <a:pPr lvl="1"/>
            <a:r>
              <a:rPr lang="en-US" dirty="0" smtClean="0"/>
              <a:t>1 John 1:1-3 </a:t>
            </a:r>
          </a:p>
          <a:p>
            <a:pPr lvl="1"/>
            <a:r>
              <a:rPr lang="en-US" dirty="0"/>
              <a:t>John 15:26-27 </a:t>
            </a:r>
            <a:endParaRPr lang="en-US" dirty="0" smtClean="0"/>
          </a:p>
          <a:p>
            <a:pPr lvl="1"/>
            <a:endParaRPr lang="en-US" sz="3200" dirty="0"/>
          </a:p>
          <a:p>
            <a:pPr marL="342900" lvl="1" indent="-342900">
              <a:buFont typeface="Arial"/>
              <a:buChar char="•"/>
            </a:pPr>
            <a:endParaRPr lang="en-US" sz="3600" dirty="0" smtClean="0"/>
          </a:p>
        </p:txBody>
      </p:sp>
    </p:spTree>
    <p:extLst>
      <p:ext uri="{BB962C8B-B14F-4D97-AF65-F5344CB8AC3E}">
        <p14:creationId xmlns:p14="http://schemas.microsoft.com/office/powerpoint/2010/main" val="28921476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Testimony of the Witnesses of Jesus: Establishing History</a:t>
            </a:r>
            <a:r>
              <a:rPr lang="en-US" dirty="0" smtClean="0">
                <a:effectLst/>
                <a:latin typeface="Lucida Bright"/>
                <a:cs typeface="Lucida Bright"/>
              </a:rPr>
              <a:t> </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dirty="0"/>
              <a:t>The scriptural testimony of Jesus’ eye witnesses further establishes the historical records of Tacitus and Josephus</a:t>
            </a:r>
            <a:r>
              <a:rPr lang="en-US" sz="3200" dirty="0" smtClean="0"/>
              <a:t>.</a:t>
            </a:r>
          </a:p>
          <a:p>
            <a:r>
              <a:rPr lang="en-US" b="1" dirty="0"/>
              <a:t>Jesus was Special/Powerful</a:t>
            </a:r>
            <a:r>
              <a:rPr lang="en-US" dirty="0"/>
              <a:t>:</a:t>
            </a:r>
          </a:p>
          <a:p>
            <a:pPr lvl="1"/>
            <a:r>
              <a:rPr lang="en-US" dirty="0"/>
              <a:t>He was the Son of God (John 1:32-</a:t>
            </a:r>
            <a:r>
              <a:rPr lang="en-US" dirty="0" smtClean="0"/>
              <a:t>34; 5:31-33, 36; Matt. 3:16-17; 1 John 5:9)</a:t>
            </a:r>
            <a:r>
              <a:rPr lang="en-US" dirty="0" smtClean="0">
                <a:effectLst/>
              </a:rPr>
              <a:t> </a:t>
            </a:r>
          </a:p>
          <a:p>
            <a:pPr lvl="1"/>
            <a:r>
              <a:rPr lang="en-US" dirty="0"/>
              <a:t>He was the Christ (John 10:24-</a:t>
            </a:r>
            <a:r>
              <a:rPr lang="en-US" dirty="0" smtClean="0"/>
              <a:t>25; </a:t>
            </a:r>
            <a:r>
              <a:rPr lang="en-US" dirty="0"/>
              <a:t>John 12:17-</a:t>
            </a:r>
            <a:r>
              <a:rPr lang="en-US" dirty="0" smtClean="0"/>
              <a:t>18)</a:t>
            </a:r>
          </a:p>
          <a:p>
            <a:pPr lvl="1"/>
            <a:r>
              <a:rPr lang="en-US" dirty="0"/>
              <a:t>He brought remission of sins and eternal life (Acts 10:43 John 5:39-40</a:t>
            </a:r>
            <a:r>
              <a:rPr lang="en-US" dirty="0" smtClean="0"/>
              <a:t>)</a:t>
            </a:r>
            <a:endParaRPr lang="en-US" sz="2800" dirty="0"/>
          </a:p>
          <a:p>
            <a:pPr marL="342900" lvl="1" indent="-342900">
              <a:buFont typeface="Arial"/>
              <a:buChar char="•"/>
            </a:pPr>
            <a:endParaRPr lang="en-US" sz="3600" dirty="0" smtClean="0"/>
          </a:p>
        </p:txBody>
      </p:sp>
    </p:spTree>
    <p:extLst>
      <p:ext uri="{BB962C8B-B14F-4D97-AF65-F5344CB8AC3E}">
        <p14:creationId xmlns:p14="http://schemas.microsoft.com/office/powerpoint/2010/main" val="26181955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Lucida Bright"/>
                <a:cs typeface="Lucida Bright"/>
              </a:rPr>
              <a:t>The Testimony of the Witnesses of Jesus: Establishing History</a:t>
            </a:r>
            <a:r>
              <a:rPr lang="en-US" dirty="0" smtClean="0">
                <a:effectLst/>
                <a:latin typeface="Lucida Bright"/>
                <a:cs typeface="Lucida Bright"/>
              </a:rPr>
              <a:t> </a:t>
            </a:r>
            <a:endParaRPr lang="en-US" dirty="0">
              <a:latin typeface="Lucida Bright"/>
              <a:cs typeface="Lucida Bright"/>
            </a:endParaRPr>
          </a:p>
        </p:txBody>
      </p:sp>
      <p:sp>
        <p:nvSpPr>
          <p:cNvPr id="3" name="Content Placeholder 2"/>
          <p:cNvSpPr>
            <a:spLocks noGrp="1"/>
          </p:cNvSpPr>
          <p:nvPr>
            <p:ph idx="1"/>
          </p:nvPr>
        </p:nvSpPr>
        <p:spPr/>
        <p:txBody>
          <a:bodyPr>
            <a:noAutofit/>
          </a:bodyPr>
          <a:lstStyle/>
          <a:p>
            <a:pPr marL="342900" lvl="1" indent="-342900">
              <a:buFont typeface="Arial"/>
              <a:buChar char="•"/>
            </a:pPr>
            <a:r>
              <a:rPr lang="en-US" sz="3200" dirty="0"/>
              <a:t>The scriptural testimony of Jesus’ eye witnesses further establishes the historical records of Tacitus and Josephus</a:t>
            </a:r>
            <a:r>
              <a:rPr lang="en-US" sz="3200" dirty="0" smtClean="0"/>
              <a:t>.</a:t>
            </a:r>
          </a:p>
          <a:p>
            <a:r>
              <a:rPr lang="en-US" b="1" dirty="0"/>
              <a:t>Jesus </a:t>
            </a:r>
            <a:r>
              <a:rPr lang="en-US" b="1" dirty="0" smtClean="0"/>
              <a:t>Died</a:t>
            </a:r>
            <a:r>
              <a:rPr lang="en-US" dirty="0" smtClean="0"/>
              <a:t>:</a:t>
            </a:r>
            <a:endParaRPr lang="en-US" dirty="0"/>
          </a:p>
          <a:p>
            <a:pPr lvl="1"/>
            <a:r>
              <a:rPr lang="en-US" dirty="0"/>
              <a:t>John 21:</a:t>
            </a:r>
            <a:r>
              <a:rPr lang="en-US" dirty="0" smtClean="0"/>
              <a:t>24</a:t>
            </a:r>
          </a:p>
          <a:p>
            <a:pPr lvl="1"/>
            <a:r>
              <a:rPr lang="en-US" dirty="0" smtClean="0"/>
              <a:t>1 Pet. 5:1</a:t>
            </a:r>
          </a:p>
        </p:txBody>
      </p:sp>
    </p:spTree>
    <p:extLst>
      <p:ext uri="{BB962C8B-B14F-4D97-AF65-F5344CB8AC3E}">
        <p14:creationId xmlns:p14="http://schemas.microsoft.com/office/powerpoint/2010/main" val="13780276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TotalTime>
  <Words>1277</Words>
  <Application>Microsoft Macintosh PowerPoint</Application>
  <PresentationFormat>On-screen Show (4:3)</PresentationFormat>
  <Paragraphs>75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Witnesses of Jesus</vt:lpstr>
      <vt:lpstr>The Importance of Witnesses:</vt:lpstr>
      <vt:lpstr>Historical Authenticity of Jesus</vt:lpstr>
      <vt:lpstr>Historical Authenticity of Jesus</vt:lpstr>
      <vt:lpstr>Historical Authenticity of Jesus</vt:lpstr>
      <vt:lpstr>The Importance of Intra-biblical Claims</vt:lpstr>
      <vt:lpstr>The Testimony of the Witnesses of Jesus: Establishing History </vt:lpstr>
      <vt:lpstr>The Testimony of the Witnesses of Jesus: Establishing History </vt:lpstr>
      <vt:lpstr>The Testimony of the Witnesses of Jesus: Establishing History </vt:lpstr>
      <vt:lpstr>The Most Important Testimony of All: </vt:lpstr>
      <vt:lpstr>The Most Important Testimony of All:</vt:lpstr>
      <vt:lpstr>Why So Important?</vt:lpstr>
      <vt:lpstr>Why So Important?</vt:lpstr>
      <vt:lpstr>Why So Important?</vt:lpstr>
      <vt:lpstr>Why So Important?</vt:lpstr>
      <vt:lpstr> Can The Witnesses Be Trusted?</vt:lpstr>
      <vt:lpstr>  How Can We Trust These Witnesses? </vt:lpstr>
      <vt:lpstr>Conclusion: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Witnesses of Jesus</dc:title>
  <dc:creator>Michael David Watson</dc:creator>
  <cp:lastModifiedBy>Michael David Watson</cp:lastModifiedBy>
  <cp:revision>7</cp:revision>
  <dcterms:created xsi:type="dcterms:W3CDTF">2016-05-01T04:48:06Z</dcterms:created>
  <dcterms:modified xsi:type="dcterms:W3CDTF">2016-05-01T05:57:20Z</dcterms:modified>
</cp:coreProperties>
</file>