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64" r:id="rId3"/>
    <p:sldId id="267" r:id="rId4"/>
    <p:sldId id="256" r:id="rId5"/>
    <p:sldId id="274" r:id="rId6"/>
    <p:sldId id="257" r:id="rId7"/>
    <p:sldId id="258" r:id="rId8"/>
    <p:sldId id="260" r:id="rId9"/>
    <p:sldId id="270" r:id="rId10"/>
    <p:sldId id="261" r:id="rId11"/>
    <p:sldId id="262" r:id="rId12"/>
    <p:sldId id="271" r:id="rId13"/>
    <p:sldId id="273" r:id="rId14"/>
    <p:sldId id="263"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7B0D3-01F3-4BE1-9B47-6DBF2A431083}" type="datetimeFigureOut">
              <a:rPr lang="en-US" smtClean="0"/>
              <a:t>9/13/2016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FC8CF-7C5A-471C-8BFD-A83FF821FD7B}" type="slidenum">
              <a:rPr lang="en-US" smtClean="0"/>
              <a:t>‹#›</a:t>
            </a:fld>
            <a:endParaRPr lang="en-US"/>
          </a:p>
        </p:txBody>
      </p:sp>
    </p:spTree>
    <p:extLst>
      <p:ext uri="{BB962C8B-B14F-4D97-AF65-F5344CB8AC3E}">
        <p14:creationId xmlns:p14="http://schemas.microsoft.com/office/powerpoint/2010/main" val="371239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FC8CF-7C5A-471C-8BFD-A83FF821FD7B}" type="slidenum">
              <a:rPr lang="en-US" smtClean="0"/>
              <a:t>9</a:t>
            </a:fld>
            <a:endParaRPr lang="en-US"/>
          </a:p>
        </p:txBody>
      </p:sp>
    </p:spTree>
    <p:extLst>
      <p:ext uri="{BB962C8B-B14F-4D97-AF65-F5344CB8AC3E}">
        <p14:creationId xmlns:p14="http://schemas.microsoft.com/office/powerpoint/2010/main" val="15956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FC8CF-7C5A-471C-8BFD-A83FF821FD7B}" type="slidenum">
              <a:rPr lang="en-US" smtClean="0"/>
              <a:t>13</a:t>
            </a:fld>
            <a:endParaRPr lang="en-US"/>
          </a:p>
        </p:txBody>
      </p:sp>
    </p:spTree>
    <p:extLst>
      <p:ext uri="{BB962C8B-B14F-4D97-AF65-F5344CB8AC3E}">
        <p14:creationId xmlns:p14="http://schemas.microsoft.com/office/powerpoint/2010/main" val="192384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CB776-811A-45A0-8E6D-D5EB7BA2CCE4}"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B776-811A-45A0-8E6D-D5EB7BA2CCE4}"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B776-811A-45A0-8E6D-D5EB7BA2CCE4}"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B776-811A-45A0-8E6D-D5EB7BA2CCE4}"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CB776-811A-45A0-8E6D-D5EB7BA2CCE4}"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CB776-811A-45A0-8E6D-D5EB7BA2CCE4}"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CB776-811A-45A0-8E6D-D5EB7BA2CCE4}"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CB776-811A-45A0-8E6D-D5EB7BA2CCE4}"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CB776-811A-45A0-8E6D-D5EB7BA2CCE4}"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CB776-811A-45A0-8E6D-D5EB7BA2CCE4}"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CB776-811A-45A0-8E6D-D5EB7BA2CCE4}"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C5194-FC55-4B86-9EC7-EC45E36E41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CB776-811A-45A0-8E6D-D5EB7BA2CCE4}" type="datetimeFigureOut">
              <a:rPr lang="en-US" smtClean="0"/>
              <a:pPr/>
              <a:t>9/13/2016</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C5194-FC55-4B86-9EC7-EC45E36E41E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t>2. We are not persecuted</a:t>
            </a:r>
          </a:p>
        </p:txBody>
      </p:sp>
      <p:sp>
        <p:nvSpPr>
          <p:cNvPr id="8" name="Subtitle 7"/>
          <p:cNvSpPr>
            <a:spLocks noGrp="1"/>
          </p:cNvSpPr>
          <p:nvPr>
            <p:ph type="subTitle" idx="1"/>
          </p:nvPr>
        </p:nvSpPr>
        <p:spPr>
          <a:xfrm>
            <a:off x="1371600" y="3886200"/>
            <a:ext cx="6400800" cy="2286000"/>
          </a:xfrm>
        </p:spPr>
        <p:txBody>
          <a:bodyPr/>
          <a:lstStyle/>
          <a:p>
            <a:r>
              <a:rPr lang="en-US" dirty="0"/>
              <a:t>Matthew 5:10-12</a:t>
            </a:r>
          </a:p>
          <a:p>
            <a:r>
              <a:rPr lang="en-US" dirty="0"/>
              <a:t>Romans 5:3-5</a:t>
            </a:r>
          </a:p>
          <a:p>
            <a:r>
              <a:rPr lang="en-US" dirty="0"/>
              <a:t>1 Peter 4:12-14</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148841"/>
            <a:ext cx="8610600" cy="1470025"/>
          </a:xfrm>
        </p:spPr>
        <p:txBody>
          <a:bodyPr>
            <a:normAutofit fontScale="90000"/>
          </a:bodyPr>
          <a:lstStyle/>
          <a:p>
            <a:r>
              <a:rPr lang="en-US" b="1" dirty="0"/>
              <a:t>3. </a:t>
            </a:r>
            <a:r>
              <a:rPr lang="en-US" dirty="0"/>
              <a:t>We are surrounded by a supposedly Christian Culture.</a:t>
            </a:r>
            <a:br>
              <a:rPr lang="en-US" dirty="0"/>
            </a:br>
            <a:endParaRPr lang="en-US" dirty="0"/>
          </a:p>
        </p:txBody>
      </p:sp>
      <p:sp>
        <p:nvSpPr>
          <p:cNvPr id="5" name="Subtitle 4"/>
          <p:cNvSpPr>
            <a:spLocks noGrp="1"/>
          </p:cNvSpPr>
          <p:nvPr>
            <p:ph type="subTitle" idx="1"/>
          </p:nvPr>
        </p:nvSpPr>
        <p:spPr>
          <a:xfrm>
            <a:off x="838200" y="3429000"/>
            <a:ext cx="7543800" cy="2377440"/>
          </a:xfrm>
        </p:spPr>
        <p:txBody>
          <a:bodyPr>
            <a:normAutofit/>
          </a:bodyPr>
          <a:lstStyle/>
          <a:p>
            <a:pPr algn="l"/>
            <a:r>
              <a:rPr lang="en-US" dirty="0"/>
              <a:t>Our guard is down because we are more “conservative” than many of our neighbors.</a:t>
            </a:r>
          </a:p>
          <a:p>
            <a:r>
              <a:rPr lang="en-US" dirty="0"/>
              <a:t>Our culture is increasingly Pagan. </a:t>
            </a:r>
          </a:p>
          <a:p>
            <a:pPr algn="l"/>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52400"/>
            <a:ext cx="8458200" cy="2492990"/>
          </a:xfrm>
          <a:prstGeom prst="rect">
            <a:avLst/>
          </a:prstGeom>
          <a:noFill/>
        </p:spPr>
        <p:txBody>
          <a:bodyPr wrap="square" rtlCol="0">
            <a:spAutoFit/>
          </a:bodyPr>
          <a:lstStyle/>
          <a:p>
            <a:r>
              <a:rPr lang="en-US" sz="2600" dirty="0"/>
              <a:t>Because we cling to conservative American Values, we tell ourselves that we are acting independently of our culture. But conservative attitudes can be just as much a part of the world as liberal ones. Haven’t our attitudes on divorce, entertainment and other issues changed in response to our culture?</a:t>
            </a:r>
          </a:p>
        </p:txBody>
      </p:sp>
      <p:sp>
        <p:nvSpPr>
          <p:cNvPr id="10" name="TextBox 9"/>
          <p:cNvSpPr txBox="1"/>
          <p:nvPr/>
        </p:nvSpPr>
        <p:spPr>
          <a:xfrm>
            <a:off x="304800" y="2530257"/>
            <a:ext cx="8610600" cy="2893100"/>
          </a:xfrm>
          <a:prstGeom prst="rect">
            <a:avLst/>
          </a:prstGeom>
          <a:noFill/>
        </p:spPr>
        <p:txBody>
          <a:bodyPr wrap="square" rtlCol="0">
            <a:spAutoFit/>
          </a:bodyPr>
          <a:lstStyle/>
          <a:p>
            <a:r>
              <a:rPr lang="en-US" sz="2600" dirty="0"/>
              <a:t>What would be the attitude of most Christians today toward a believer who dressed simply and modestly , regardless of fashion?  Who took no interest in the violent sports of today? Who refused to watch television programs and movies that centered on immorality or that were spiced with profanity and graphic violence? Let’s be honest—he would probably be viewed as a fanatic.</a:t>
            </a:r>
          </a:p>
        </p:txBody>
      </p:sp>
      <p:sp>
        <p:nvSpPr>
          <p:cNvPr id="11" name="TextBox 10"/>
          <p:cNvSpPr txBox="1"/>
          <p:nvPr/>
        </p:nvSpPr>
        <p:spPr>
          <a:xfrm>
            <a:off x="304800" y="5412938"/>
            <a:ext cx="8686800" cy="1292662"/>
          </a:xfrm>
          <a:prstGeom prst="rect">
            <a:avLst/>
          </a:prstGeom>
          <a:noFill/>
        </p:spPr>
        <p:txBody>
          <a:bodyPr wrap="square" rtlCol="0">
            <a:spAutoFit/>
          </a:bodyPr>
          <a:lstStyle/>
          <a:p>
            <a:r>
              <a:rPr lang="en-US" sz="2600" dirty="0"/>
              <a:t>The [American] road is still moving. We’re only fooling ourselves when we equate conservative attitudes with godly attitudes. 	</a:t>
            </a:r>
            <a:r>
              <a:rPr lang="en-US" sz="2600" i="1" dirty="0"/>
              <a:t>Will the Real Heretic Stand Up </a:t>
            </a:r>
            <a:r>
              <a:rPr lang="en-US" sz="2600" dirty="0"/>
              <a:t>by David W. </a:t>
            </a:r>
            <a:r>
              <a:rPr lang="en-US" sz="2600" dirty="0" err="1"/>
              <a:t>Bercot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148841"/>
            <a:ext cx="8610600" cy="1470025"/>
          </a:xfrm>
        </p:spPr>
        <p:txBody>
          <a:bodyPr>
            <a:normAutofit fontScale="90000"/>
          </a:bodyPr>
          <a:lstStyle/>
          <a:p>
            <a:r>
              <a:rPr lang="en-US" b="1" dirty="0"/>
              <a:t>3. </a:t>
            </a:r>
            <a:r>
              <a:rPr lang="en-US" dirty="0"/>
              <a:t>We are surrounded by a supposedly Christian Culture.</a:t>
            </a:r>
            <a:br>
              <a:rPr lang="en-US" dirty="0"/>
            </a:br>
            <a:endParaRPr lang="en-US" dirty="0"/>
          </a:p>
        </p:txBody>
      </p:sp>
      <p:sp>
        <p:nvSpPr>
          <p:cNvPr id="5" name="Subtitle 4"/>
          <p:cNvSpPr>
            <a:spLocks noGrp="1"/>
          </p:cNvSpPr>
          <p:nvPr>
            <p:ph type="subTitle" idx="1"/>
          </p:nvPr>
        </p:nvSpPr>
        <p:spPr>
          <a:xfrm>
            <a:off x="1371600" y="3276600"/>
            <a:ext cx="7315200" cy="1828800"/>
          </a:xfrm>
        </p:spPr>
        <p:txBody>
          <a:bodyPr>
            <a:normAutofit/>
          </a:bodyPr>
          <a:lstStyle/>
          <a:p>
            <a:pPr algn="l"/>
            <a:r>
              <a:rPr lang="en-US" sz="2800" dirty="0">
                <a:solidFill>
                  <a:schemeClr val="bg2">
                    <a:lumMod val="60000"/>
                    <a:lumOff val="40000"/>
                  </a:schemeClr>
                </a:solidFill>
              </a:rPr>
              <a:t>Our culture is increasingly Pagan. </a:t>
            </a:r>
          </a:p>
          <a:p>
            <a:pPr algn="l"/>
            <a:r>
              <a:rPr lang="en-US" sz="2800" dirty="0">
                <a:solidFill>
                  <a:schemeClr val="bg2">
                    <a:lumMod val="60000"/>
                    <a:lumOff val="40000"/>
                  </a:schemeClr>
                </a:solidFill>
              </a:rPr>
              <a:t>Our guard is down because we are more “conservative” than many of our neighbors.</a:t>
            </a:r>
          </a:p>
        </p:txBody>
      </p:sp>
      <p:sp>
        <p:nvSpPr>
          <p:cNvPr id="2" name="TextBox 1"/>
          <p:cNvSpPr txBox="1"/>
          <p:nvPr/>
        </p:nvSpPr>
        <p:spPr>
          <a:xfrm>
            <a:off x="1143000" y="4773588"/>
            <a:ext cx="7086600" cy="1846659"/>
          </a:xfrm>
          <a:prstGeom prst="rect">
            <a:avLst/>
          </a:prstGeom>
          <a:noFill/>
        </p:spPr>
        <p:txBody>
          <a:bodyPr wrap="square" rtlCol="0">
            <a:spAutoFit/>
          </a:bodyPr>
          <a:lstStyle/>
          <a:p>
            <a:pPr algn="ctr"/>
            <a:r>
              <a:rPr lang="en-US" sz="3200" b="1" dirty="0"/>
              <a:t>Another Danger</a:t>
            </a:r>
          </a:p>
          <a:p>
            <a:pPr algn="ctr"/>
            <a:r>
              <a:rPr lang="en-US" sz="3200" dirty="0"/>
              <a:t>Many of those who stand with us against cultural immorality are in doctrinal error.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t>4. Most of us are second and third generation Christians. </a:t>
            </a:r>
            <a:br>
              <a:rPr lang="en-US" b="1" dirty="0"/>
            </a:br>
            <a:endParaRPr lang="en-US" b="1" dirty="0"/>
          </a:p>
        </p:txBody>
      </p:sp>
      <p:sp>
        <p:nvSpPr>
          <p:cNvPr id="5" name="Subtitle 4"/>
          <p:cNvSpPr>
            <a:spLocks noGrp="1"/>
          </p:cNvSpPr>
          <p:nvPr>
            <p:ph type="subTitle" idx="1"/>
          </p:nvPr>
        </p:nvSpPr>
        <p:spPr>
          <a:xfrm>
            <a:off x="1219200" y="3886200"/>
            <a:ext cx="6629400" cy="1752600"/>
          </a:xfrm>
        </p:spPr>
        <p:txBody>
          <a:bodyPr>
            <a:normAutofit/>
          </a:bodyPr>
          <a:lstStyle/>
          <a:p>
            <a:r>
              <a:rPr lang="en-US" dirty="0"/>
              <a:t>Israel in time of Judges (Judges 2:7,10)</a:t>
            </a:r>
          </a:p>
          <a:p>
            <a:r>
              <a:rPr lang="en-US" dirty="0"/>
              <a:t>Seven Churches of Asia (40 years old)</a:t>
            </a:r>
          </a:p>
          <a:p>
            <a:r>
              <a:rPr lang="en-US" dirty="0"/>
              <a:t>History of churches in America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b="1" dirty="0"/>
              <a:t>Survival is Possible</a:t>
            </a:r>
          </a:p>
        </p:txBody>
      </p:sp>
      <p:sp>
        <p:nvSpPr>
          <p:cNvPr id="5" name="Subtitle 4"/>
          <p:cNvSpPr>
            <a:spLocks noGrp="1"/>
          </p:cNvSpPr>
          <p:nvPr>
            <p:ph type="subTitle" idx="1"/>
          </p:nvPr>
        </p:nvSpPr>
        <p:spPr/>
        <p:txBody>
          <a:bodyPr/>
          <a:lstStyle/>
          <a:p>
            <a:r>
              <a:rPr lang="en-US" dirty="0"/>
              <a:t>“A Kingdom that cannot be shaken” Hebrews 12:28</a:t>
            </a:r>
          </a:p>
          <a:p>
            <a:r>
              <a:rPr lang="en-US" dirty="0"/>
              <a:t>Personal Survival - Romans 8:28-39</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hristina\Pictures\Thanksgiving 2015 b.jpg"/>
          <p:cNvPicPr>
            <a:picLocks noChangeAspect="1" noChangeArrowheads="1"/>
          </p:cNvPicPr>
          <p:nvPr/>
        </p:nvPicPr>
        <p:blipFill>
          <a:blip r:embed="rId2" cstate="print"/>
          <a:srcRect/>
          <a:stretch>
            <a:fillRect/>
          </a:stretch>
        </p:blipFill>
        <p:spPr bwMode="auto">
          <a:xfrm>
            <a:off x="760895" y="0"/>
            <a:ext cx="7622215"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Each Lord’s Day God’s Family Gather Around the “Table of the Lord.” </a:t>
            </a:r>
          </a:p>
        </p:txBody>
      </p:sp>
      <p:sp>
        <p:nvSpPr>
          <p:cNvPr id="3" name="Subtitle 2"/>
          <p:cNvSpPr>
            <a:spLocks noGrp="1"/>
          </p:cNvSpPr>
          <p:nvPr>
            <p:ph type="subTitle" idx="1"/>
          </p:nvPr>
        </p:nvSpPr>
        <p:spPr/>
        <p:txBody>
          <a:bodyPr/>
          <a:lstStyle/>
          <a:p>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www.worldtimezone.com/time/wtzmap.php?sessionid=c596b5584b08d250e9033c938d8b18e4&amp;forma=12map"/>
          <p:cNvSpPr>
            <a:spLocks noChangeAspect="1" noChangeArrowheads="1"/>
          </p:cNvSpPr>
          <p:nvPr/>
        </p:nvSpPr>
        <p:spPr bwMode="auto">
          <a:xfrm>
            <a:off x="63503" y="-163828"/>
            <a:ext cx="9534525" cy="5543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http://www.worldtimezone.com/time/wtzmap.php?sessionid=c596b5584b08d250e9033c938d8b18e4&amp;forma=12map"/>
          <p:cNvSpPr>
            <a:spLocks noChangeAspect="1" noChangeArrowheads="1"/>
          </p:cNvSpPr>
          <p:nvPr/>
        </p:nvSpPr>
        <p:spPr bwMode="auto">
          <a:xfrm>
            <a:off x="63503" y="-163828"/>
            <a:ext cx="9534525" cy="5543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http://www.worldtimezone.com/time/wtzmap.php?sessionid=c596b5584b08d250e9033c938d8b18e4&amp;forma=12map"/>
          <p:cNvSpPr>
            <a:spLocks noChangeAspect="1" noChangeArrowheads="1"/>
          </p:cNvSpPr>
          <p:nvPr/>
        </p:nvSpPr>
        <p:spPr bwMode="auto">
          <a:xfrm>
            <a:off x="63503" y="-163828"/>
            <a:ext cx="9534525" cy="5543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1" name="Picture 7" descr="C:\Users\Christina\Pictures\Time Zones.png"/>
          <p:cNvPicPr>
            <a:picLocks noChangeAspect="1" noChangeArrowheads="1"/>
          </p:cNvPicPr>
          <p:nvPr/>
        </p:nvPicPr>
        <p:blipFill>
          <a:blip r:embed="rId2" cstate="print"/>
          <a:srcRect/>
          <a:stretch>
            <a:fillRect/>
          </a:stretch>
        </p:blipFill>
        <p:spPr bwMode="auto">
          <a:xfrm>
            <a:off x="-28163" y="1211580"/>
            <a:ext cx="9161008" cy="5326380"/>
          </a:xfrm>
          <a:prstGeom prst="rect">
            <a:avLst/>
          </a:prstGeom>
          <a:noFill/>
        </p:spPr>
      </p:pic>
      <p:sp>
        <p:nvSpPr>
          <p:cNvPr id="9" name="TextBox 8"/>
          <p:cNvSpPr txBox="1"/>
          <p:nvPr/>
        </p:nvSpPr>
        <p:spPr>
          <a:xfrm>
            <a:off x="2286000" y="228602"/>
            <a:ext cx="5029200" cy="830997"/>
          </a:xfrm>
          <a:prstGeom prst="rect">
            <a:avLst/>
          </a:prstGeom>
          <a:noFill/>
        </p:spPr>
        <p:txBody>
          <a:bodyPr wrap="square" rtlCol="0">
            <a:spAutoFit/>
          </a:bodyPr>
          <a:lstStyle/>
          <a:p>
            <a:r>
              <a:rPr lang="en-US" sz="4800" b="1" dirty="0"/>
              <a:t>World Time Zones</a:t>
            </a:r>
          </a:p>
        </p:txBody>
      </p:sp>
      <p:sp>
        <p:nvSpPr>
          <p:cNvPr id="11" name="5-Point Star 10"/>
          <p:cNvSpPr/>
          <p:nvPr/>
        </p:nvSpPr>
        <p:spPr>
          <a:xfrm>
            <a:off x="4800600" y="480060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3886200" y="498348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3657600" y="324612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124200" y="324612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895600" y="388620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133600" y="361188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371600" y="388620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38200" y="534924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533400" y="251460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76200" y="269748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7620000" y="480060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7086600" y="324612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6019800" y="3063240"/>
            <a:ext cx="533400" cy="5486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5257800" y="3703320"/>
            <a:ext cx="533400" cy="5486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26"/>
          <p:cNvCxnSpPr/>
          <p:nvPr/>
        </p:nvCxnSpPr>
        <p:spPr>
          <a:xfrm>
            <a:off x="5029200" y="5166360"/>
            <a:ext cx="914400" cy="1097280"/>
          </a:xfrm>
          <a:prstGeom prst="bentConnector3">
            <a:avLst/>
          </a:prstGeom>
          <a:ln w="127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276046"/>
            <a:ext cx="6858000" cy="6217087"/>
          </a:xfrm>
          <a:prstGeom prst="rect">
            <a:avLst/>
          </a:prstGeom>
        </p:spPr>
        <p:txBody>
          <a:bodyPr wrap="square">
            <a:spAutoFit/>
          </a:bodyPr>
          <a:lstStyle/>
          <a:p>
            <a:r>
              <a:rPr lang="en-US" sz="3000" dirty="0"/>
              <a:t>The day thou </a:t>
            </a:r>
            <a:r>
              <a:rPr lang="en-US" sz="3000" dirty="0" err="1"/>
              <a:t>gavest</a:t>
            </a:r>
            <a:r>
              <a:rPr lang="en-US" sz="3000" dirty="0"/>
              <a:t>, Lord, is ended </a:t>
            </a:r>
            <a:br>
              <a:rPr lang="en-US" sz="3000" dirty="0"/>
            </a:br>
            <a:r>
              <a:rPr lang="en-US" sz="3000" dirty="0"/>
              <a:t>The darkness falls at thy behest; </a:t>
            </a:r>
            <a:br>
              <a:rPr lang="en-US" sz="3000" dirty="0"/>
            </a:br>
            <a:r>
              <a:rPr lang="en-US" sz="3000" dirty="0"/>
              <a:t>To thee our morning hymns ascended </a:t>
            </a:r>
            <a:br>
              <a:rPr lang="en-US" sz="3000" dirty="0"/>
            </a:br>
            <a:r>
              <a:rPr lang="en-US" sz="3000" dirty="0"/>
              <a:t>Thy praise shall sanctify our rest.</a:t>
            </a:r>
          </a:p>
          <a:p>
            <a:endParaRPr lang="en-US" dirty="0"/>
          </a:p>
          <a:p>
            <a:r>
              <a:rPr lang="en-US" sz="3000" dirty="0"/>
              <a:t>We thank thee that thy Church unsleeping, </a:t>
            </a:r>
            <a:br>
              <a:rPr lang="en-US" sz="3000" dirty="0"/>
            </a:br>
            <a:r>
              <a:rPr lang="en-US" sz="3000" dirty="0"/>
              <a:t>While earth rolls onward into light, </a:t>
            </a:r>
            <a:br>
              <a:rPr lang="en-US" sz="3000" dirty="0"/>
            </a:br>
            <a:r>
              <a:rPr lang="en-US" sz="3000" dirty="0"/>
              <a:t>Through all the world her watch is keeping, </a:t>
            </a:r>
            <a:br>
              <a:rPr lang="en-US" sz="3000" dirty="0"/>
            </a:br>
            <a:r>
              <a:rPr lang="en-US" sz="3000" dirty="0"/>
              <a:t>And rests not now by day or night.</a:t>
            </a:r>
          </a:p>
          <a:p>
            <a:endParaRPr lang="en-US" sz="2000" dirty="0"/>
          </a:p>
          <a:p>
            <a:r>
              <a:rPr lang="en-US" sz="3000" dirty="0"/>
              <a:t>The sun that bids us rest is waking </a:t>
            </a:r>
            <a:br>
              <a:rPr lang="en-US" sz="3000" dirty="0"/>
            </a:br>
            <a:r>
              <a:rPr lang="en-US" sz="3000" dirty="0"/>
              <a:t>Our brethren '</a:t>
            </a:r>
            <a:r>
              <a:rPr lang="en-US" sz="3000" dirty="0" err="1"/>
              <a:t>neath</a:t>
            </a:r>
            <a:r>
              <a:rPr lang="en-US" sz="3000" dirty="0"/>
              <a:t> the western sky, </a:t>
            </a:r>
            <a:br>
              <a:rPr lang="en-US" sz="3000" dirty="0"/>
            </a:br>
            <a:r>
              <a:rPr lang="en-US" sz="3000" dirty="0"/>
              <a:t>And hour by hour fresh lips are making </a:t>
            </a:r>
            <a:br>
              <a:rPr lang="en-US" sz="3000" dirty="0"/>
            </a:br>
            <a:r>
              <a:rPr lang="en-US" sz="3000" dirty="0"/>
              <a:t>Thy wondrous doings heard on high.</a:t>
            </a:r>
          </a:p>
        </p:txBody>
      </p:sp>
    </p:spTree>
    <p:extLst>
      <p:ext uri="{BB962C8B-B14F-4D97-AF65-F5344CB8AC3E}">
        <p14:creationId xmlns:p14="http://schemas.microsoft.com/office/powerpoint/2010/main" val="322850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vectorworldmap.com/vectormaps/vector-world-map-v2.1.jpg"/>
          <p:cNvPicPr>
            <a:picLocks noChangeAspect="1" noChangeArrowheads="1"/>
          </p:cNvPicPr>
          <p:nvPr/>
        </p:nvPicPr>
        <p:blipFill>
          <a:blip r:embed="rId2" cstate="print"/>
          <a:srcRect/>
          <a:stretch>
            <a:fillRect/>
          </a:stretch>
        </p:blipFill>
        <p:spPr bwMode="auto">
          <a:xfrm>
            <a:off x="-533400" y="1234440"/>
            <a:ext cx="10287000" cy="6173990"/>
          </a:xfrm>
          <a:prstGeom prst="rect">
            <a:avLst/>
          </a:prstGeom>
          <a:noFill/>
        </p:spPr>
      </p:pic>
      <p:sp>
        <p:nvSpPr>
          <p:cNvPr id="3" name="TextBox 2"/>
          <p:cNvSpPr txBox="1"/>
          <p:nvPr/>
        </p:nvSpPr>
        <p:spPr>
          <a:xfrm>
            <a:off x="1295400" y="137160"/>
            <a:ext cx="7010400" cy="707886"/>
          </a:xfrm>
          <a:prstGeom prst="rect">
            <a:avLst/>
          </a:prstGeom>
          <a:noFill/>
        </p:spPr>
        <p:txBody>
          <a:bodyPr wrap="square" rtlCol="0">
            <a:spAutoFit/>
          </a:bodyPr>
          <a:lstStyle/>
          <a:p>
            <a:r>
              <a:rPr lang="en-US" sz="4000" b="1" dirty="0"/>
              <a:t>Challenges  Faced by Brethren</a:t>
            </a:r>
          </a:p>
        </p:txBody>
      </p:sp>
      <p:sp>
        <p:nvSpPr>
          <p:cNvPr id="4" name="TextBox 3"/>
          <p:cNvSpPr txBox="1"/>
          <p:nvPr/>
        </p:nvSpPr>
        <p:spPr>
          <a:xfrm>
            <a:off x="6553200" y="3337560"/>
            <a:ext cx="1828800" cy="369332"/>
          </a:xfrm>
          <a:prstGeom prst="rect">
            <a:avLst/>
          </a:prstGeom>
          <a:solidFill>
            <a:schemeClr val="bg1"/>
          </a:solidFill>
        </p:spPr>
        <p:txBody>
          <a:bodyPr wrap="square" rtlCol="0">
            <a:spAutoFit/>
          </a:bodyPr>
          <a:lstStyle/>
          <a:p>
            <a:r>
              <a:rPr lang="en-US" b="1" dirty="0"/>
              <a:t>Govt. Repression</a:t>
            </a:r>
          </a:p>
        </p:txBody>
      </p:sp>
      <p:sp>
        <p:nvSpPr>
          <p:cNvPr id="5" name="TextBox 4"/>
          <p:cNvSpPr txBox="1"/>
          <p:nvPr/>
        </p:nvSpPr>
        <p:spPr>
          <a:xfrm>
            <a:off x="6477000" y="4069080"/>
            <a:ext cx="914400" cy="369332"/>
          </a:xfrm>
          <a:prstGeom prst="rect">
            <a:avLst/>
          </a:prstGeom>
          <a:solidFill>
            <a:schemeClr val="bg1"/>
          </a:solidFill>
        </p:spPr>
        <p:txBody>
          <a:bodyPr wrap="square" rtlCol="0">
            <a:spAutoFit/>
          </a:bodyPr>
          <a:lstStyle/>
          <a:p>
            <a:r>
              <a:rPr lang="en-US" b="1" dirty="0"/>
              <a:t>Poverty</a:t>
            </a:r>
          </a:p>
        </p:txBody>
      </p:sp>
      <p:sp>
        <p:nvSpPr>
          <p:cNvPr id="6" name="TextBox 5"/>
          <p:cNvSpPr txBox="1"/>
          <p:nvPr/>
        </p:nvSpPr>
        <p:spPr>
          <a:xfrm>
            <a:off x="7467600" y="4434840"/>
            <a:ext cx="1066800" cy="369332"/>
          </a:xfrm>
          <a:prstGeom prst="rect">
            <a:avLst/>
          </a:prstGeom>
          <a:solidFill>
            <a:schemeClr val="bg1"/>
          </a:solidFill>
        </p:spPr>
        <p:txBody>
          <a:bodyPr wrap="square" rtlCol="0">
            <a:spAutoFit/>
          </a:bodyPr>
          <a:lstStyle/>
          <a:p>
            <a:r>
              <a:rPr lang="en-US" b="1" dirty="0"/>
              <a:t>Weather</a:t>
            </a:r>
          </a:p>
        </p:txBody>
      </p:sp>
      <p:sp>
        <p:nvSpPr>
          <p:cNvPr id="7" name="TextBox 6"/>
          <p:cNvSpPr txBox="1"/>
          <p:nvPr/>
        </p:nvSpPr>
        <p:spPr>
          <a:xfrm>
            <a:off x="4495800" y="4343400"/>
            <a:ext cx="1143000" cy="369332"/>
          </a:xfrm>
          <a:prstGeom prst="rect">
            <a:avLst/>
          </a:prstGeom>
          <a:solidFill>
            <a:schemeClr val="bg1"/>
          </a:solidFill>
        </p:spPr>
        <p:txBody>
          <a:bodyPr wrap="square" rtlCol="0">
            <a:spAutoFit/>
          </a:bodyPr>
          <a:lstStyle/>
          <a:p>
            <a:r>
              <a:rPr lang="en-US" b="1" dirty="0"/>
              <a:t>Terrorists</a:t>
            </a:r>
          </a:p>
        </p:txBody>
      </p:sp>
      <p:sp>
        <p:nvSpPr>
          <p:cNvPr id="8" name="TextBox 7"/>
          <p:cNvSpPr txBox="1"/>
          <p:nvPr/>
        </p:nvSpPr>
        <p:spPr>
          <a:xfrm>
            <a:off x="4648200" y="5074920"/>
            <a:ext cx="914400" cy="369332"/>
          </a:xfrm>
          <a:prstGeom prst="rect">
            <a:avLst/>
          </a:prstGeom>
          <a:solidFill>
            <a:schemeClr val="bg1"/>
          </a:solidFill>
        </p:spPr>
        <p:txBody>
          <a:bodyPr wrap="square" rtlCol="0">
            <a:spAutoFit/>
          </a:bodyPr>
          <a:lstStyle/>
          <a:p>
            <a:r>
              <a:rPr lang="en-US" b="1" dirty="0"/>
              <a:t>Famine</a:t>
            </a:r>
          </a:p>
        </p:txBody>
      </p:sp>
      <p:sp>
        <p:nvSpPr>
          <p:cNvPr id="9" name="TextBox 8"/>
          <p:cNvSpPr txBox="1"/>
          <p:nvPr/>
        </p:nvSpPr>
        <p:spPr>
          <a:xfrm>
            <a:off x="3352800" y="4251960"/>
            <a:ext cx="914400" cy="369332"/>
          </a:xfrm>
          <a:prstGeom prst="rect">
            <a:avLst/>
          </a:prstGeom>
          <a:solidFill>
            <a:schemeClr val="bg1"/>
          </a:solidFill>
        </p:spPr>
        <p:txBody>
          <a:bodyPr wrap="square" rtlCol="0">
            <a:spAutoFit/>
          </a:bodyPr>
          <a:lstStyle/>
          <a:p>
            <a:r>
              <a:rPr lang="en-US" b="1" dirty="0"/>
              <a:t>Disease</a:t>
            </a:r>
          </a:p>
        </p:txBody>
      </p:sp>
      <p:sp>
        <p:nvSpPr>
          <p:cNvPr id="10" name="TextBox 9"/>
          <p:cNvSpPr txBox="1"/>
          <p:nvPr/>
        </p:nvSpPr>
        <p:spPr>
          <a:xfrm>
            <a:off x="1676400" y="4174522"/>
            <a:ext cx="762000" cy="369332"/>
          </a:xfrm>
          <a:prstGeom prst="rect">
            <a:avLst/>
          </a:prstGeom>
          <a:solidFill>
            <a:schemeClr val="bg1"/>
          </a:solidFill>
        </p:spPr>
        <p:txBody>
          <a:bodyPr wrap="square" rtlCol="0">
            <a:spAutoFit/>
          </a:bodyPr>
          <a:lstStyle/>
          <a:p>
            <a:r>
              <a:rPr lang="en-US" b="1" dirty="0"/>
              <a:t>Crime</a:t>
            </a:r>
          </a:p>
        </p:txBody>
      </p:sp>
      <p:sp>
        <p:nvSpPr>
          <p:cNvPr id="11" name="TextBox 10"/>
          <p:cNvSpPr txBox="1"/>
          <p:nvPr/>
        </p:nvSpPr>
        <p:spPr>
          <a:xfrm>
            <a:off x="4572000" y="2971800"/>
            <a:ext cx="990600" cy="369332"/>
          </a:xfrm>
          <a:prstGeom prst="rect">
            <a:avLst/>
          </a:prstGeom>
          <a:solidFill>
            <a:schemeClr val="bg1"/>
          </a:solidFill>
        </p:spPr>
        <p:txBody>
          <a:bodyPr wrap="square" rtlCol="0">
            <a:spAutoFit/>
          </a:bodyPr>
          <a:lstStyle/>
          <a:p>
            <a:r>
              <a:rPr lang="en-US" b="1" dirty="0"/>
              <a:t>Unbelief</a:t>
            </a:r>
          </a:p>
        </p:txBody>
      </p:sp>
      <p:sp>
        <p:nvSpPr>
          <p:cNvPr id="12" name="TextBox 11"/>
          <p:cNvSpPr txBox="1"/>
          <p:nvPr/>
        </p:nvSpPr>
        <p:spPr>
          <a:xfrm>
            <a:off x="990600" y="3520440"/>
            <a:ext cx="2819400" cy="369332"/>
          </a:xfrm>
          <a:prstGeom prst="rect">
            <a:avLst/>
          </a:prstGeom>
          <a:solidFill>
            <a:schemeClr val="bg1"/>
          </a:solidFill>
        </p:spPr>
        <p:txBody>
          <a:bodyPr wrap="square" rtlCol="0">
            <a:spAutoFit/>
          </a:bodyPr>
          <a:lstStyle/>
          <a:p>
            <a:r>
              <a:rPr lang="en-US" b="1" dirty="0"/>
              <a:t>These are not our problems</a:t>
            </a:r>
          </a:p>
        </p:txBody>
      </p:sp>
      <p:sp>
        <p:nvSpPr>
          <p:cNvPr id="13" name="TextBox 12"/>
          <p:cNvSpPr txBox="1"/>
          <p:nvPr/>
        </p:nvSpPr>
        <p:spPr>
          <a:xfrm>
            <a:off x="2895600" y="5074920"/>
            <a:ext cx="609600" cy="369332"/>
          </a:xfrm>
          <a:prstGeom prst="rect">
            <a:avLst/>
          </a:prstGeom>
          <a:solidFill>
            <a:schemeClr val="bg1"/>
          </a:solidFill>
        </p:spPr>
        <p:txBody>
          <a:bodyPr wrap="square" rtlCol="0">
            <a:spAutoFit/>
          </a:bodyPr>
          <a:lstStyle/>
          <a:p>
            <a:r>
              <a:rPr lang="en-US" b="1" dirty="0" err="1"/>
              <a:t>Zika</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Our Problems May be a Greater Threat to Faith!</a:t>
            </a:r>
          </a:p>
        </p:txBody>
      </p:sp>
      <p:sp>
        <p:nvSpPr>
          <p:cNvPr id="3" name="Subtitle 2"/>
          <p:cNvSpPr>
            <a:spLocks noGrp="1"/>
          </p:cNvSpPr>
          <p:nvPr>
            <p:ph type="subTitle" idx="1"/>
          </p:nvPr>
        </p:nvSpPr>
        <p:spPr>
          <a:xfrm>
            <a:off x="1143000" y="3977640"/>
            <a:ext cx="6934200" cy="1752600"/>
          </a:xfrm>
        </p:spPr>
        <p:txBody>
          <a:bodyPr>
            <a:normAutofit/>
          </a:bodyPr>
          <a:lstStyle/>
          <a:p>
            <a:r>
              <a:rPr lang="en-US" dirty="0"/>
              <a:t>Their problems are threats to the body.</a:t>
            </a:r>
          </a:p>
          <a:p>
            <a:r>
              <a:rPr lang="en-US" dirty="0"/>
              <a:t>Our problems threaten our souls!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 We Face</a:t>
            </a: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sz="3600" dirty="0"/>
              <a:t>We are rich.</a:t>
            </a:r>
          </a:p>
          <a:p>
            <a:pPr marL="514350" indent="-514350">
              <a:buFont typeface="+mj-lt"/>
              <a:buAutoNum type="arabicPeriod"/>
            </a:pPr>
            <a:r>
              <a:rPr lang="en-US" sz="3600" dirty="0"/>
              <a:t>We are not persecuted.</a:t>
            </a:r>
          </a:p>
          <a:p>
            <a:pPr marL="514350" indent="-514350">
              <a:buFont typeface="+mj-lt"/>
              <a:buAutoNum type="arabicPeriod"/>
            </a:pPr>
            <a:r>
              <a:rPr lang="en-US" sz="3600" dirty="0"/>
              <a:t>We are surrounded by a supposedly Christian Culture.</a:t>
            </a:r>
          </a:p>
          <a:p>
            <a:pPr marL="514350" indent="-514350">
              <a:buFont typeface="+mj-lt"/>
              <a:buAutoNum type="arabicPeriod"/>
            </a:pPr>
            <a:r>
              <a:rPr lang="en-US" sz="3600" dirty="0"/>
              <a:t>Most of us are second and third generation Christians.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1. We are rich!</a:t>
            </a:r>
          </a:p>
        </p:txBody>
      </p:sp>
      <p:sp>
        <p:nvSpPr>
          <p:cNvPr id="5" name="Text Placeholder 4"/>
          <p:cNvSpPr>
            <a:spLocks noGrp="1"/>
          </p:cNvSpPr>
          <p:nvPr>
            <p:ph type="body" idx="1"/>
          </p:nvPr>
        </p:nvSpPr>
        <p:spPr>
          <a:xfrm>
            <a:off x="457200" y="1325882"/>
            <a:ext cx="4040188" cy="639762"/>
          </a:xfrm>
        </p:spPr>
        <p:txBody>
          <a:bodyPr>
            <a:noAutofit/>
          </a:bodyPr>
          <a:lstStyle/>
          <a:p>
            <a:pPr algn="ctr"/>
            <a:r>
              <a:rPr lang="en-US" sz="3200" dirty="0">
                <a:solidFill>
                  <a:srgbClr val="FFFF00"/>
                </a:solidFill>
              </a:rPr>
              <a:t>Danger of Riches</a:t>
            </a:r>
          </a:p>
        </p:txBody>
      </p:sp>
      <p:sp>
        <p:nvSpPr>
          <p:cNvPr id="6" name="Content Placeholder 5"/>
          <p:cNvSpPr>
            <a:spLocks noGrp="1"/>
          </p:cNvSpPr>
          <p:nvPr>
            <p:ph sz="half" idx="2"/>
          </p:nvPr>
        </p:nvSpPr>
        <p:spPr>
          <a:xfrm>
            <a:off x="457200" y="1965960"/>
            <a:ext cx="4040188" cy="3951288"/>
          </a:xfrm>
        </p:spPr>
        <p:txBody>
          <a:bodyPr/>
          <a:lstStyle/>
          <a:p>
            <a:r>
              <a:rPr lang="en-US" dirty="0"/>
              <a:t>Deuteronomy 8:7-18</a:t>
            </a:r>
          </a:p>
          <a:p>
            <a:r>
              <a:rPr lang="en-US" dirty="0"/>
              <a:t>Deuteronomy 31:20; 32:15</a:t>
            </a:r>
          </a:p>
          <a:p>
            <a:r>
              <a:rPr lang="en-US" dirty="0"/>
              <a:t>2 Chronicles  12:1; 26:16; 32:24-25</a:t>
            </a:r>
          </a:p>
          <a:p>
            <a:r>
              <a:rPr lang="en-US" dirty="0"/>
              <a:t>Matthew 13:22; 19:23-26</a:t>
            </a:r>
          </a:p>
          <a:p>
            <a:r>
              <a:rPr lang="en-US" dirty="0"/>
              <a:t>1 Timothy 6:17-18</a:t>
            </a:r>
          </a:p>
        </p:txBody>
      </p:sp>
      <p:sp>
        <p:nvSpPr>
          <p:cNvPr id="7" name="Text Placeholder 6"/>
          <p:cNvSpPr>
            <a:spLocks noGrp="1"/>
          </p:cNvSpPr>
          <p:nvPr>
            <p:ph type="body" sz="quarter" idx="3"/>
          </p:nvPr>
        </p:nvSpPr>
        <p:spPr>
          <a:xfrm>
            <a:off x="4645029" y="1325882"/>
            <a:ext cx="4041775" cy="639762"/>
          </a:xfrm>
        </p:spPr>
        <p:txBody>
          <a:bodyPr>
            <a:noAutofit/>
          </a:bodyPr>
          <a:lstStyle/>
          <a:p>
            <a:pPr algn="ctr"/>
            <a:r>
              <a:rPr lang="en-US" sz="3200" dirty="0">
                <a:solidFill>
                  <a:srgbClr val="FFFF00"/>
                </a:solidFill>
              </a:rPr>
              <a:t>Advantage of Poverty</a:t>
            </a:r>
          </a:p>
        </p:txBody>
      </p:sp>
      <p:sp>
        <p:nvSpPr>
          <p:cNvPr id="8" name="Content Placeholder 7"/>
          <p:cNvSpPr>
            <a:spLocks noGrp="1"/>
          </p:cNvSpPr>
          <p:nvPr>
            <p:ph sz="quarter" idx="4"/>
          </p:nvPr>
        </p:nvSpPr>
        <p:spPr>
          <a:xfrm>
            <a:off x="4645029" y="1965960"/>
            <a:ext cx="4041775" cy="3951288"/>
          </a:xfrm>
        </p:spPr>
        <p:txBody>
          <a:bodyPr/>
          <a:lstStyle/>
          <a:p>
            <a:r>
              <a:rPr lang="en-US" dirty="0"/>
              <a:t>Deuteronomy 8:3</a:t>
            </a:r>
          </a:p>
          <a:p>
            <a:r>
              <a:rPr lang="en-US" dirty="0"/>
              <a:t>Matthew 5:3, Luke 6:20</a:t>
            </a:r>
          </a:p>
          <a:p>
            <a:r>
              <a:rPr lang="en-US" dirty="0"/>
              <a:t>James 1:9-10</a:t>
            </a:r>
          </a:p>
          <a:p>
            <a:pPr algn="just"/>
            <a:r>
              <a:rPr lang="en-US" dirty="0"/>
              <a:t>James 2:5</a:t>
            </a:r>
          </a:p>
          <a:p>
            <a:pPr algn="just"/>
            <a:r>
              <a:rPr lang="en-US" dirty="0"/>
              <a:t>Which are more spiritually minded—rich or poor?</a:t>
            </a:r>
          </a:p>
          <a:p>
            <a:endParaRPr lang="en-US" dirty="0"/>
          </a:p>
        </p:txBody>
      </p:sp>
      <p:sp>
        <p:nvSpPr>
          <p:cNvPr id="13" name="TextBox 12"/>
          <p:cNvSpPr txBox="1"/>
          <p:nvPr/>
        </p:nvSpPr>
        <p:spPr>
          <a:xfrm>
            <a:off x="304800" y="4876800"/>
            <a:ext cx="8534400" cy="2031325"/>
          </a:xfrm>
          <a:prstGeom prst="rect">
            <a:avLst/>
          </a:prstGeom>
          <a:noFill/>
          <a:ln w="19050">
            <a:solidFill>
              <a:srgbClr val="FFFF00"/>
            </a:solidFill>
          </a:ln>
        </p:spPr>
        <p:txBody>
          <a:bodyPr wrap="square" rtlCol="0">
            <a:spAutoFit/>
          </a:bodyPr>
          <a:lstStyle/>
          <a:p>
            <a:r>
              <a:rPr lang="en-US" sz="2400" dirty="0">
                <a:latin typeface="Arial Narrow" pitchFamily="34" charset="0"/>
              </a:rPr>
              <a:t>Give me neither poverty nor riches—</a:t>
            </a:r>
            <a:br>
              <a:rPr lang="en-US" sz="2400" dirty="0">
                <a:latin typeface="Arial Narrow" pitchFamily="34" charset="0"/>
              </a:rPr>
            </a:br>
            <a:r>
              <a:rPr lang="en-US" sz="2400" dirty="0">
                <a:latin typeface="Arial Narrow" pitchFamily="34" charset="0"/>
              </a:rPr>
              <a:t>Feed me with the food allotted to me;</a:t>
            </a:r>
            <a:br>
              <a:rPr lang="en-US" sz="2400" dirty="0">
                <a:latin typeface="Arial Narrow" pitchFamily="34" charset="0"/>
              </a:rPr>
            </a:br>
            <a:r>
              <a:rPr lang="en-US" sz="2400" baseline="30000" dirty="0">
                <a:latin typeface="Arial Narrow" pitchFamily="34" charset="0"/>
              </a:rPr>
              <a:t>9 </a:t>
            </a:r>
            <a:r>
              <a:rPr lang="en-US" sz="2400" dirty="0">
                <a:latin typeface="Arial Narrow" pitchFamily="34" charset="0"/>
              </a:rPr>
              <a:t>Lest I be full and deny </a:t>
            </a:r>
            <a:r>
              <a:rPr lang="en-US" sz="2400" i="1" dirty="0">
                <a:latin typeface="Arial Narrow" pitchFamily="34" charset="0"/>
              </a:rPr>
              <a:t>You,</a:t>
            </a:r>
            <a:endParaRPr lang="en-US" sz="2400" dirty="0">
              <a:latin typeface="Arial Narrow" pitchFamily="34" charset="0"/>
            </a:endParaRPr>
          </a:p>
          <a:p>
            <a:endParaRPr lang="en-US" dirty="0">
              <a:latin typeface="Arial Narrow" pitchFamily="34" charset="0"/>
            </a:endParaRPr>
          </a:p>
          <a:p>
            <a:endParaRPr lang="en-US" dirty="0"/>
          </a:p>
          <a:p>
            <a:endParaRPr lang="en-US" dirty="0"/>
          </a:p>
        </p:txBody>
      </p:sp>
      <p:sp>
        <p:nvSpPr>
          <p:cNvPr id="14" name="TextBox 13"/>
          <p:cNvSpPr txBox="1"/>
          <p:nvPr/>
        </p:nvSpPr>
        <p:spPr>
          <a:xfrm>
            <a:off x="4572000" y="4876800"/>
            <a:ext cx="4495800" cy="1569660"/>
          </a:xfrm>
          <a:prstGeom prst="rect">
            <a:avLst/>
          </a:prstGeom>
          <a:noFill/>
        </p:spPr>
        <p:txBody>
          <a:bodyPr wrap="square" rtlCol="0">
            <a:spAutoFit/>
          </a:bodyPr>
          <a:lstStyle/>
          <a:p>
            <a:r>
              <a:rPr lang="en-US" sz="2400" dirty="0">
                <a:latin typeface="Arial Narrow" pitchFamily="34" charset="0"/>
              </a:rPr>
              <a:t>And say, “Who </a:t>
            </a:r>
            <a:r>
              <a:rPr lang="en-US" sz="2400" i="1" dirty="0">
                <a:latin typeface="Arial Narrow" pitchFamily="34" charset="0"/>
              </a:rPr>
              <a:t>is</a:t>
            </a:r>
            <a:r>
              <a:rPr lang="en-US" sz="2400" dirty="0">
                <a:latin typeface="Arial Narrow" pitchFamily="34" charset="0"/>
              </a:rPr>
              <a:t> the </a:t>
            </a:r>
            <a:r>
              <a:rPr lang="en-US" sz="2400" cap="small" dirty="0">
                <a:latin typeface="Arial Narrow" pitchFamily="34" charset="0"/>
              </a:rPr>
              <a:t>Lord</a:t>
            </a:r>
            <a:r>
              <a:rPr lang="en-US" sz="2400" dirty="0">
                <a:latin typeface="Arial Narrow" pitchFamily="34" charset="0"/>
              </a:rPr>
              <a:t>?”</a:t>
            </a:r>
            <a:br>
              <a:rPr lang="en-US" sz="2400" dirty="0">
                <a:latin typeface="Arial Narrow" pitchFamily="34" charset="0"/>
              </a:rPr>
            </a:br>
            <a:r>
              <a:rPr lang="en-US" sz="2400" dirty="0">
                <a:latin typeface="Arial Narrow" pitchFamily="34" charset="0"/>
              </a:rPr>
              <a:t>Or lest I be poor and steal,</a:t>
            </a:r>
          </a:p>
          <a:p>
            <a:r>
              <a:rPr lang="en-US" sz="2400" dirty="0"/>
              <a:t>And profane the name of my God</a:t>
            </a:r>
          </a:p>
          <a:p>
            <a:r>
              <a:rPr lang="en-US" sz="2400" dirty="0">
                <a:latin typeface="Arial Narrow" pitchFamily="34" charset="0"/>
              </a:rPr>
              <a:t>		- Proverbs 30:8-9</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463</Words>
  <Application>Microsoft Office PowerPoint</Application>
  <PresentationFormat>On-screen Show (4:3)</PresentationFormat>
  <Paragraphs>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Narrow</vt:lpstr>
      <vt:lpstr>Calibri</vt:lpstr>
      <vt:lpstr>Office Theme</vt:lpstr>
      <vt:lpstr>PowerPoint Presentation</vt:lpstr>
      <vt:lpstr>PowerPoint Presentation</vt:lpstr>
      <vt:lpstr>Each Lord’s Day God’s Family Gather Around the “Table of the Lord.” </vt:lpstr>
      <vt:lpstr>PowerPoint Presentation</vt:lpstr>
      <vt:lpstr>PowerPoint Presentation</vt:lpstr>
      <vt:lpstr>PowerPoint Presentation</vt:lpstr>
      <vt:lpstr>Our Problems May be a Greater Threat to Faith!</vt:lpstr>
      <vt:lpstr>Challenges We Face</vt:lpstr>
      <vt:lpstr>1. We are rich!</vt:lpstr>
      <vt:lpstr>2. We are not persecuted</vt:lpstr>
      <vt:lpstr>3. We are surrounded by a supposedly Christian Culture. </vt:lpstr>
      <vt:lpstr>PowerPoint Presentation</vt:lpstr>
      <vt:lpstr>3. We are surrounded by a supposedly Christian Culture. </vt:lpstr>
      <vt:lpstr>4. Most of us are second and third generation Christians.  </vt:lpstr>
      <vt:lpstr>Survival is Possible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Sewell</cp:lastModifiedBy>
  <cp:revision>24</cp:revision>
  <dcterms:created xsi:type="dcterms:W3CDTF">2015-11-29T17:50:27Z</dcterms:created>
  <dcterms:modified xsi:type="dcterms:W3CDTF">2016-09-13T20:58:35Z</dcterms:modified>
</cp:coreProperties>
</file>