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8" r:id="rId3"/>
    <p:sldId id="260" r:id="rId4"/>
    <p:sldId id="276" r:id="rId5"/>
    <p:sldId id="278" r:id="rId6"/>
    <p:sldId id="280" r:id="rId7"/>
    <p:sldId id="269" r:id="rId8"/>
    <p:sldId id="261" r:id="rId9"/>
    <p:sldId id="270" r:id="rId10"/>
    <p:sldId id="279" r:id="rId11"/>
    <p:sldId id="273" r:id="rId12"/>
    <p:sldId id="274" r:id="rId13"/>
    <p:sldId id="281" r:id="rId14"/>
    <p:sldId id="275" r:id="rId15"/>
    <p:sldId id="282" r:id="rId16"/>
    <p:sldId id="285" r:id="rId17"/>
    <p:sldId id="286" r:id="rId18"/>
    <p:sldId id="287" r:id="rId19"/>
    <p:sldId id="262" r:id="rId20"/>
    <p:sldId id="263" r:id="rId21"/>
    <p:sldId id="288" r:id="rId22"/>
    <p:sldId id="289" r:id="rId23"/>
    <p:sldId id="29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9" d="100"/>
          <a:sy n="79" d="100"/>
        </p:scale>
        <p:origin x="12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67F021-9C09-4770-BA54-51086B06CC5F}"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67787-B4D9-4978-A51D-C8C8EA3DF8A2}" type="slidenum">
              <a:rPr lang="en-US" smtClean="0"/>
              <a:t>‹#›</a:t>
            </a:fld>
            <a:endParaRPr lang="en-US"/>
          </a:p>
        </p:txBody>
      </p:sp>
    </p:spTree>
    <p:extLst>
      <p:ext uri="{BB962C8B-B14F-4D97-AF65-F5344CB8AC3E}">
        <p14:creationId xmlns:p14="http://schemas.microsoft.com/office/powerpoint/2010/main" val="209642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67F021-9C09-4770-BA54-51086B06CC5F}"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67787-B4D9-4978-A51D-C8C8EA3DF8A2}" type="slidenum">
              <a:rPr lang="en-US" smtClean="0"/>
              <a:t>‹#›</a:t>
            </a:fld>
            <a:endParaRPr lang="en-US"/>
          </a:p>
        </p:txBody>
      </p:sp>
    </p:spTree>
    <p:extLst>
      <p:ext uri="{BB962C8B-B14F-4D97-AF65-F5344CB8AC3E}">
        <p14:creationId xmlns:p14="http://schemas.microsoft.com/office/powerpoint/2010/main" val="394805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67F021-9C09-4770-BA54-51086B06CC5F}"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67787-B4D9-4978-A51D-C8C8EA3DF8A2}" type="slidenum">
              <a:rPr lang="en-US" smtClean="0"/>
              <a:t>‹#›</a:t>
            </a:fld>
            <a:endParaRPr lang="en-US"/>
          </a:p>
        </p:txBody>
      </p:sp>
    </p:spTree>
    <p:extLst>
      <p:ext uri="{BB962C8B-B14F-4D97-AF65-F5344CB8AC3E}">
        <p14:creationId xmlns:p14="http://schemas.microsoft.com/office/powerpoint/2010/main" val="186412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67F021-9C09-4770-BA54-51086B06CC5F}"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67787-B4D9-4978-A51D-C8C8EA3DF8A2}" type="slidenum">
              <a:rPr lang="en-US" smtClean="0"/>
              <a:t>‹#›</a:t>
            </a:fld>
            <a:endParaRPr lang="en-US"/>
          </a:p>
        </p:txBody>
      </p:sp>
    </p:spTree>
    <p:extLst>
      <p:ext uri="{BB962C8B-B14F-4D97-AF65-F5344CB8AC3E}">
        <p14:creationId xmlns:p14="http://schemas.microsoft.com/office/powerpoint/2010/main" val="245540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67F021-9C09-4770-BA54-51086B06CC5F}"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67787-B4D9-4978-A51D-C8C8EA3DF8A2}" type="slidenum">
              <a:rPr lang="en-US" smtClean="0"/>
              <a:t>‹#›</a:t>
            </a:fld>
            <a:endParaRPr lang="en-US"/>
          </a:p>
        </p:txBody>
      </p:sp>
    </p:spTree>
    <p:extLst>
      <p:ext uri="{BB962C8B-B14F-4D97-AF65-F5344CB8AC3E}">
        <p14:creationId xmlns:p14="http://schemas.microsoft.com/office/powerpoint/2010/main" val="423345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67F021-9C09-4770-BA54-51086B06CC5F}"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767787-B4D9-4978-A51D-C8C8EA3DF8A2}" type="slidenum">
              <a:rPr lang="en-US" smtClean="0"/>
              <a:t>‹#›</a:t>
            </a:fld>
            <a:endParaRPr lang="en-US"/>
          </a:p>
        </p:txBody>
      </p:sp>
    </p:spTree>
    <p:extLst>
      <p:ext uri="{BB962C8B-B14F-4D97-AF65-F5344CB8AC3E}">
        <p14:creationId xmlns:p14="http://schemas.microsoft.com/office/powerpoint/2010/main" val="6025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67F021-9C09-4770-BA54-51086B06CC5F}" type="datetimeFigureOut">
              <a:rPr lang="en-US" smtClean="0"/>
              <a:t>6/8/2019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767787-B4D9-4978-A51D-C8C8EA3DF8A2}" type="slidenum">
              <a:rPr lang="en-US" smtClean="0"/>
              <a:t>‹#›</a:t>
            </a:fld>
            <a:endParaRPr lang="en-US"/>
          </a:p>
        </p:txBody>
      </p:sp>
    </p:spTree>
    <p:extLst>
      <p:ext uri="{BB962C8B-B14F-4D97-AF65-F5344CB8AC3E}">
        <p14:creationId xmlns:p14="http://schemas.microsoft.com/office/powerpoint/2010/main" val="143584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67F021-9C09-4770-BA54-51086B06CC5F}" type="datetimeFigureOut">
              <a:rPr lang="en-US" smtClean="0"/>
              <a:t>6/8/2019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767787-B4D9-4978-A51D-C8C8EA3DF8A2}" type="slidenum">
              <a:rPr lang="en-US" smtClean="0"/>
              <a:t>‹#›</a:t>
            </a:fld>
            <a:endParaRPr lang="en-US"/>
          </a:p>
        </p:txBody>
      </p:sp>
    </p:spTree>
    <p:extLst>
      <p:ext uri="{BB962C8B-B14F-4D97-AF65-F5344CB8AC3E}">
        <p14:creationId xmlns:p14="http://schemas.microsoft.com/office/powerpoint/2010/main" val="37655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7F021-9C09-4770-BA54-51086B06CC5F}" type="datetimeFigureOut">
              <a:rPr lang="en-US" smtClean="0"/>
              <a:t>6/8/2019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767787-B4D9-4978-A51D-C8C8EA3DF8A2}" type="slidenum">
              <a:rPr lang="en-US" smtClean="0"/>
              <a:t>‹#›</a:t>
            </a:fld>
            <a:endParaRPr lang="en-US"/>
          </a:p>
        </p:txBody>
      </p:sp>
    </p:spTree>
    <p:extLst>
      <p:ext uri="{BB962C8B-B14F-4D97-AF65-F5344CB8AC3E}">
        <p14:creationId xmlns:p14="http://schemas.microsoft.com/office/powerpoint/2010/main" val="24520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67F021-9C09-4770-BA54-51086B06CC5F}"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767787-B4D9-4978-A51D-C8C8EA3DF8A2}" type="slidenum">
              <a:rPr lang="en-US" smtClean="0"/>
              <a:t>‹#›</a:t>
            </a:fld>
            <a:endParaRPr lang="en-US"/>
          </a:p>
        </p:txBody>
      </p:sp>
    </p:spTree>
    <p:extLst>
      <p:ext uri="{BB962C8B-B14F-4D97-AF65-F5344CB8AC3E}">
        <p14:creationId xmlns:p14="http://schemas.microsoft.com/office/powerpoint/2010/main" val="148823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67F021-9C09-4770-BA54-51086B06CC5F}"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767787-B4D9-4978-A51D-C8C8EA3DF8A2}" type="slidenum">
              <a:rPr lang="en-US" smtClean="0"/>
              <a:t>‹#›</a:t>
            </a:fld>
            <a:endParaRPr lang="en-US"/>
          </a:p>
        </p:txBody>
      </p:sp>
    </p:spTree>
    <p:extLst>
      <p:ext uri="{BB962C8B-B14F-4D97-AF65-F5344CB8AC3E}">
        <p14:creationId xmlns:p14="http://schemas.microsoft.com/office/powerpoint/2010/main" val="273285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67F021-9C09-4770-BA54-51086B06CC5F}" type="datetimeFigureOut">
              <a:rPr lang="en-US" smtClean="0"/>
              <a:t>6/8/2019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67787-B4D9-4978-A51D-C8C8EA3DF8A2}" type="slidenum">
              <a:rPr lang="en-US" smtClean="0"/>
              <a:t>‹#›</a:t>
            </a:fld>
            <a:endParaRPr lang="en-US"/>
          </a:p>
        </p:txBody>
      </p:sp>
    </p:spTree>
    <p:extLst>
      <p:ext uri="{BB962C8B-B14F-4D97-AF65-F5344CB8AC3E}">
        <p14:creationId xmlns:p14="http://schemas.microsoft.com/office/powerpoint/2010/main" val="26968384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Parchment, Dirty, Retro, Sooty, Antique, Paper">
            <a:extLst>
              <a:ext uri="{FF2B5EF4-FFF2-40B4-BE49-F238E27FC236}">
                <a16:creationId xmlns:a16="http://schemas.microsoft.com/office/drawing/2014/main" id="{700B33A3-78E4-478C-BCFA-623DA976D018}"/>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1512" b="13488"/>
          <a:stretch/>
        </p:blipFill>
        <p:spPr bwMode="auto">
          <a:xfrm>
            <a:off x="0" y="11"/>
            <a:ext cx="9144000" cy="685798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6A7AB017-FE98-4765-8032-A99BE89B2A97}"/>
              </a:ext>
            </a:extLst>
          </p:cNvPr>
          <p:cNvSpPr>
            <a:spLocks noGrp="1"/>
          </p:cNvSpPr>
          <p:nvPr>
            <p:ph type="ctrTitle"/>
          </p:nvPr>
        </p:nvSpPr>
        <p:spPr>
          <a:xfrm>
            <a:off x="862698" y="1193800"/>
            <a:ext cx="5520869" cy="4259962"/>
          </a:xfrm>
        </p:spPr>
        <p:txBody>
          <a:bodyPr anchor="t">
            <a:noAutofit/>
          </a:bodyPr>
          <a:lstStyle/>
          <a:p>
            <a:pPr algn="l"/>
            <a:r>
              <a:rPr lang="en-US" sz="9600" dirty="0">
                <a:latin typeface="Pristina" panose="03060402040406080204" pitchFamily="66" charset="0"/>
              </a:rPr>
              <a:t>Liberty in  Christ</a:t>
            </a:r>
          </a:p>
        </p:txBody>
      </p:sp>
      <p:sp>
        <p:nvSpPr>
          <p:cNvPr id="71" name="Freeform: Shape 70">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0514" y="1698901"/>
            <a:ext cx="5043488" cy="5156791"/>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4" name="Picture 3">
            <a:extLst>
              <a:ext uri="{FF2B5EF4-FFF2-40B4-BE49-F238E27FC236}">
                <a16:creationId xmlns:a16="http://schemas.microsoft.com/office/drawing/2014/main" id="{E440118B-3AAF-42A4-8269-4F3B7461C591}"/>
              </a:ext>
            </a:extLst>
          </p:cNvPr>
          <p:cNvPicPr>
            <a:picLocks noChangeAspect="1"/>
          </p:cNvPicPr>
          <p:nvPr/>
        </p:nvPicPr>
        <p:blipFill rotWithShape="1">
          <a:blip r:embed="rId3"/>
          <a:srcRect l="2254"/>
          <a:stretch/>
        </p:blipFill>
        <p:spPr>
          <a:xfrm>
            <a:off x="4230904" y="1831601"/>
            <a:ext cx="4913096" cy="5026399"/>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
        <p:nvSpPr>
          <p:cNvPr id="6" name="Subtitle 5">
            <a:extLst>
              <a:ext uri="{FF2B5EF4-FFF2-40B4-BE49-F238E27FC236}">
                <a16:creationId xmlns:a16="http://schemas.microsoft.com/office/drawing/2014/main" id="{03A6FC4A-1105-4B39-9F46-3508834DC168}"/>
              </a:ext>
            </a:extLst>
          </p:cNvPr>
          <p:cNvSpPr>
            <a:spLocks noGrp="1"/>
          </p:cNvSpPr>
          <p:nvPr>
            <p:ph type="subTitle" idx="1"/>
          </p:nvPr>
        </p:nvSpPr>
        <p:spPr>
          <a:xfrm>
            <a:off x="5170596" y="5676900"/>
            <a:ext cx="3617912" cy="729135"/>
          </a:xfrm>
        </p:spPr>
        <p:txBody>
          <a:bodyPr anchor="b">
            <a:normAutofit fontScale="92500"/>
          </a:bodyPr>
          <a:lstStyle/>
          <a:p>
            <a:r>
              <a:rPr lang="en-US" sz="3200" dirty="0">
                <a:solidFill>
                  <a:schemeClr val="tx2">
                    <a:lumMod val="25000"/>
                  </a:schemeClr>
                </a:solidFill>
                <a:latin typeface="Pristina" panose="03060402040406080204" pitchFamily="66" charset="0"/>
              </a:rPr>
              <a:t>Applications from Galatians</a:t>
            </a:r>
          </a:p>
        </p:txBody>
      </p:sp>
    </p:spTree>
    <p:extLst>
      <p:ext uri="{BB962C8B-B14F-4D97-AF65-F5344CB8AC3E}">
        <p14:creationId xmlns:p14="http://schemas.microsoft.com/office/powerpoint/2010/main" val="30503901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E330-6051-4D33-A439-00DCCE616EBF}"/>
              </a:ext>
            </a:extLst>
          </p:cNvPr>
          <p:cNvSpPr>
            <a:spLocks noGrp="1"/>
          </p:cNvSpPr>
          <p:nvPr>
            <p:ph type="title"/>
          </p:nvPr>
        </p:nvSpPr>
        <p:spPr/>
        <p:txBody>
          <a:bodyPr>
            <a:normAutofit/>
          </a:bodyPr>
          <a:lstStyle/>
          <a:p>
            <a:r>
              <a:rPr lang="en-US" sz="6000" b="1" dirty="0">
                <a:latin typeface="Pristina" panose="03060402040406080204" pitchFamily="66" charset="0"/>
              </a:rPr>
              <a:t>Illustration of God</a:t>
            </a:r>
          </a:p>
        </p:txBody>
      </p:sp>
      <p:sp>
        <p:nvSpPr>
          <p:cNvPr id="3" name="Content Placeholder 2">
            <a:extLst>
              <a:ext uri="{FF2B5EF4-FFF2-40B4-BE49-F238E27FC236}">
                <a16:creationId xmlns:a16="http://schemas.microsoft.com/office/drawing/2014/main" id="{324B1C9F-2601-49E7-A7BE-3496E52970FC}"/>
              </a:ext>
            </a:extLst>
          </p:cNvPr>
          <p:cNvSpPr>
            <a:spLocks noGrp="1"/>
          </p:cNvSpPr>
          <p:nvPr>
            <p:ph idx="1"/>
          </p:nvPr>
        </p:nvSpPr>
        <p:spPr/>
        <p:txBody>
          <a:bodyPr>
            <a:normAutofit/>
          </a:bodyPr>
          <a:lstStyle/>
          <a:p>
            <a:r>
              <a:rPr lang="en-US" sz="3600" b="1" dirty="0">
                <a:latin typeface="Book Antiqua" panose="02040602050305030304" pitchFamily="18" charset="0"/>
              </a:rPr>
              <a:t>Divine Love</a:t>
            </a:r>
          </a:p>
          <a:p>
            <a:pPr lvl="1"/>
            <a:r>
              <a:rPr lang="en-US" sz="3500" b="1" dirty="0">
                <a:latin typeface="Book Antiqua" panose="02040602050305030304" pitchFamily="18" charset="0"/>
              </a:rPr>
              <a:t>Foreordained</a:t>
            </a:r>
          </a:p>
          <a:p>
            <a:pPr lvl="1"/>
            <a:r>
              <a:rPr lang="en-US" sz="3500" b="1" dirty="0">
                <a:latin typeface="Book Antiqua" panose="02040602050305030304" pitchFamily="18" charset="0"/>
              </a:rPr>
              <a:t>Foretold</a:t>
            </a:r>
          </a:p>
        </p:txBody>
      </p:sp>
      <p:pic>
        <p:nvPicPr>
          <p:cNvPr id="4" name="Picture 3">
            <a:extLst>
              <a:ext uri="{FF2B5EF4-FFF2-40B4-BE49-F238E27FC236}">
                <a16:creationId xmlns:a16="http://schemas.microsoft.com/office/drawing/2014/main" id="{E440118B-3AAF-42A4-8269-4F3B7461C591}"/>
              </a:ext>
            </a:extLst>
          </p:cNvPr>
          <p:cNvPicPr>
            <a:picLocks noChangeAspect="1"/>
          </p:cNvPicPr>
          <p:nvPr/>
        </p:nvPicPr>
        <p:blipFill>
          <a:blip r:embed="rId3">
            <a:alphaModFix amt="60000"/>
          </a:blip>
          <a:stretch>
            <a:fillRect/>
          </a:stretch>
        </p:blipFill>
        <p:spPr>
          <a:xfrm>
            <a:off x="7213600" y="5066214"/>
            <a:ext cx="1930400" cy="1791785"/>
          </a:xfrm>
          <a:prstGeom prst="ellipse">
            <a:avLst/>
          </a:prstGeom>
          <a:ln>
            <a:noFill/>
          </a:ln>
          <a:effectLst>
            <a:softEdge rad="112500"/>
          </a:effectLst>
        </p:spPr>
      </p:pic>
      <p:sp>
        <p:nvSpPr>
          <p:cNvPr id="5" name="TextBox 4"/>
          <p:cNvSpPr txBox="1"/>
          <p:nvPr/>
        </p:nvSpPr>
        <p:spPr>
          <a:xfrm>
            <a:off x="434253" y="3619664"/>
            <a:ext cx="8275493" cy="3508653"/>
          </a:xfrm>
          <a:prstGeom prst="rect">
            <a:avLst/>
          </a:prstGeom>
          <a:noFill/>
        </p:spPr>
        <p:txBody>
          <a:bodyPr wrap="square" rtlCol="0">
            <a:spAutoFit/>
          </a:bodyPr>
          <a:lstStyle/>
          <a:p>
            <a:r>
              <a:rPr lang="en-US" sz="2800" dirty="0"/>
              <a:t>“</a:t>
            </a:r>
            <a:r>
              <a:rPr lang="en-US" sz="2800" i="1" dirty="0"/>
              <a:t>Of this salvation the prophets have inquired and searched carefully, who </a:t>
            </a:r>
            <a:r>
              <a:rPr lang="en-US" sz="2800" b="1" i="1" dirty="0"/>
              <a:t>prophesied </a:t>
            </a:r>
            <a:r>
              <a:rPr lang="en-US" sz="2800" i="1" dirty="0"/>
              <a:t>of the grace that would come to you, searching what, or what manner of time, the Spirit of Christ who was in them was indicating when He testified beforehand the sufferings of </a:t>
            </a:r>
          </a:p>
          <a:p>
            <a:r>
              <a:rPr lang="en-US" sz="2800" i="1" dirty="0"/>
              <a:t>Christ and the glories that would follow</a:t>
            </a:r>
            <a:r>
              <a:rPr lang="en-US" sz="2800" dirty="0"/>
              <a:t>” </a:t>
            </a:r>
          </a:p>
          <a:p>
            <a:r>
              <a:rPr lang="en-US" sz="2800" dirty="0"/>
              <a:t>										</a:t>
            </a:r>
            <a:r>
              <a:rPr lang="en-US" sz="2400" dirty="0"/>
              <a:t>(1 Peter 1:10-11)</a:t>
            </a:r>
          </a:p>
          <a:p>
            <a:endParaRPr lang="en-US" sz="2600" dirty="0"/>
          </a:p>
        </p:txBody>
      </p:sp>
    </p:spTree>
    <p:extLst>
      <p:ext uri="{BB962C8B-B14F-4D97-AF65-F5344CB8AC3E}">
        <p14:creationId xmlns:p14="http://schemas.microsoft.com/office/powerpoint/2010/main" val="12576175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E330-6051-4D33-A439-00DCCE616EBF}"/>
              </a:ext>
            </a:extLst>
          </p:cNvPr>
          <p:cNvSpPr>
            <a:spLocks noGrp="1"/>
          </p:cNvSpPr>
          <p:nvPr>
            <p:ph type="title"/>
          </p:nvPr>
        </p:nvSpPr>
        <p:spPr/>
        <p:txBody>
          <a:bodyPr>
            <a:normAutofit/>
          </a:bodyPr>
          <a:lstStyle/>
          <a:p>
            <a:r>
              <a:rPr lang="en-US" sz="6000" b="1" dirty="0">
                <a:latin typeface="Pristina" panose="03060402040406080204" pitchFamily="66" charset="0"/>
              </a:rPr>
              <a:t>Illustration of God</a:t>
            </a:r>
          </a:p>
        </p:txBody>
      </p:sp>
      <p:sp>
        <p:nvSpPr>
          <p:cNvPr id="3" name="Content Placeholder 2">
            <a:extLst>
              <a:ext uri="{FF2B5EF4-FFF2-40B4-BE49-F238E27FC236}">
                <a16:creationId xmlns:a16="http://schemas.microsoft.com/office/drawing/2014/main" id="{324B1C9F-2601-49E7-A7BE-3496E52970FC}"/>
              </a:ext>
            </a:extLst>
          </p:cNvPr>
          <p:cNvSpPr>
            <a:spLocks noGrp="1"/>
          </p:cNvSpPr>
          <p:nvPr>
            <p:ph idx="1"/>
          </p:nvPr>
        </p:nvSpPr>
        <p:spPr>
          <a:xfrm>
            <a:off x="628650" y="1825625"/>
            <a:ext cx="7886700" cy="4750666"/>
          </a:xfrm>
        </p:spPr>
        <p:txBody>
          <a:bodyPr>
            <a:normAutofit/>
          </a:bodyPr>
          <a:lstStyle/>
          <a:p>
            <a:r>
              <a:rPr lang="en-US" sz="3600" b="1" dirty="0">
                <a:latin typeface="Book Antiqua" panose="02040602050305030304" pitchFamily="18" charset="0"/>
              </a:rPr>
              <a:t>Divine Love</a:t>
            </a:r>
          </a:p>
          <a:p>
            <a:pPr lvl="1"/>
            <a:r>
              <a:rPr lang="en-US" sz="3500" b="1" dirty="0">
                <a:latin typeface="Book Antiqua" panose="02040602050305030304" pitchFamily="18" charset="0"/>
              </a:rPr>
              <a:t>Foreordained</a:t>
            </a:r>
          </a:p>
          <a:p>
            <a:pPr lvl="1"/>
            <a:r>
              <a:rPr lang="en-US" sz="3500" b="1" dirty="0">
                <a:latin typeface="Book Antiqua" panose="02040602050305030304" pitchFamily="18" charset="0"/>
              </a:rPr>
              <a:t>Foretold</a:t>
            </a:r>
          </a:p>
          <a:p>
            <a:pPr lvl="1"/>
            <a:r>
              <a:rPr lang="en-US" sz="3500" b="1" dirty="0">
                <a:latin typeface="Book Antiqua" panose="02040602050305030304" pitchFamily="18" charset="0"/>
              </a:rPr>
              <a:t>Fulfilled</a:t>
            </a:r>
          </a:p>
        </p:txBody>
      </p:sp>
      <p:pic>
        <p:nvPicPr>
          <p:cNvPr id="4" name="Picture 3">
            <a:extLst>
              <a:ext uri="{FF2B5EF4-FFF2-40B4-BE49-F238E27FC236}">
                <a16:creationId xmlns:a16="http://schemas.microsoft.com/office/drawing/2014/main" id="{E440118B-3AAF-42A4-8269-4F3B7461C591}"/>
              </a:ext>
            </a:extLst>
          </p:cNvPr>
          <p:cNvPicPr>
            <a:picLocks noChangeAspect="1"/>
          </p:cNvPicPr>
          <p:nvPr/>
        </p:nvPicPr>
        <p:blipFill>
          <a:blip r:embed="rId3">
            <a:alphaModFix amt="60000"/>
          </a:blip>
          <a:stretch>
            <a:fillRect/>
          </a:stretch>
        </p:blipFill>
        <p:spPr>
          <a:xfrm>
            <a:off x="7213600" y="5066214"/>
            <a:ext cx="1930400" cy="1791785"/>
          </a:xfrm>
          <a:prstGeom prst="ellipse">
            <a:avLst/>
          </a:prstGeom>
          <a:ln>
            <a:noFill/>
          </a:ln>
          <a:effectLst>
            <a:softEdge rad="112500"/>
          </a:effectLst>
        </p:spPr>
      </p:pic>
      <p:sp>
        <p:nvSpPr>
          <p:cNvPr id="5" name="TextBox 4"/>
          <p:cNvSpPr txBox="1"/>
          <p:nvPr/>
        </p:nvSpPr>
        <p:spPr>
          <a:xfrm>
            <a:off x="1269711" y="4898164"/>
            <a:ext cx="6401089" cy="1384995"/>
          </a:xfrm>
          <a:prstGeom prst="rect">
            <a:avLst/>
          </a:prstGeom>
          <a:noFill/>
        </p:spPr>
        <p:txBody>
          <a:bodyPr wrap="square" rtlCol="0">
            <a:spAutoFit/>
          </a:bodyPr>
          <a:lstStyle/>
          <a:p>
            <a:r>
              <a:rPr lang="en-US" sz="2800" dirty="0"/>
              <a:t>“</a:t>
            </a:r>
            <a:r>
              <a:rPr lang="en-US" sz="2800" i="1" dirty="0"/>
              <a:t>those things which God </a:t>
            </a:r>
            <a:r>
              <a:rPr lang="en-US" sz="2800" b="1" i="1" dirty="0"/>
              <a:t>foretold </a:t>
            </a:r>
            <a:r>
              <a:rPr lang="en-US" sz="2800" i="1" dirty="0"/>
              <a:t>by the mouth of prophets, that the Christ would suffer, </a:t>
            </a:r>
            <a:r>
              <a:rPr lang="en-US" sz="2800" b="1" i="1" dirty="0"/>
              <a:t>He has thus fulfilled</a:t>
            </a:r>
            <a:r>
              <a:rPr lang="en-US" sz="2800" dirty="0"/>
              <a:t>” </a:t>
            </a:r>
            <a:r>
              <a:rPr lang="en-US" sz="2400" dirty="0"/>
              <a:t>(Acts 3:18)</a:t>
            </a:r>
          </a:p>
        </p:txBody>
      </p:sp>
      <p:sp>
        <p:nvSpPr>
          <p:cNvPr id="6" name="TextBox 5"/>
          <p:cNvSpPr txBox="1"/>
          <p:nvPr/>
        </p:nvSpPr>
        <p:spPr>
          <a:xfrm>
            <a:off x="1466129" y="4081812"/>
            <a:ext cx="7049221" cy="523220"/>
          </a:xfrm>
          <a:prstGeom prst="rect">
            <a:avLst/>
          </a:prstGeom>
          <a:noFill/>
        </p:spPr>
        <p:txBody>
          <a:bodyPr wrap="square" rtlCol="0">
            <a:spAutoFit/>
          </a:bodyPr>
          <a:lstStyle/>
          <a:p>
            <a:r>
              <a:rPr lang="en-US" sz="2800" dirty="0"/>
              <a:t>Fulfill: to put into effect </a:t>
            </a:r>
            <a:r>
              <a:rPr lang="en-US" sz="2000" dirty="0"/>
              <a:t>(Merriam-Webster Dictionary)</a:t>
            </a:r>
          </a:p>
        </p:txBody>
      </p:sp>
    </p:spTree>
    <p:extLst>
      <p:ext uri="{BB962C8B-B14F-4D97-AF65-F5344CB8AC3E}">
        <p14:creationId xmlns:p14="http://schemas.microsoft.com/office/powerpoint/2010/main" val="3364789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500"/>
                            </p:stCondLst>
                            <p:childTnLst>
                              <p:par>
                                <p:cTn id="9" presetID="6" presetClass="entr" presetSubtype="16" fill="hold" grpId="0"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E330-6051-4D33-A439-00DCCE616EBF}"/>
              </a:ext>
            </a:extLst>
          </p:cNvPr>
          <p:cNvSpPr>
            <a:spLocks noGrp="1"/>
          </p:cNvSpPr>
          <p:nvPr>
            <p:ph type="title"/>
          </p:nvPr>
        </p:nvSpPr>
        <p:spPr/>
        <p:txBody>
          <a:bodyPr>
            <a:normAutofit/>
          </a:bodyPr>
          <a:lstStyle/>
          <a:p>
            <a:r>
              <a:rPr lang="en-US" sz="6000" b="1" dirty="0">
                <a:latin typeface="Pristina" panose="03060402040406080204" pitchFamily="66" charset="0"/>
              </a:rPr>
              <a:t>Illustration of God</a:t>
            </a:r>
          </a:p>
        </p:txBody>
      </p:sp>
      <p:sp>
        <p:nvSpPr>
          <p:cNvPr id="3" name="Content Placeholder 2">
            <a:extLst>
              <a:ext uri="{FF2B5EF4-FFF2-40B4-BE49-F238E27FC236}">
                <a16:creationId xmlns:a16="http://schemas.microsoft.com/office/drawing/2014/main" id="{324B1C9F-2601-49E7-A7BE-3496E52970FC}"/>
              </a:ext>
            </a:extLst>
          </p:cNvPr>
          <p:cNvSpPr>
            <a:spLocks noGrp="1"/>
          </p:cNvSpPr>
          <p:nvPr>
            <p:ph idx="1"/>
          </p:nvPr>
        </p:nvSpPr>
        <p:spPr/>
        <p:txBody>
          <a:bodyPr>
            <a:normAutofit/>
          </a:bodyPr>
          <a:lstStyle/>
          <a:p>
            <a:r>
              <a:rPr lang="en-US" sz="3600" b="1" dirty="0">
                <a:latin typeface="Book Antiqua" panose="02040602050305030304" pitchFamily="18" charset="0"/>
              </a:rPr>
              <a:t>Divine Love</a:t>
            </a:r>
          </a:p>
          <a:p>
            <a:r>
              <a:rPr lang="en-US" sz="3600" b="1" dirty="0">
                <a:latin typeface="Book Antiqua" panose="02040602050305030304" pitchFamily="18" charset="0"/>
              </a:rPr>
              <a:t>Divine </a:t>
            </a:r>
            <a:r>
              <a:rPr lang="en-US" sz="3600" b="1" dirty="0">
                <a:solidFill>
                  <a:schemeClr val="accent2">
                    <a:lumMod val="75000"/>
                  </a:schemeClr>
                </a:solidFill>
                <a:latin typeface="Book Antiqua" panose="02040602050305030304" pitchFamily="18" charset="0"/>
              </a:rPr>
              <a:t>Service</a:t>
            </a:r>
            <a:endParaRPr lang="en-US" sz="3500" b="1" dirty="0">
              <a:solidFill>
                <a:schemeClr val="accent2">
                  <a:lumMod val="75000"/>
                </a:schemeClr>
              </a:solidFill>
              <a:latin typeface="Book Antiqua" panose="02040602050305030304" pitchFamily="18" charset="0"/>
            </a:endParaRPr>
          </a:p>
        </p:txBody>
      </p:sp>
      <p:pic>
        <p:nvPicPr>
          <p:cNvPr id="4" name="Picture 3">
            <a:extLst>
              <a:ext uri="{FF2B5EF4-FFF2-40B4-BE49-F238E27FC236}">
                <a16:creationId xmlns:a16="http://schemas.microsoft.com/office/drawing/2014/main" id="{E440118B-3AAF-42A4-8269-4F3B7461C591}"/>
              </a:ext>
            </a:extLst>
          </p:cNvPr>
          <p:cNvPicPr>
            <a:picLocks noChangeAspect="1"/>
          </p:cNvPicPr>
          <p:nvPr/>
        </p:nvPicPr>
        <p:blipFill>
          <a:blip r:embed="rId3">
            <a:alphaModFix amt="60000"/>
          </a:blip>
          <a:stretch>
            <a:fillRect/>
          </a:stretch>
        </p:blipFill>
        <p:spPr>
          <a:xfrm>
            <a:off x="7213600" y="5066214"/>
            <a:ext cx="1930400" cy="1791785"/>
          </a:xfrm>
          <a:prstGeom prst="ellipse">
            <a:avLst/>
          </a:prstGeom>
          <a:ln>
            <a:noFill/>
          </a:ln>
          <a:effectLst>
            <a:softEdge rad="112500"/>
          </a:effectLst>
        </p:spPr>
      </p:pic>
      <p:sp>
        <p:nvSpPr>
          <p:cNvPr id="5" name="TextBox 4"/>
          <p:cNvSpPr txBox="1"/>
          <p:nvPr/>
        </p:nvSpPr>
        <p:spPr>
          <a:xfrm>
            <a:off x="720436" y="3107028"/>
            <a:ext cx="7980219" cy="954107"/>
          </a:xfrm>
          <a:prstGeom prst="rect">
            <a:avLst/>
          </a:prstGeom>
          <a:noFill/>
        </p:spPr>
        <p:txBody>
          <a:bodyPr wrap="square" rtlCol="0">
            <a:spAutoFit/>
          </a:bodyPr>
          <a:lstStyle/>
          <a:p>
            <a:r>
              <a:rPr lang="en-US" sz="2800" dirty="0"/>
              <a:t>Service can be defined as a “contribution to the welfare of others; a helpful act” </a:t>
            </a:r>
            <a:r>
              <a:rPr lang="en-US" sz="2400" dirty="0"/>
              <a:t>(Merriam-Webster)</a:t>
            </a:r>
          </a:p>
        </p:txBody>
      </p:sp>
      <p:sp>
        <p:nvSpPr>
          <p:cNvPr id="6" name="TextBox 5"/>
          <p:cNvSpPr txBox="1"/>
          <p:nvPr/>
        </p:nvSpPr>
        <p:spPr>
          <a:xfrm>
            <a:off x="1219200" y="4124957"/>
            <a:ext cx="6705600" cy="2554545"/>
          </a:xfrm>
          <a:prstGeom prst="rect">
            <a:avLst/>
          </a:prstGeom>
          <a:noFill/>
        </p:spPr>
        <p:txBody>
          <a:bodyPr wrap="square" rtlCol="0">
            <a:spAutoFit/>
          </a:bodyPr>
          <a:lstStyle/>
          <a:p>
            <a:r>
              <a:rPr lang="en-US" sz="3200" b="1" dirty="0"/>
              <a:t>God gave all for the love of mankind!</a:t>
            </a:r>
          </a:p>
          <a:p>
            <a:pPr marL="914400" lvl="1" indent="-457200">
              <a:buFont typeface="Wingdings" panose="05000000000000000000" pitchFamily="2" charset="2"/>
              <a:buChar char="§"/>
            </a:pPr>
            <a:r>
              <a:rPr lang="en-US" sz="3200" dirty="0">
                <a:solidFill>
                  <a:schemeClr val="accent2">
                    <a:lumMod val="75000"/>
                  </a:schemeClr>
                </a:solidFill>
              </a:rPr>
              <a:t>He gave His only begotten Son</a:t>
            </a:r>
          </a:p>
          <a:p>
            <a:r>
              <a:rPr lang="en-US" sz="3200" b="1" dirty="0"/>
              <a:t>Jesus gave all for the love of mankind!</a:t>
            </a:r>
          </a:p>
          <a:p>
            <a:pPr marL="914400" lvl="1" indent="-457200">
              <a:buFont typeface="Wingdings" panose="05000000000000000000" pitchFamily="2" charset="2"/>
              <a:buChar char="§"/>
            </a:pPr>
            <a:r>
              <a:rPr lang="en-US" sz="3200" dirty="0">
                <a:solidFill>
                  <a:schemeClr val="accent2">
                    <a:lumMod val="75000"/>
                  </a:schemeClr>
                </a:solidFill>
              </a:rPr>
              <a:t>He totally surrendered to the Father’s will</a:t>
            </a:r>
          </a:p>
        </p:txBody>
      </p:sp>
    </p:spTree>
    <p:extLst>
      <p:ext uri="{BB962C8B-B14F-4D97-AF65-F5344CB8AC3E}">
        <p14:creationId xmlns:p14="http://schemas.microsoft.com/office/powerpoint/2010/main" val="5438638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fade">
                                      <p:cBhvr>
                                        <p:cTn id="2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E330-6051-4D33-A439-00DCCE616EBF}"/>
              </a:ext>
            </a:extLst>
          </p:cNvPr>
          <p:cNvSpPr>
            <a:spLocks noGrp="1"/>
          </p:cNvSpPr>
          <p:nvPr>
            <p:ph type="title"/>
          </p:nvPr>
        </p:nvSpPr>
        <p:spPr/>
        <p:txBody>
          <a:bodyPr>
            <a:normAutofit/>
          </a:bodyPr>
          <a:lstStyle/>
          <a:p>
            <a:r>
              <a:rPr lang="en-US" sz="6000" b="1" dirty="0">
                <a:latin typeface="Pristina" panose="03060402040406080204" pitchFamily="66" charset="0"/>
              </a:rPr>
              <a:t>Illustration of God</a:t>
            </a:r>
          </a:p>
        </p:txBody>
      </p:sp>
      <p:sp>
        <p:nvSpPr>
          <p:cNvPr id="3" name="Content Placeholder 2">
            <a:extLst>
              <a:ext uri="{FF2B5EF4-FFF2-40B4-BE49-F238E27FC236}">
                <a16:creationId xmlns:a16="http://schemas.microsoft.com/office/drawing/2014/main" id="{324B1C9F-2601-49E7-A7BE-3496E52970FC}"/>
              </a:ext>
            </a:extLst>
          </p:cNvPr>
          <p:cNvSpPr>
            <a:spLocks noGrp="1"/>
          </p:cNvSpPr>
          <p:nvPr>
            <p:ph idx="1"/>
          </p:nvPr>
        </p:nvSpPr>
        <p:spPr/>
        <p:txBody>
          <a:bodyPr>
            <a:normAutofit/>
          </a:bodyPr>
          <a:lstStyle/>
          <a:p>
            <a:r>
              <a:rPr lang="en-US" sz="3600" b="1" dirty="0">
                <a:latin typeface="Book Antiqua" panose="02040602050305030304" pitchFamily="18" charset="0"/>
              </a:rPr>
              <a:t>Divine Love</a:t>
            </a:r>
          </a:p>
          <a:p>
            <a:r>
              <a:rPr lang="en-US" sz="3600" b="1" dirty="0">
                <a:latin typeface="Book Antiqua" panose="02040602050305030304" pitchFamily="18" charset="0"/>
              </a:rPr>
              <a:t>Divine Service revealed</a:t>
            </a:r>
            <a:endParaRPr lang="en-US" sz="3500" b="1" dirty="0">
              <a:latin typeface="Book Antiqua" panose="02040602050305030304" pitchFamily="18" charset="0"/>
            </a:endParaRPr>
          </a:p>
        </p:txBody>
      </p:sp>
      <p:pic>
        <p:nvPicPr>
          <p:cNvPr id="4" name="Picture 3">
            <a:extLst>
              <a:ext uri="{FF2B5EF4-FFF2-40B4-BE49-F238E27FC236}">
                <a16:creationId xmlns:a16="http://schemas.microsoft.com/office/drawing/2014/main" id="{E440118B-3AAF-42A4-8269-4F3B7461C591}"/>
              </a:ext>
            </a:extLst>
          </p:cNvPr>
          <p:cNvPicPr>
            <a:picLocks noChangeAspect="1"/>
          </p:cNvPicPr>
          <p:nvPr/>
        </p:nvPicPr>
        <p:blipFill>
          <a:blip r:embed="rId3">
            <a:alphaModFix amt="60000"/>
          </a:blip>
          <a:stretch>
            <a:fillRect/>
          </a:stretch>
        </p:blipFill>
        <p:spPr>
          <a:xfrm>
            <a:off x="7213600" y="5066214"/>
            <a:ext cx="1930400" cy="1791785"/>
          </a:xfrm>
          <a:prstGeom prst="ellipse">
            <a:avLst/>
          </a:prstGeom>
          <a:ln>
            <a:noFill/>
          </a:ln>
          <a:effectLst>
            <a:softEdge rad="112500"/>
          </a:effectLst>
        </p:spPr>
      </p:pic>
      <p:sp>
        <p:nvSpPr>
          <p:cNvPr id="8" name="TextBox 7"/>
          <p:cNvSpPr txBox="1"/>
          <p:nvPr/>
        </p:nvSpPr>
        <p:spPr>
          <a:xfrm>
            <a:off x="1126259" y="4001294"/>
            <a:ext cx="7236113" cy="2492990"/>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0000"/>
                </a:solidFill>
              </a:rPr>
              <a:t>Surrender</a:t>
            </a:r>
            <a:r>
              <a:rPr lang="en-US" sz="3200" dirty="0">
                <a:solidFill>
                  <a:srgbClr val="000000"/>
                </a:solidFill>
              </a:rPr>
              <a:t>: </a:t>
            </a:r>
            <a:r>
              <a:rPr lang="en-US" sz="3000" dirty="0">
                <a:solidFill>
                  <a:srgbClr val="000000"/>
                </a:solidFill>
              </a:rPr>
              <a:t>John 6:38 </a:t>
            </a:r>
          </a:p>
          <a:p>
            <a:pPr marL="457200" indent="-457200">
              <a:buFont typeface="Arial" panose="020B0604020202020204" pitchFamily="34" charset="0"/>
              <a:buChar char="•"/>
            </a:pPr>
            <a:r>
              <a:rPr lang="en-US" sz="3200" b="1" dirty="0">
                <a:solidFill>
                  <a:srgbClr val="000000"/>
                </a:solidFill>
              </a:rPr>
              <a:t>Determine to serve</a:t>
            </a:r>
            <a:r>
              <a:rPr lang="en-US" sz="3000" dirty="0">
                <a:solidFill>
                  <a:srgbClr val="000000"/>
                </a:solidFill>
              </a:rPr>
              <a:t>: Mark 10:42-45, Luke 22:27</a:t>
            </a:r>
          </a:p>
          <a:p>
            <a:pPr marL="457200" indent="-457200">
              <a:buFont typeface="Arial" panose="020B0604020202020204" pitchFamily="34" charset="0"/>
              <a:buChar char="•"/>
            </a:pPr>
            <a:r>
              <a:rPr lang="en-US" sz="3200" b="1" dirty="0">
                <a:solidFill>
                  <a:srgbClr val="000000"/>
                </a:solidFill>
              </a:rPr>
              <a:t>Demonstrate humility:</a:t>
            </a:r>
            <a:r>
              <a:rPr lang="en-US" sz="3200" dirty="0">
                <a:solidFill>
                  <a:srgbClr val="000000"/>
                </a:solidFill>
              </a:rPr>
              <a:t> </a:t>
            </a:r>
            <a:r>
              <a:rPr lang="en-US" sz="3000" dirty="0">
                <a:solidFill>
                  <a:srgbClr val="000000"/>
                </a:solidFill>
              </a:rPr>
              <a:t>Luke 22:27, </a:t>
            </a:r>
          </a:p>
          <a:p>
            <a:r>
              <a:rPr lang="en-US" sz="3000" dirty="0">
                <a:solidFill>
                  <a:srgbClr val="000000"/>
                </a:solidFill>
              </a:rPr>
              <a:t>	John 13:2-17</a:t>
            </a:r>
          </a:p>
        </p:txBody>
      </p:sp>
      <p:sp>
        <p:nvSpPr>
          <p:cNvPr id="9" name="TextBox 8"/>
          <p:cNvSpPr txBox="1"/>
          <p:nvPr/>
        </p:nvSpPr>
        <p:spPr>
          <a:xfrm>
            <a:off x="1126259" y="2953606"/>
            <a:ext cx="7389091" cy="1077218"/>
          </a:xfrm>
          <a:prstGeom prst="rect">
            <a:avLst/>
          </a:prstGeom>
          <a:noFill/>
        </p:spPr>
        <p:txBody>
          <a:bodyPr wrap="square" rtlCol="0">
            <a:spAutoFit/>
          </a:bodyPr>
          <a:lstStyle/>
          <a:p>
            <a:r>
              <a:rPr lang="en-US" sz="3200" b="1" dirty="0">
                <a:solidFill>
                  <a:srgbClr val="000000"/>
                </a:solidFill>
              </a:rPr>
              <a:t>Jesus revealed three characteristics of a servant heart:</a:t>
            </a:r>
            <a:endParaRPr lang="en-US" sz="3200" dirty="0"/>
          </a:p>
        </p:txBody>
      </p:sp>
      <p:pic>
        <p:nvPicPr>
          <p:cNvPr id="10" name="Picture 9">
            <a:extLst>
              <a:ext uri="{FF2B5EF4-FFF2-40B4-BE49-F238E27FC236}">
                <a16:creationId xmlns:a16="http://schemas.microsoft.com/office/drawing/2014/main" id="{3B2579D4-3114-4633-ADB2-EBF9DCB2A87A}"/>
              </a:ext>
            </a:extLst>
          </p:cNvPr>
          <p:cNvPicPr>
            <a:picLocks noChangeAspect="1"/>
          </p:cNvPicPr>
          <p:nvPr/>
        </p:nvPicPr>
        <p:blipFill rotWithShape="1">
          <a:blip r:embed="rId4">
            <a:alphaModFix/>
          </a:blip>
          <a:srcRect b="313"/>
          <a:stretch/>
        </p:blipFill>
        <p:spPr>
          <a:xfrm>
            <a:off x="6419272" y="160240"/>
            <a:ext cx="2484293" cy="3060898"/>
          </a:xfrm>
          <a:prstGeom prst="rect">
            <a:avLst/>
          </a:prstGeom>
          <a:effectLst>
            <a:softEdge rad="533400"/>
          </a:effectLst>
        </p:spPr>
      </p:pic>
    </p:spTree>
    <p:extLst>
      <p:ext uri="{BB962C8B-B14F-4D97-AF65-F5344CB8AC3E}">
        <p14:creationId xmlns:p14="http://schemas.microsoft.com/office/powerpoint/2010/main" val="30833997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1000"/>
                            </p:stCondLst>
                            <p:childTnLst>
                              <p:par>
                                <p:cTn id="9" presetID="10" presetClass="entr" presetSubtype="0" fill="hold" nodeType="afterEffect">
                                  <p:stCondLst>
                                    <p:cond delay="75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par>
                                <p:cTn id="12" presetID="47" presetClass="entr" presetSubtype="0" fill="hold" nodeType="withEffect">
                                  <p:stCondLst>
                                    <p:cond delay="75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75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1000"/>
                                        <p:tgtEl>
                                          <p:spTgt spid="8">
                                            <p:txEl>
                                              <p:pRg st="1" end="1"/>
                                            </p:txEl>
                                          </p:spTgt>
                                        </p:tgtEl>
                                      </p:cBhvr>
                                    </p:animEffect>
                                    <p:anim calcmode="lin" valueType="num">
                                      <p:cBhvr>
                                        <p:cTn id="2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1" end="1"/>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75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1000"/>
                                        <p:tgtEl>
                                          <p:spTgt spid="8">
                                            <p:txEl>
                                              <p:pRg st="2" end="2"/>
                                            </p:txEl>
                                          </p:spTgt>
                                        </p:tgtEl>
                                      </p:cBhvr>
                                    </p:animEffect>
                                    <p:anim calcmode="lin" valueType="num">
                                      <p:cBhvr>
                                        <p:cTn id="2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75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fade">
                                      <p:cBhvr>
                                        <p:cTn id="29" dur="1000"/>
                                        <p:tgtEl>
                                          <p:spTgt spid="8">
                                            <p:txEl>
                                              <p:pRg st="3" end="3"/>
                                            </p:txEl>
                                          </p:spTgt>
                                        </p:tgtEl>
                                      </p:cBhvr>
                                    </p:animEffect>
                                    <p:anim calcmode="lin" valueType="num">
                                      <p:cBhvr>
                                        <p:cTn id="30"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4B1C9F-2601-49E7-A7BE-3496E52970FC}"/>
              </a:ext>
            </a:extLst>
          </p:cNvPr>
          <p:cNvSpPr>
            <a:spLocks noGrp="1"/>
          </p:cNvSpPr>
          <p:nvPr>
            <p:ph idx="1"/>
          </p:nvPr>
        </p:nvSpPr>
        <p:spPr/>
        <p:txBody>
          <a:bodyPr>
            <a:normAutofit/>
          </a:bodyPr>
          <a:lstStyle/>
          <a:p>
            <a:r>
              <a:rPr lang="en-US" sz="3600" b="1" dirty="0">
                <a:latin typeface="Book Antiqua" panose="02040602050305030304" pitchFamily="18" charset="0"/>
              </a:rPr>
              <a:t>Divine Love</a:t>
            </a:r>
          </a:p>
          <a:p>
            <a:r>
              <a:rPr lang="en-US" sz="3600" b="1" dirty="0">
                <a:latin typeface="Book Antiqua" panose="02040602050305030304" pitchFamily="18" charset="0"/>
              </a:rPr>
              <a:t>Divine Service</a:t>
            </a:r>
          </a:p>
          <a:p>
            <a:r>
              <a:rPr lang="en-US" sz="3600" b="1" dirty="0">
                <a:latin typeface="Book Antiqua" panose="02040602050305030304" pitchFamily="18" charset="0"/>
              </a:rPr>
              <a:t>Divine </a:t>
            </a:r>
            <a:r>
              <a:rPr lang="en-US" sz="3600" b="1" dirty="0">
                <a:solidFill>
                  <a:schemeClr val="accent2">
                    <a:lumMod val="75000"/>
                  </a:schemeClr>
                </a:solidFill>
                <a:latin typeface="Book Antiqua" panose="02040602050305030304" pitchFamily="18" charset="0"/>
              </a:rPr>
              <a:t>Sacrifice</a:t>
            </a:r>
            <a:endParaRPr lang="en-US" sz="3500" b="1" dirty="0">
              <a:solidFill>
                <a:schemeClr val="accent2">
                  <a:lumMod val="75000"/>
                </a:schemeClr>
              </a:solidFill>
              <a:latin typeface="Book Antiqua" panose="02040602050305030304" pitchFamily="18" charset="0"/>
            </a:endParaRPr>
          </a:p>
        </p:txBody>
      </p:sp>
      <p:pic>
        <p:nvPicPr>
          <p:cNvPr id="4" name="Picture 3">
            <a:extLst>
              <a:ext uri="{FF2B5EF4-FFF2-40B4-BE49-F238E27FC236}">
                <a16:creationId xmlns:a16="http://schemas.microsoft.com/office/drawing/2014/main" id="{E440118B-3AAF-42A4-8269-4F3B7461C591}"/>
              </a:ext>
            </a:extLst>
          </p:cNvPr>
          <p:cNvPicPr>
            <a:picLocks noChangeAspect="1"/>
          </p:cNvPicPr>
          <p:nvPr/>
        </p:nvPicPr>
        <p:blipFill>
          <a:blip r:embed="rId3">
            <a:alphaModFix amt="60000"/>
          </a:blip>
          <a:stretch>
            <a:fillRect/>
          </a:stretch>
        </p:blipFill>
        <p:spPr>
          <a:xfrm>
            <a:off x="7213600" y="5066214"/>
            <a:ext cx="1930400" cy="1791785"/>
          </a:xfrm>
          <a:prstGeom prst="ellipse">
            <a:avLst/>
          </a:prstGeom>
          <a:ln>
            <a:noFill/>
          </a:ln>
          <a:effectLst>
            <a:softEdge rad="112500"/>
          </a:effectLst>
        </p:spPr>
      </p:pic>
      <p:sp>
        <p:nvSpPr>
          <p:cNvPr id="5" name="TextBox 4"/>
          <p:cNvSpPr txBox="1"/>
          <p:nvPr/>
        </p:nvSpPr>
        <p:spPr>
          <a:xfrm>
            <a:off x="711200" y="4001294"/>
            <a:ext cx="7269018" cy="1569660"/>
          </a:xfrm>
          <a:prstGeom prst="rect">
            <a:avLst/>
          </a:prstGeom>
          <a:noFill/>
        </p:spPr>
        <p:txBody>
          <a:bodyPr wrap="square" rtlCol="0">
            <a:spAutoFit/>
          </a:bodyPr>
          <a:lstStyle/>
          <a:p>
            <a:r>
              <a:rPr lang="en-US" sz="3200" dirty="0"/>
              <a:t>“</a:t>
            </a:r>
            <a:r>
              <a:rPr lang="en-US" sz="3200" i="1" dirty="0"/>
              <a:t>But God demonstrates His own love toward us, in that while we were still sinners, </a:t>
            </a:r>
            <a:r>
              <a:rPr lang="en-US" sz="3200" b="1" i="1" dirty="0"/>
              <a:t>Christ died for us</a:t>
            </a:r>
            <a:r>
              <a:rPr lang="en-US" sz="3200" dirty="0"/>
              <a:t>” (Romans 5:8)</a:t>
            </a:r>
          </a:p>
        </p:txBody>
      </p:sp>
      <p:pic>
        <p:nvPicPr>
          <p:cNvPr id="8" name="Picture 7"/>
          <p:cNvPicPr>
            <a:picLocks noChangeAspect="1"/>
          </p:cNvPicPr>
          <p:nvPr/>
        </p:nvPicPr>
        <p:blipFill>
          <a:blip r:embed="rId4"/>
          <a:stretch>
            <a:fillRect/>
          </a:stretch>
        </p:blipFill>
        <p:spPr>
          <a:xfrm>
            <a:off x="4633823" y="84142"/>
            <a:ext cx="4510177" cy="3482966"/>
          </a:xfrm>
          <a:prstGeom prst="rect">
            <a:avLst/>
          </a:prstGeom>
          <a:effectLst>
            <a:outerShdw blurRad="50800" dist="50800" dir="5400000" sx="99000" sy="99000" algn="ctr" rotWithShape="0">
              <a:srgbClr val="000000">
                <a:alpha val="0"/>
              </a:srgbClr>
            </a:outerShdw>
            <a:softEdge rad="330200"/>
          </a:effectLst>
        </p:spPr>
      </p:pic>
      <p:sp>
        <p:nvSpPr>
          <p:cNvPr id="2" name="Title 1">
            <a:extLst>
              <a:ext uri="{FF2B5EF4-FFF2-40B4-BE49-F238E27FC236}">
                <a16:creationId xmlns:a16="http://schemas.microsoft.com/office/drawing/2014/main" id="{231CE330-6051-4D33-A439-00DCCE616EBF}"/>
              </a:ext>
            </a:extLst>
          </p:cNvPr>
          <p:cNvSpPr>
            <a:spLocks noGrp="1"/>
          </p:cNvSpPr>
          <p:nvPr>
            <p:ph type="title"/>
          </p:nvPr>
        </p:nvSpPr>
        <p:spPr/>
        <p:txBody>
          <a:bodyPr>
            <a:normAutofit/>
          </a:bodyPr>
          <a:lstStyle/>
          <a:p>
            <a:r>
              <a:rPr lang="en-US" sz="6000" b="1" dirty="0">
                <a:latin typeface="Pristina" panose="03060402040406080204" pitchFamily="66" charset="0"/>
              </a:rPr>
              <a:t>Illustration of God</a:t>
            </a:r>
          </a:p>
        </p:txBody>
      </p:sp>
    </p:spTree>
    <p:extLst>
      <p:ext uri="{BB962C8B-B14F-4D97-AF65-F5344CB8AC3E}">
        <p14:creationId xmlns:p14="http://schemas.microsoft.com/office/powerpoint/2010/main" val="41771285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E330-6051-4D33-A439-00DCCE616EBF}"/>
              </a:ext>
            </a:extLst>
          </p:cNvPr>
          <p:cNvSpPr>
            <a:spLocks noGrp="1"/>
          </p:cNvSpPr>
          <p:nvPr>
            <p:ph type="title"/>
          </p:nvPr>
        </p:nvSpPr>
        <p:spPr/>
        <p:txBody>
          <a:bodyPr>
            <a:normAutofit/>
          </a:bodyPr>
          <a:lstStyle/>
          <a:p>
            <a:r>
              <a:rPr lang="en-US" sz="6000" b="1" dirty="0">
                <a:latin typeface="Pristina" panose="03060402040406080204" pitchFamily="66" charset="0"/>
              </a:rPr>
              <a:t>Make me a Servant</a:t>
            </a:r>
          </a:p>
        </p:txBody>
      </p:sp>
      <p:sp>
        <p:nvSpPr>
          <p:cNvPr id="3" name="Content Placeholder 2">
            <a:extLst>
              <a:ext uri="{FF2B5EF4-FFF2-40B4-BE49-F238E27FC236}">
                <a16:creationId xmlns:a16="http://schemas.microsoft.com/office/drawing/2014/main" id="{324B1C9F-2601-49E7-A7BE-3496E52970FC}"/>
              </a:ext>
            </a:extLst>
          </p:cNvPr>
          <p:cNvSpPr>
            <a:spLocks noGrp="1"/>
          </p:cNvSpPr>
          <p:nvPr>
            <p:ph idx="1"/>
          </p:nvPr>
        </p:nvSpPr>
        <p:spPr>
          <a:xfrm>
            <a:off x="508577" y="1878906"/>
            <a:ext cx="5984586" cy="926071"/>
          </a:xfrm>
        </p:spPr>
        <p:txBody>
          <a:bodyPr>
            <a:normAutofit/>
          </a:bodyPr>
          <a:lstStyle/>
          <a:p>
            <a:pPr marL="0" indent="0">
              <a:buNone/>
            </a:pPr>
            <a:r>
              <a:rPr lang="en-US" sz="3200" b="1" dirty="0"/>
              <a:t>Man is made in </a:t>
            </a:r>
            <a:r>
              <a:rPr lang="en-US" sz="3200" b="1" dirty="0">
                <a:solidFill>
                  <a:schemeClr val="accent2">
                    <a:lumMod val="75000"/>
                  </a:schemeClr>
                </a:solidFill>
              </a:rPr>
              <a:t>the image of God </a:t>
            </a:r>
            <a:r>
              <a:rPr lang="en-US" dirty="0"/>
              <a:t>(Gen. 1:7)</a:t>
            </a:r>
          </a:p>
        </p:txBody>
      </p:sp>
      <p:pic>
        <p:nvPicPr>
          <p:cNvPr id="4" name="Picture 3">
            <a:extLst>
              <a:ext uri="{FF2B5EF4-FFF2-40B4-BE49-F238E27FC236}">
                <a16:creationId xmlns:a16="http://schemas.microsoft.com/office/drawing/2014/main" id="{E440118B-3AAF-42A4-8269-4F3B7461C591}"/>
              </a:ext>
            </a:extLst>
          </p:cNvPr>
          <p:cNvPicPr>
            <a:picLocks noChangeAspect="1"/>
          </p:cNvPicPr>
          <p:nvPr/>
        </p:nvPicPr>
        <p:blipFill>
          <a:blip r:embed="rId3">
            <a:alphaModFix amt="60000"/>
          </a:blip>
          <a:stretch>
            <a:fillRect/>
          </a:stretch>
        </p:blipFill>
        <p:spPr>
          <a:xfrm>
            <a:off x="7213600" y="5066214"/>
            <a:ext cx="1930400" cy="1791785"/>
          </a:xfrm>
          <a:prstGeom prst="ellipse">
            <a:avLst/>
          </a:prstGeom>
          <a:ln>
            <a:noFill/>
          </a:ln>
          <a:effectLst>
            <a:softEdge rad="112500"/>
          </a:effectLst>
        </p:spPr>
      </p:pic>
      <p:sp>
        <p:nvSpPr>
          <p:cNvPr id="9" name="TextBox 8"/>
          <p:cNvSpPr txBox="1"/>
          <p:nvPr/>
        </p:nvSpPr>
        <p:spPr>
          <a:xfrm>
            <a:off x="877454" y="4292879"/>
            <a:ext cx="7389091" cy="1200329"/>
          </a:xfrm>
          <a:prstGeom prst="rect">
            <a:avLst/>
          </a:prstGeom>
          <a:noFill/>
        </p:spPr>
        <p:txBody>
          <a:bodyPr wrap="square" rtlCol="0">
            <a:spAutoFit/>
          </a:bodyPr>
          <a:lstStyle/>
          <a:p>
            <a:pPr lvl="0"/>
            <a:r>
              <a:rPr lang="en-US" sz="3600" b="1" i="1" noProof="0" dirty="0">
                <a:solidFill>
                  <a:srgbClr val="000000"/>
                </a:solidFill>
              </a:rPr>
              <a:t>“</a:t>
            </a:r>
            <a:r>
              <a:rPr lang="en-US" sz="3600" i="1" dirty="0"/>
              <a:t>Let this </a:t>
            </a:r>
            <a:r>
              <a:rPr lang="en-US" sz="3600" i="1" dirty="0">
                <a:solidFill>
                  <a:schemeClr val="accent2">
                    <a:lumMod val="75000"/>
                  </a:schemeClr>
                </a:solidFill>
              </a:rPr>
              <a:t>mind</a:t>
            </a:r>
            <a:r>
              <a:rPr lang="en-US" sz="3600" i="1" dirty="0"/>
              <a:t> be in you which was also </a:t>
            </a:r>
            <a:r>
              <a:rPr lang="en-US" sz="3600" i="1" dirty="0">
                <a:solidFill>
                  <a:schemeClr val="accent2">
                    <a:lumMod val="75000"/>
                  </a:schemeClr>
                </a:solidFill>
              </a:rPr>
              <a:t>in Christ Jesus</a:t>
            </a:r>
            <a:r>
              <a:rPr lang="en-US" sz="3600" i="1" dirty="0"/>
              <a:t>…” </a:t>
            </a:r>
            <a:r>
              <a:rPr lang="en-US" sz="2800" dirty="0"/>
              <a:t>(Phil. 2:5)</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pic>
        <p:nvPicPr>
          <p:cNvPr id="11" name="Picture 10" descr="A picture containing wall, indoor, person&#10;&#10;Description automatically generated">
            <a:extLst>
              <a:ext uri="{FF2B5EF4-FFF2-40B4-BE49-F238E27FC236}">
                <a16:creationId xmlns:a16="http://schemas.microsoft.com/office/drawing/2014/main" id="{6C75B214-8F81-41E4-95DC-E2C880D3DF30}"/>
              </a:ext>
            </a:extLst>
          </p:cNvPr>
          <p:cNvPicPr>
            <a:picLocks noChangeAspect="1"/>
          </p:cNvPicPr>
          <p:nvPr/>
        </p:nvPicPr>
        <p:blipFill rotWithShape="1">
          <a:blip r:embed="rId4">
            <a:alphaModFix/>
          </a:blip>
          <a:srcRect t="32591" r="1" b="1"/>
          <a:stretch/>
        </p:blipFill>
        <p:spPr>
          <a:xfrm>
            <a:off x="5909559" y="-168318"/>
            <a:ext cx="3349278" cy="2804603"/>
          </a:xfrm>
          <a:prstGeom prst="rect">
            <a:avLst/>
          </a:prstGeom>
          <a:effectLst>
            <a:softEdge rad="533400"/>
          </a:effectLst>
        </p:spPr>
      </p:pic>
      <p:sp>
        <p:nvSpPr>
          <p:cNvPr id="12" name="Content Placeholder 2">
            <a:extLst>
              <a:ext uri="{FF2B5EF4-FFF2-40B4-BE49-F238E27FC236}">
                <a16:creationId xmlns:a16="http://schemas.microsoft.com/office/drawing/2014/main" id="{324B1C9F-2601-49E7-A7BE-3496E52970FC}"/>
              </a:ext>
            </a:extLst>
          </p:cNvPr>
          <p:cNvSpPr txBox="1">
            <a:spLocks/>
          </p:cNvSpPr>
          <p:nvPr/>
        </p:nvSpPr>
        <p:spPr>
          <a:xfrm>
            <a:off x="628650" y="2706693"/>
            <a:ext cx="8132041" cy="9260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It is therefore important for man to try and emulate the characteristics of God in his life. </a:t>
            </a:r>
          </a:p>
        </p:txBody>
      </p:sp>
    </p:spTree>
    <p:extLst>
      <p:ext uri="{BB962C8B-B14F-4D97-AF65-F5344CB8AC3E}">
        <p14:creationId xmlns:p14="http://schemas.microsoft.com/office/powerpoint/2010/main" val="5996012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E330-6051-4D33-A439-00DCCE616EBF}"/>
              </a:ext>
            </a:extLst>
          </p:cNvPr>
          <p:cNvSpPr>
            <a:spLocks noGrp="1"/>
          </p:cNvSpPr>
          <p:nvPr>
            <p:ph type="title"/>
          </p:nvPr>
        </p:nvSpPr>
        <p:spPr/>
        <p:txBody>
          <a:bodyPr>
            <a:normAutofit/>
          </a:bodyPr>
          <a:lstStyle/>
          <a:p>
            <a:r>
              <a:rPr lang="en-US" sz="6000" b="1" dirty="0">
                <a:latin typeface="Pristina" panose="03060402040406080204" pitchFamily="66" charset="0"/>
              </a:rPr>
              <a:t>Make me a Servant</a:t>
            </a:r>
          </a:p>
        </p:txBody>
      </p:sp>
      <p:pic>
        <p:nvPicPr>
          <p:cNvPr id="4" name="Picture 3">
            <a:extLst>
              <a:ext uri="{FF2B5EF4-FFF2-40B4-BE49-F238E27FC236}">
                <a16:creationId xmlns:a16="http://schemas.microsoft.com/office/drawing/2014/main" id="{E440118B-3AAF-42A4-8269-4F3B7461C591}"/>
              </a:ext>
            </a:extLst>
          </p:cNvPr>
          <p:cNvPicPr>
            <a:picLocks noChangeAspect="1"/>
          </p:cNvPicPr>
          <p:nvPr/>
        </p:nvPicPr>
        <p:blipFill>
          <a:blip r:embed="rId3">
            <a:alphaModFix amt="60000"/>
          </a:blip>
          <a:stretch>
            <a:fillRect/>
          </a:stretch>
        </p:blipFill>
        <p:spPr>
          <a:xfrm>
            <a:off x="7213600" y="5066214"/>
            <a:ext cx="1930400" cy="1791785"/>
          </a:xfrm>
          <a:prstGeom prst="ellipse">
            <a:avLst/>
          </a:prstGeom>
          <a:ln>
            <a:noFill/>
          </a:ln>
          <a:effectLst>
            <a:softEdge rad="112500"/>
          </a:effectLst>
        </p:spPr>
      </p:pic>
      <p:pic>
        <p:nvPicPr>
          <p:cNvPr id="11" name="Picture 10" descr="A picture containing wall, indoor, person&#10;&#10;Description automatically generated">
            <a:extLst>
              <a:ext uri="{FF2B5EF4-FFF2-40B4-BE49-F238E27FC236}">
                <a16:creationId xmlns:a16="http://schemas.microsoft.com/office/drawing/2014/main" id="{6C75B214-8F81-41E4-95DC-E2C880D3DF30}"/>
              </a:ext>
            </a:extLst>
          </p:cNvPr>
          <p:cNvPicPr>
            <a:picLocks noChangeAspect="1"/>
          </p:cNvPicPr>
          <p:nvPr/>
        </p:nvPicPr>
        <p:blipFill rotWithShape="1">
          <a:blip r:embed="rId4">
            <a:alphaModFix/>
          </a:blip>
          <a:srcRect t="32591" r="1" b="1"/>
          <a:stretch/>
        </p:blipFill>
        <p:spPr>
          <a:xfrm>
            <a:off x="5909559" y="-168318"/>
            <a:ext cx="3349278" cy="2804603"/>
          </a:xfrm>
          <a:prstGeom prst="rect">
            <a:avLst/>
          </a:prstGeom>
          <a:effectLst>
            <a:softEdge rad="533400"/>
          </a:effectLst>
        </p:spPr>
      </p:pic>
      <p:sp>
        <p:nvSpPr>
          <p:cNvPr id="7" name="TextBox 6"/>
          <p:cNvSpPr txBox="1"/>
          <p:nvPr/>
        </p:nvSpPr>
        <p:spPr>
          <a:xfrm>
            <a:off x="1110084" y="2884601"/>
            <a:ext cx="6584950" cy="3785652"/>
          </a:xfrm>
          <a:prstGeom prst="rect">
            <a:avLst/>
          </a:prstGeom>
          <a:noFill/>
        </p:spPr>
        <p:txBody>
          <a:bodyPr wrap="square" rtlCol="0">
            <a:spAutoFit/>
          </a:bodyPr>
          <a:lstStyle/>
          <a:p>
            <a:pPr marL="457200" indent="-457200">
              <a:buFont typeface="Arial" panose="020B0604020202020204" pitchFamily="34" charset="0"/>
              <a:buChar char="•"/>
            </a:pPr>
            <a:r>
              <a:rPr lang="en-US" sz="3000" b="1" i="1" u="sng" dirty="0">
                <a:solidFill>
                  <a:srgbClr val="000000"/>
                </a:solidFill>
              </a:rPr>
              <a:t>Deny</a:t>
            </a:r>
            <a:r>
              <a:rPr lang="en-US" sz="3000" dirty="0">
                <a:solidFill>
                  <a:srgbClr val="000000"/>
                </a:solidFill>
              </a:rPr>
              <a:t> Yourself and take up your cross and follow Christ: </a:t>
            </a:r>
            <a:r>
              <a:rPr lang="en-US" sz="2600" dirty="0">
                <a:solidFill>
                  <a:srgbClr val="000000"/>
                </a:solidFill>
              </a:rPr>
              <a:t>Matthew 16:24</a:t>
            </a:r>
          </a:p>
          <a:p>
            <a:pPr marL="457200" indent="-457200">
              <a:buFont typeface="Arial" panose="020B0604020202020204" pitchFamily="34" charset="0"/>
              <a:buChar char="•"/>
            </a:pPr>
            <a:r>
              <a:rPr lang="en-US" sz="3000" dirty="0">
                <a:solidFill>
                  <a:srgbClr val="000000"/>
                </a:solidFill>
              </a:rPr>
              <a:t>Whoever wants to save their lives </a:t>
            </a:r>
            <a:r>
              <a:rPr lang="en-US" sz="3000" b="1" i="1" u="sng" dirty="0">
                <a:solidFill>
                  <a:srgbClr val="000000"/>
                </a:solidFill>
              </a:rPr>
              <a:t>must lose their lives</a:t>
            </a:r>
            <a:r>
              <a:rPr lang="en-US" sz="3000" dirty="0">
                <a:solidFill>
                  <a:srgbClr val="000000"/>
                </a:solidFill>
              </a:rPr>
              <a:t>: </a:t>
            </a:r>
            <a:r>
              <a:rPr lang="en-US" sz="2600" dirty="0">
                <a:solidFill>
                  <a:srgbClr val="000000"/>
                </a:solidFill>
              </a:rPr>
              <a:t>Matthew 16:25</a:t>
            </a:r>
          </a:p>
          <a:p>
            <a:pPr marL="457200" indent="-457200">
              <a:buFont typeface="Arial" panose="020B0604020202020204" pitchFamily="34" charset="0"/>
              <a:buChar char="•"/>
            </a:pPr>
            <a:r>
              <a:rPr lang="en-US" sz="3000" dirty="0">
                <a:solidFill>
                  <a:srgbClr val="000000"/>
                </a:solidFill>
              </a:rPr>
              <a:t>Whoever wants to be great amongst yourselves must </a:t>
            </a:r>
            <a:r>
              <a:rPr lang="en-US" sz="3000" b="1" i="1" u="sng" dirty="0">
                <a:solidFill>
                  <a:srgbClr val="000000"/>
                </a:solidFill>
              </a:rPr>
              <a:t>become a servant</a:t>
            </a:r>
            <a:r>
              <a:rPr lang="en-US" sz="3000" dirty="0">
                <a:solidFill>
                  <a:srgbClr val="000000"/>
                </a:solidFill>
              </a:rPr>
              <a:t>: </a:t>
            </a:r>
            <a:r>
              <a:rPr lang="en-US" sz="2600" dirty="0">
                <a:solidFill>
                  <a:srgbClr val="000000"/>
                </a:solidFill>
              </a:rPr>
              <a:t>Matthew 20:26</a:t>
            </a:r>
          </a:p>
          <a:p>
            <a:endParaRPr lang="en-US" sz="3000" dirty="0"/>
          </a:p>
        </p:txBody>
      </p:sp>
      <p:sp>
        <p:nvSpPr>
          <p:cNvPr id="8" name="TextBox 7"/>
          <p:cNvSpPr txBox="1"/>
          <p:nvPr/>
        </p:nvSpPr>
        <p:spPr>
          <a:xfrm>
            <a:off x="672540" y="1631871"/>
            <a:ext cx="5237019" cy="1077218"/>
          </a:xfrm>
          <a:prstGeom prst="rect">
            <a:avLst/>
          </a:prstGeom>
          <a:noFill/>
        </p:spPr>
        <p:txBody>
          <a:bodyPr wrap="square" rtlCol="0">
            <a:spAutoFit/>
          </a:bodyPr>
          <a:lstStyle/>
          <a:p>
            <a:r>
              <a:rPr lang="en-US" sz="3200" b="1" dirty="0">
                <a:solidFill>
                  <a:srgbClr val="000000"/>
                </a:solidFill>
              </a:rPr>
              <a:t>Jesus taught three ways how I can serve Him today:</a:t>
            </a:r>
            <a:endParaRPr lang="en-US" sz="3200" dirty="0"/>
          </a:p>
        </p:txBody>
      </p:sp>
    </p:spTree>
    <p:extLst>
      <p:ext uri="{BB962C8B-B14F-4D97-AF65-F5344CB8AC3E}">
        <p14:creationId xmlns:p14="http://schemas.microsoft.com/office/powerpoint/2010/main" val="1427792537"/>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E330-6051-4D33-A439-00DCCE616EBF}"/>
              </a:ext>
            </a:extLst>
          </p:cNvPr>
          <p:cNvSpPr>
            <a:spLocks noGrp="1"/>
          </p:cNvSpPr>
          <p:nvPr>
            <p:ph type="title"/>
          </p:nvPr>
        </p:nvSpPr>
        <p:spPr/>
        <p:txBody>
          <a:bodyPr>
            <a:normAutofit/>
          </a:bodyPr>
          <a:lstStyle/>
          <a:p>
            <a:r>
              <a:rPr lang="en-US" sz="6000" b="1" dirty="0">
                <a:latin typeface="Pristina" panose="03060402040406080204" pitchFamily="66" charset="0"/>
              </a:rPr>
              <a:t>Make me a Servant</a:t>
            </a:r>
          </a:p>
        </p:txBody>
      </p:sp>
      <p:pic>
        <p:nvPicPr>
          <p:cNvPr id="4" name="Picture 3">
            <a:extLst>
              <a:ext uri="{FF2B5EF4-FFF2-40B4-BE49-F238E27FC236}">
                <a16:creationId xmlns:a16="http://schemas.microsoft.com/office/drawing/2014/main" id="{E440118B-3AAF-42A4-8269-4F3B7461C591}"/>
              </a:ext>
            </a:extLst>
          </p:cNvPr>
          <p:cNvPicPr>
            <a:picLocks noChangeAspect="1"/>
          </p:cNvPicPr>
          <p:nvPr/>
        </p:nvPicPr>
        <p:blipFill>
          <a:blip r:embed="rId3">
            <a:alphaModFix amt="60000"/>
          </a:blip>
          <a:stretch>
            <a:fillRect/>
          </a:stretch>
        </p:blipFill>
        <p:spPr>
          <a:xfrm>
            <a:off x="7213600" y="5066214"/>
            <a:ext cx="1930400" cy="1791785"/>
          </a:xfrm>
          <a:prstGeom prst="ellipse">
            <a:avLst/>
          </a:prstGeom>
          <a:ln>
            <a:noFill/>
          </a:ln>
          <a:effectLst>
            <a:softEdge rad="112500"/>
          </a:effectLst>
        </p:spPr>
      </p:pic>
      <p:pic>
        <p:nvPicPr>
          <p:cNvPr id="11" name="Picture 10" descr="A picture containing wall, indoor, person&#10;&#10;Description automatically generated">
            <a:extLst>
              <a:ext uri="{FF2B5EF4-FFF2-40B4-BE49-F238E27FC236}">
                <a16:creationId xmlns:a16="http://schemas.microsoft.com/office/drawing/2014/main" id="{6C75B214-8F81-41E4-95DC-E2C880D3DF30}"/>
              </a:ext>
            </a:extLst>
          </p:cNvPr>
          <p:cNvPicPr>
            <a:picLocks noChangeAspect="1"/>
          </p:cNvPicPr>
          <p:nvPr/>
        </p:nvPicPr>
        <p:blipFill rotWithShape="1">
          <a:blip r:embed="rId4">
            <a:alphaModFix/>
          </a:blip>
          <a:srcRect t="32591" r="1" b="1"/>
          <a:stretch/>
        </p:blipFill>
        <p:spPr>
          <a:xfrm>
            <a:off x="5909559" y="-168318"/>
            <a:ext cx="3349278" cy="2804603"/>
          </a:xfrm>
          <a:prstGeom prst="rect">
            <a:avLst/>
          </a:prstGeom>
          <a:effectLst>
            <a:softEdge rad="533400"/>
          </a:effectLst>
        </p:spPr>
      </p:pic>
      <p:sp>
        <p:nvSpPr>
          <p:cNvPr id="8" name="TextBox 7"/>
          <p:cNvSpPr txBox="1"/>
          <p:nvPr/>
        </p:nvSpPr>
        <p:spPr>
          <a:xfrm>
            <a:off x="388504" y="1446531"/>
            <a:ext cx="5909559" cy="1077218"/>
          </a:xfrm>
          <a:prstGeom prst="rect">
            <a:avLst/>
          </a:prstGeom>
          <a:noFill/>
        </p:spPr>
        <p:txBody>
          <a:bodyPr wrap="square" rtlCol="0">
            <a:spAutoFit/>
          </a:bodyPr>
          <a:lstStyle/>
          <a:p>
            <a:r>
              <a:rPr lang="en-US" sz="3200" b="1" dirty="0">
                <a:solidFill>
                  <a:srgbClr val="000000"/>
                </a:solidFill>
              </a:rPr>
              <a:t>Our hearts must be conditioned to be:</a:t>
            </a:r>
            <a:endParaRPr lang="en-US" sz="3200" dirty="0"/>
          </a:p>
        </p:txBody>
      </p:sp>
      <p:sp>
        <p:nvSpPr>
          <p:cNvPr id="5" name="TextBox 4"/>
          <p:cNvSpPr txBox="1"/>
          <p:nvPr/>
        </p:nvSpPr>
        <p:spPr>
          <a:xfrm>
            <a:off x="1119888" y="2395240"/>
            <a:ext cx="7737786" cy="4462760"/>
          </a:xfrm>
          <a:prstGeom prst="rect">
            <a:avLst/>
          </a:prstGeom>
          <a:noFill/>
        </p:spPr>
        <p:txBody>
          <a:bodyPr wrap="square" rtlCol="0">
            <a:spAutoFit/>
          </a:bodyPr>
          <a:lstStyle/>
          <a:p>
            <a:r>
              <a:rPr lang="en-US" sz="3000" b="1" dirty="0"/>
              <a:t>Cleansed </a:t>
            </a:r>
            <a:r>
              <a:rPr lang="en-US" sz="3000" dirty="0"/>
              <a:t>of our iniquities: </a:t>
            </a:r>
            <a:r>
              <a:rPr lang="en-US" sz="2600" dirty="0"/>
              <a:t>Psalm 51:2; 1 Peter 2:1; </a:t>
            </a:r>
          </a:p>
          <a:p>
            <a:r>
              <a:rPr lang="en-US" sz="2600" dirty="0"/>
              <a:t>Eph. 4:31</a:t>
            </a:r>
          </a:p>
          <a:p>
            <a:r>
              <a:rPr lang="en-US" sz="3000" b="1" dirty="0"/>
              <a:t>Created </a:t>
            </a:r>
            <a:r>
              <a:rPr lang="en-US" sz="3000" dirty="0"/>
              <a:t>anew: </a:t>
            </a:r>
            <a:r>
              <a:rPr lang="en-US" sz="2600" dirty="0"/>
              <a:t>Psalm 51:10; Romans 12:1-2</a:t>
            </a:r>
          </a:p>
          <a:p>
            <a:r>
              <a:rPr lang="en-US" sz="3000" b="1" dirty="0"/>
              <a:t>Capitulated </a:t>
            </a:r>
            <a:r>
              <a:rPr lang="en-US" sz="3000" dirty="0"/>
              <a:t>(cease resisting): </a:t>
            </a:r>
            <a:r>
              <a:rPr lang="en-US" sz="2600" dirty="0"/>
              <a:t>Galatians 2:20; Isaiah 64:8; Eph. 4:2</a:t>
            </a:r>
          </a:p>
          <a:p>
            <a:r>
              <a:rPr lang="en-US" sz="3000" b="1" dirty="0"/>
              <a:t>Consent </a:t>
            </a:r>
            <a:r>
              <a:rPr lang="en-US" sz="3000" dirty="0"/>
              <a:t>ready: </a:t>
            </a:r>
            <a:r>
              <a:rPr lang="en-US" sz="2600" dirty="0"/>
              <a:t>Psalm 27:11; Psalm 119:33</a:t>
            </a:r>
          </a:p>
          <a:p>
            <a:r>
              <a:rPr lang="en-US" sz="3000" b="1" dirty="0"/>
              <a:t>Courageous</a:t>
            </a:r>
            <a:r>
              <a:rPr lang="en-US" sz="3000" dirty="0"/>
              <a:t>: </a:t>
            </a:r>
            <a:r>
              <a:rPr lang="en-US" sz="2600" dirty="0"/>
              <a:t>2 Tim. 1:7; 1 Chronicles 28:20, </a:t>
            </a:r>
          </a:p>
          <a:p>
            <a:r>
              <a:rPr lang="en-US" sz="2600" dirty="0"/>
              <a:t>Hebrews 13:6; Romans 8:31</a:t>
            </a:r>
          </a:p>
          <a:p>
            <a:r>
              <a:rPr lang="en-US" sz="3000" b="1" dirty="0"/>
              <a:t>Compassionate</a:t>
            </a:r>
            <a:r>
              <a:rPr lang="en-US" sz="3000" dirty="0"/>
              <a:t>: </a:t>
            </a:r>
            <a:r>
              <a:rPr lang="en-US" sz="2600" dirty="0"/>
              <a:t>1 Peter 3:8; Colossians 3:12,</a:t>
            </a:r>
          </a:p>
          <a:p>
            <a:r>
              <a:rPr lang="en-US" sz="2600" dirty="0"/>
              <a:t> 1 John 3:17</a:t>
            </a:r>
          </a:p>
        </p:txBody>
      </p:sp>
      <p:sp>
        <p:nvSpPr>
          <p:cNvPr id="6" name="Rounded Rectangle 5"/>
          <p:cNvSpPr/>
          <p:nvPr/>
        </p:nvSpPr>
        <p:spPr>
          <a:xfrm>
            <a:off x="1023257" y="1524000"/>
            <a:ext cx="7097486" cy="4812145"/>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600" dirty="0"/>
              <a:t>When our attitude is under the control of Christ, our actions and speech will be filled with </a:t>
            </a:r>
            <a:r>
              <a:rPr lang="en-US" sz="4600" b="1" dirty="0">
                <a:solidFill>
                  <a:schemeClr val="accent2">
                    <a:lumMod val="75000"/>
                  </a:schemeClr>
                </a:solidFill>
              </a:rPr>
              <a:t>love, service, and sacrifice</a:t>
            </a:r>
            <a:r>
              <a:rPr lang="en-US" sz="4600" dirty="0"/>
              <a:t>!</a:t>
            </a:r>
          </a:p>
        </p:txBody>
      </p:sp>
    </p:spTree>
    <p:extLst>
      <p:ext uri="{BB962C8B-B14F-4D97-AF65-F5344CB8AC3E}">
        <p14:creationId xmlns:p14="http://schemas.microsoft.com/office/powerpoint/2010/main" val="34134562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par>
                                <p:cTn id="8" presetID="10" presetClass="entr" presetSubtype="0" fill="hold" nodeType="withEffect">
                                  <p:stCondLst>
                                    <p:cond delay="25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1000"/>
                                        <p:tgtEl>
                                          <p:spTgt spid="5">
                                            <p:txEl>
                                              <p:pRg st="1" end="1"/>
                                            </p:txEl>
                                          </p:spTgt>
                                        </p:tgtEl>
                                      </p:cBhvr>
                                    </p:animEffect>
                                  </p:childTnLst>
                                </p:cTn>
                              </p:par>
                              <p:par>
                                <p:cTn id="11" presetID="10" presetClass="entr" presetSubtype="0" fill="hold" nodeType="withEffect">
                                  <p:stCondLst>
                                    <p:cond delay="25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1000"/>
                                        <p:tgtEl>
                                          <p:spTgt spid="5">
                                            <p:txEl>
                                              <p:pRg st="2" end="2"/>
                                            </p:txEl>
                                          </p:spTgt>
                                        </p:tgtEl>
                                      </p:cBhvr>
                                    </p:animEffect>
                                  </p:childTnLst>
                                </p:cTn>
                              </p:par>
                              <p:par>
                                <p:cTn id="14" presetID="10" presetClass="entr" presetSubtype="0" fill="hold" nodeType="withEffect">
                                  <p:stCondLst>
                                    <p:cond delay="25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1000"/>
                                        <p:tgtEl>
                                          <p:spTgt spid="5">
                                            <p:txEl>
                                              <p:pRg st="3" end="3"/>
                                            </p:txEl>
                                          </p:spTgt>
                                        </p:tgtEl>
                                      </p:cBhvr>
                                    </p:animEffect>
                                  </p:childTnLst>
                                </p:cTn>
                              </p:par>
                              <p:par>
                                <p:cTn id="17" presetID="10" presetClass="entr" presetSubtype="0" fill="hold" nodeType="withEffect">
                                  <p:stCondLst>
                                    <p:cond delay="25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childTnLst>
                                </p:cTn>
                              </p:par>
                              <p:par>
                                <p:cTn id="20" presetID="10" presetClass="entr" presetSubtype="0" fill="hold" nodeType="withEffect">
                                  <p:stCondLst>
                                    <p:cond delay="25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1000"/>
                                        <p:tgtEl>
                                          <p:spTgt spid="5">
                                            <p:txEl>
                                              <p:pRg st="5" end="5"/>
                                            </p:txEl>
                                          </p:spTgt>
                                        </p:tgtEl>
                                      </p:cBhvr>
                                    </p:animEffect>
                                  </p:childTnLst>
                                </p:cTn>
                              </p:par>
                              <p:par>
                                <p:cTn id="23" presetID="10" presetClass="entr" presetSubtype="0" fill="hold" nodeType="withEffect">
                                  <p:stCondLst>
                                    <p:cond delay="25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1000"/>
                                        <p:tgtEl>
                                          <p:spTgt spid="5">
                                            <p:txEl>
                                              <p:pRg st="6" end="6"/>
                                            </p:txEl>
                                          </p:spTgt>
                                        </p:tgtEl>
                                      </p:cBhvr>
                                    </p:animEffect>
                                  </p:childTnLst>
                                </p:cTn>
                              </p:par>
                              <p:par>
                                <p:cTn id="26" presetID="10" presetClass="entr" presetSubtype="0" fill="hold" nodeType="withEffect">
                                  <p:stCondLst>
                                    <p:cond delay="25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1000"/>
                                        <p:tgtEl>
                                          <p:spTgt spid="5">
                                            <p:txEl>
                                              <p:pRg st="7" end="7"/>
                                            </p:txEl>
                                          </p:spTgt>
                                        </p:tgtEl>
                                      </p:cBhvr>
                                    </p:animEffect>
                                  </p:childTnLst>
                                </p:cTn>
                              </p:par>
                              <p:par>
                                <p:cTn id="29" presetID="10" presetClass="entr" presetSubtype="0" fill="hold" nodeType="withEffect">
                                  <p:stCondLst>
                                    <p:cond delay="25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1000"/>
                                        <p:tgtEl>
                                          <p:spTgt spid="5">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out)">
                                      <p:cBhvr>
                                        <p:cTn id="3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E330-6051-4D33-A439-00DCCE616EBF}"/>
              </a:ext>
            </a:extLst>
          </p:cNvPr>
          <p:cNvSpPr>
            <a:spLocks noGrp="1"/>
          </p:cNvSpPr>
          <p:nvPr>
            <p:ph type="title"/>
          </p:nvPr>
        </p:nvSpPr>
        <p:spPr/>
        <p:txBody>
          <a:bodyPr>
            <a:normAutofit/>
          </a:bodyPr>
          <a:lstStyle/>
          <a:p>
            <a:r>
              <a:rPr lang="en-US" sz="6000" b="1" dirty="0">
                <a:latin typeface="Pristina" panose="03060402040406080204" pitchFamily="66" charset="0"/>
              </a:rPr>
              <a:t>Make me a Servant</a:t>
            </a:r>
          </a:p>
        </p:txBody>
      </p:sp>
      <p:pic>
        <p:nvPicPr>
          <p:cNvPr id="4" name="Picture 3">
            <a:extLst>
              <a:ext uri="{FF2B5EF4-FFF2-40B4-BE49-F238E27FC236}">
                <a16:creationId xmlns:a16="http://schemas.microsoft.com/office/drawing/2014/main" id="{E440118B-3AAF-42A4-8269-4F3B7461C591}"/>
              </a:ext>
            </a:extLst>
          </p:cNvPr>
          <p:cNvPicPr>
            <a:picLocks noChangeAspect="1"/>
          </p:cNvPicPr>
          <p:nvPr/>
        </p:nvPicPr>
        <p:blipFill>
          <a:blip r:embed="rId3">
            <a:alphaModFix amt="60000"/>
          </a:blip>
          <a:stretch>
            <a:fillRect/>
          </a:stretch>
        </p:blipFill>
        <p:spPr>
          <a:xfrm>
            <a:off x="7213600" y="5066214"/>
            <a:ext cx="1930400" cy="1791785"/>
          </a:xfrm>
          <a:prstGeom prst="ellipse">
            <a:avLst/>
          </a:prstGeom>
          <a:ln>
            <a:noFill/>
          </a:ln>
          <a:effectLst>
            <a:softEdge rad="112500"/>
          </a:effectLst>
        </p:spPr>
      </p:pic>
      <p:pic>
        <p:nvPicPr>
          <p:cNvPr id="11" name="Picture 10" descr="A picture containing wall, indoor, person&#10;&#10;Description automatically generated">
            <a:extLst>
              <a:ext uri="{FF2B5EF4-FFF2-40B4-BE49-F238E27FC236}">
                <a16:creationId xmlns:a16="http://schemas.microsoft.com/office/drawing/2014/main" id="{6C75B214-8F81-41E4-95DC-E2C880D3DF30}"/>
              </a:ext>
            </a:extLst>
          </p:cNvPr>
          <p:cNvPicPr>
            <a:picLocks noChangeAspect="1"/>
          </p:cNvPicPr>
          <p:nvPr/>
        </p:nvPicPr>
        <p:blipFill rotWithShape="1">
          <a:blip r:embed="rId4">
            <a:alphaModFix/>
          </a:blip>
          <a:srcRect t="32591" r="1" b="1"/>
          <a:stretch/>
        </p:blipFill>
        <p:spPr>
          <a:xfrm>
            <a:off x="5909559" y="-168318"/>
            <a:ext cx="3349278" cy="2804603"/>
          </a:xfrm>
          <a:prstGeom prst="rect">
            <a:avLst/>
          </a:prstGeom>
          <a:effectLst>
            <a:softEdge rad="533400"/>
          </a:effectLst>
        </p:spPr>
      </p:pic>
      <p:sp>
        <p:nvSpPr>
          <p:cNvPr id="8" name="TextBox 7"/>
          <p:cNvSpPr txBox="1"/>
          <p:nvPr/>
        </p:nvSpPr>
        <p:spPr>
          <a:xfrm>
            <a:off x="388504" y="1446531"/>
            <a:ext cx="5909559" cy="615553"/>
          </a:xfrm>
          <a:prstGeom prst="rect">
            <a:avLst/>
          </a:prstGeom>
          <a:noFill/>
        </p:spPr>
        <p:txBody>
          <a:bodyPr wrap="square" rtlCol="0">
            <a:spAutoFit/>
          </a:bodyPr>
          <a:lstStyle/>
          <a:p>
            <a:r>
              <a:rPr lang="en-US" sz="3400" b="1" dirty="0">
                <a:solidFill>
                  <a:srgbClr val="000000"/>
                </a:solidFill>
              </a:rPr>
              <a:t>Practicing in God’s presence:</a:t>
            </a:r>
            <a:endParaRPr lang="en-US" sz="3400" dirty="0"/>
          </a:p>
        </p:txBody>
      </p:sp>
      <p:sp>
        <p:nvSpPr>
          <p:cNvPr id="7" name="Content Placeholder 2">
            <a:extLst>
              <a:ext uri="{FF2B5EF4-FFF2-40B4-BE49-F238E27FC236}">
                <a16:creationId xmlns:a16="http://schemas.microsoft.com/office/drawing/2014/main" id="{324B1C9F-2601-49E7-A7BE-3496E52970FC}"/>
              </a:ext>
            </a:extLst>
          </p:cNvPr>
          <p:cNvSpPr>
            <a:spLocks noGrp="1"/>
          </p:cNvSpPr>
          <p:nvPr>
            <p:ph idx="1"/>
          </p:nvPr>
        </p:nvSpPr>
        <p:spPr>
          <a:xfrm>
            <a:off x="388504" y="2119877"/>
            <a:ext cx="7297297" cy="4517135"/>
          </a:xfrm>
        </p:spPr>
        <p:txBody>
          <a:bodyPr anchor="ctr">
            <a:noAutofit/>
          </a:bodyPr>
          <a:lstStyle/>
          <a:p>
            <a:pPr marL="0" indent="0">
              <a:buNone/>
            </a:pPr>
            <a:r>
              <a:rPr lang="en-US" sz="3200" b="1" dirty="0">
                <a:solidFill>
                  <a:srgbClr val="000000"/>
                </a:solidFill>
              </a:rPr>
              <a:t>His love is complete when He leads you to step out in faith </a:t>
            </a:r>
            <a:r>
              <a:rPr lang="en-US" sz="3200" b="1" dirty="0">
                <a:solidFill>
                  <a:schemeClr val="accent2">
                    <a:lumMod val="75000"/>
                  </a:schemeClr>
                </a:solidFill>
              </a:rPr>
              <a:t>serving one another through love</a:t>
            </a:r>
            <a:r>
              <a:rPr lang="en-US" sz="3200" b="1" dirty="0">
                <a:solidFill>
                  <a:srgbClr val="000000"/>
                </a:solidFill>
              </a:rPr>
              <a:t>:</a:t>
            </a:r>
          </a:p>
          <a:p>
            <a:r>
              <a:rPr lang="en-US" sz="3000" b="1" i="1" dirty="0">
                <a:solidFill>
                  <a:srgbClr val="000000"/>
                </a:solidFill>
              </a:rPr>
              <a:t>A cup of cold water</a:t>
            </a:r>
            <a:r>
              <a:rPr lang="en-US" sz="3000" b="1" dirty="0">
                <a:solidFill>
                  <a:srgbClr val="000000"/>
                </a:solidFill>
              </a:rPr>
              <a:t>: </a:t>
            </a:r>
            <a:r>
              <a:rPr lang="en-US" sz="2600" dirty="0">
                <a:solidFill>
                  <a:srgbClr val="000000"/>
                </a:solidFill>
              </a:rPr>
              <a:t>Matthew 10:42</a:t>
            </a:r>
          </a:p>
          <a:p>
            <a:r>
              <a:rPr lang="en-US" sz="3000" b="1" i="1" dirty="0">
                <a:solidFill>
                  <a:srgbClr val="000000"/>
                </a:solidFill>
              </a:rPr>
              <a:t>Acts of Love</a:t>
            </a:r>
            <a:r>
              <a:rPr lang="en-US" sz="3000" dirty="0">
                <a:solidFill>
                  <a:srgbClr val="000000"/>
                </a:solidFill>
              </a:rPr>
              <a:t>: </a:t>
            </a:r>
            <a:r>
              <a:rPr lang="en-US" sz="2600" dirty="0">
                <a:solidFill>
                  <a:srgbClr val="000000"/>
                </a:solidFill>
              </a:rPr>
              <a:t>Matthew 25:34-36</a:t>
            </a:r>
          </a:p>
          <a:p>
            <a:r>
              <a:rPr lang="en-US" sz="3000" b="1" i="1" dirty="0">
                <a:solidFill>
                  <a:srgbClr val="000000"/>
                </a:solidFill>
              </a:rPr>
              <a:t>Serving orphans and widows</a:t>
            </a:r>
            <a:r>
              <a:rPr lang="en-US" sz="3000" dirty="0">
                <a:solidFill>
                  <a:srgbClr val="000000"/>
                </a:solidFill>
              </a:rPr>
              <a:t>: </a:t>
            </a:r>
            <a:r>
              <a:rPr lang="en-US" sz="2600" dirty="0">
                <a:solidFill>
                  <a:srgbClr val="000000"/>
                </a:solidFill>
              </a:rPr>
              <a:t>James 1:27</a:t>
            </a:r>
          </a:p>
          <a:p>
            <a:r>
              <a:rPr lang="en-US" sz="3000" b="1" i="1" dirty="0">
                <a:solidFill>
                  <a:srgbClr val="000000"/>
                </a:solidFill>
              </a:rPr>
              <a:t>Serving our families</a:t>
            </a:r>
            <a:r>
              <a:rPr lang="en-US" sz="3000" dirty="0">
                <a:solidFill>
                  <a:srgbClr val="000000"/>
                </a:solidFill>
              </a:rPr>
              <a:t>: </a:t>
            </a:r>
            <a:r>
              <a:rPr lang="en-US" sz="2600" dirty="0">
                <a:solidFill>
                  <a:srgbClr val="000000"/>
                </a:solidFill>
              </a:rPr>
              <a:t>Proverbs 31:10-31; 1 Tim. 5:8</a:t>
            </a:r>
          </a:p>
          <a:p>
            <a:r>
              <a:rPr lang="en-US" sz="3000" b="1" i="1" dirty="0">
                <a:solidFill>
                  <a:srgbClr val="000000"/>
                </a:solidFill>
              </a:rPr>
              <a:t>Serving our church families: </a:t>
            </a:r>
            <a:r>
              <a:rPr lang="en-US" sz="2600" dirty="0">
                <a:solidFill>
                  <a:srgbClr val="000000"/>
                </a:solidFill>
              </a:rPr>
              <a:t>Romans 12:5-16</a:t>
            </a:r>
          </a:p>
        </p:txBody>
      </p:sp>
      <p:sp>
        <p:nvSpPr>
          <p:cNvPr id="9" name="Rounded Rectangle 8"/>
          <p:cNvSpPr/>
          <p:nvPr/>
        </p:nvSpPr>
        <p:spPr>
          <a:xfrm>
            <a:off x="1023257" y="1524000"/>
            <a:ext cx="7097486" cy="4812145"/>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600" dirty="0"/>
              <a:t>Our service to each other should not be a burden, but a </a:t>
            </a:r>
            <a:r>
              <a:rPr lang="en-US" sz="4600" b="1" dirty="0">
                <a:solidFill>
                  <a:schemeClr val="accent2">
                    <a:lumMod val="75000"/>
                  </a:schemeClr>
                </a:solidFill>
              </a:rPr>
              <a:t>blessing</a:t>
            </a:r>
            <a:r>
              <a:rPr lang="en-US" sz="4600" dirty="0"/>
              <a:t>!</a:t>
            </a:r>
          </a:p>
        </p:txBody>
      </p:sp>
    </p:spTree>
    <p:extLst>
      <p:ext uri="{BB962C8B-B14F-4D97-AF65-F5344CB8AC3E}">
        <p14:creationId xmlns:p14="http://schemas.microsoft.com/office/powerpoint/2010/main" val="20763927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5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5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25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250"/>
                                        <p:tgtEl>
                                          <p:spTgt spid="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250"/>
                                        <p:tgtEl>
                                          <p:spTgt spid="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25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out)">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6675" y="463694"/>
            <a:ext cx="9077325" cy="2162175"/>
          </a:xfrm>
          <a:prstGeom prst="rect">
            <a:avLst/>
          </a:prstGeom>
        </p:spPr>
      </p:pic>
      <p:pic>
        <p:nvPicPr>
          <p:cNvPr id="9" name="Picture 8">
            <a:extLst>
              <a:ext uri="{FF2B5EF4-FFF2-40B4-BE49-F238E27FC236}">
                <a16:creationId xmlns:a16="http://schemas.microsoft.com/office/drawing/2014/main" id="{EEB4D29D-DB52-4912-922E-F6880BAAA187}"/>
              </a:ext>
            </a:extLst>
          </p:cNvPr>
          <p:cNvPicPr>
            <a:picLocks noChangeAspect="1"/>
          </p:cNvPicPr>
          <p:nvPr/>
        </p:nvPicPr>
        <p:blipFill>
          <a:blip r:embed="rId4"/>
          <a:stretch>
            <a:fillRect/>
          </a:stretch>
        </p:blipFill>
        <p:spPr>
          <a:xfrm>
            <a:off x="294856" y="2882923"/>
            <a:ext cx="4091938" cy="3079183"/>
          </a:xfrm>
          <a:prstGeom prst="rect">
            <a:avLst/>
          </a:prstGeom>
        </p:spPr>
      </p:pic>
      <p:pic>
        <p:nvPicPr>
          <p:cNvPr id="10" name="Picture 9">
            <a:extLst>
              <a:ext uri="{FF2B5EF4-FFF2-40B4-BE49-F238E27FC236}">
                <a16:creationId xmlns:a16="http://schemas.microsoft.com/office/drawing/2014/main" id="{DE29BE4B-4F82-4C65-B67C-1D7613D30EBD}"/>
              </a:ext>
            </a:extLst>
          </p:cNvPr>
          <p:cNvPicPr>
            <a:picLocks noChangeAspect="1"/>
          </p:cNvPicPr>
          <p:nvPr/>
        </p:nvPicPr>
        <p:blipFill>
          <a:blip r:embed="rId5"/>
          <a:stretch>
            <a:fillRect/>
          </a:stretch>
        </p:blipFill>
        <p:spPr>
          <a:xfrm>
            <a:off x="4879985" y="2888038"/>
            <a:ext cx="4091938" cy="3068953"/>
          </a:xfrm>
          <a:prstGeom prst="rect">
            <a:avLst/>
          </a:prstGeom>
        </p:spPr>
      </p:pic>
    </p:spTree>
    <p:extLst>
      <p:ext uri="{BB962C8B-B14F-4D97-AF65-F5344CB8AC3E}">
        <p14:creationId xmlns:p14="http://schemas.microsoft.com/office/powerpoint/2010/main" val="216949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Decorative, Decor, Paper, Parchment, Background, Leaves">
            <a:extLst>
              <a:ext uri="{FF2B5EF4-FFF2-40B4-BE49-F238E27FC236}">
                <a16:creationId xmlns:a16="http://schemas.microsoft.com/office/drawing/2014/main" id="{0EC7B3B2-D624-4A48-AC73-67DBF8B62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E62210DA-D2A4-44A3-9235-B653BFC4D06F}"/>
              </a:ext>
            </a:extLst>
          </p:cNvPr>
          <p:cNvSpPr>
            <a:spLocks noGrp="1"/>
          </p:cNvSpPr>
          <p:nvPr>
            <p:ph type="ctrTitle"/>
          </p:nvPr>
        </p:nvSpPr>
        <p:spPr/>
        <p:txBody>
          <a:bodyPr/>
          <a:lstStyle/>
          <a:p>
            <a:r>
              <a:rPr lang="en-US" b="1" dirty="0">
                <a:latin typeface="Pristina" panose="03060402040406080204" pitchFamily="66" charset="0"/>
              </a:rPr>
              <a:t>Free to Serve Through Love</a:t>
            </a:r>
          </a:p>
        </p:txBody>
      </p:sp>
      <p:sp>
        <p:nvSpPr>
          <p:cNvPr id="6" name="Subtitle 5">
            <a:extLst>
              <a:ext uri="{FF2B5EF4-FFF2-40B4-BE49-F238E27FC236}">
                <a16:creationId xmlns:a16="http://schemas.microsoft.com/office/drawing/2014/main" id="{5AB76973-0673-465D-A8B5-395B16B72FF3}"/>
              </a:ext>
            </a:extLst>
          </p:cNvPr>
          <p:cNvSpPr>
            <a:spLocks noGrp="1"/>
          </p:cNvSpPr>
          <p:nvPr>
            <p:ph type="subTitle" idx="1"/>
          </p:nvPr>
        </p:nvSpPr>
        <p:spPr/>
        <p:txBody>
          <a:bodyPr/>
          <a:lstStyle/>
          <a:p>
            <a:r>
              <a:rPr lang="en-US" dirty="0"/>
              <a:t>Galatians 5:13-15</a:t>
            </a:r>
          </a:p>
        </p:txBody>
      </p:sp>
      <p:pic>
        <p:nvPicPr>
          <p:cNvPr id="4" name="Picture 3">
            <a:extLst>
              <a:ext uri="{FF2B5EF4-FFF2-40B4-BE49-F238E27FC236}">
                <a16:creationId xmlns:a16="http://schemas.microsoft.com/office/drawing/2014/main" id="{E440118B-3AAF-42A4-8269-4F3B7461C591}"/>
              </a:ext>
            </a:extLst>
          </p:cNvPr>
          <p:cNvPicPr>
            <a:picLocks noChangeAspect="1"/>
          </p:cNvPicPr>
          <p:nvPr/>
        </p:nvPicPr>
        <p:blipFill>
          <a:blip r:embed="rId4">
            <a:alphaModFix amt="60000"/>
          </a:blip>
          <a:stretch>
            <a:fillRect/>
          </a:stretch>
        </p:blipFill>
        <p:spPr>
          <a:xfrm>
            <a:off x="7213600" y="5066214"/>
            <a:ext cx="1930400" cy="1791785"/>
          </a:xfrm>
          <a:prstGeom prst="ellipse">
            <a:avLst/>
          </a:prstGeom>
          <a:ln>
            <a:noFill/>
          </a:ln>
          <a:effectLst>
            <a:softEdge rad="112500"/>
          </a:effectLst>
        </p:spPr>
      </p:pic>
    </p:spTree>
    <p:extLst>
      <p:ext uri="{BB962C8B-B14F-4D97-AF65-F5344CB8AC3E}">
        <p14:creationId xmlns:p14="http://schemas.microsoft.com/office/powerpoint/2010/main" val="418343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8593" y="501794"/>
            <a:ext cx="9039225" cy="2085975"/>
          </a:xfrm>
          <a:prstGeom prst="rect">
            <a:avLst/>
          </a:prstGeom>
        </p:spPr>
      </p:pic>
      <p:pic>
        <p:nvPicPr>
          <p:cNvPr id="6" name="Picture 5">
            <a:extLst>
              <a:ext uri="{FF2B5EF4-FFF2-40B4-BE49-F238E27FC236}">
                <a16:creationId xmlns:a16="http://schemas.microsoft.com/office/drawing/2014/main" id="{7046E04D-F355-46DA-995D-7FCA5D4C7B2C}"/>
              </a:ext>
            </a:extLst>
          </p:cNvPr>
          <p:cNvPicPr>
            <a:picLocks noChangeAspect="1"/>
          </p:cNvPicPr>
          <p:nvPr/>
        </p:nvPicPr>
        <p:blipFill>
          <a:blip r:embed="rId4"/>
          <a:stretch>
            <a:fillRect/>
          </a:stretch>
        </p:blipFill>
        <p:spPr>
          <a:xfrm>
            <a:off x="248675" y="2886045"/>
            <a:ext cx="4091938" cy="3079183"/>
          </a:xfrm>
          <a:prstGeom prst="rect">
            <a:avLst/>
          </a:prstGeom>
        </p:spPr>
      </p:pic>
      <p:pic>
        <p:nvPicPr>
          <p:cNvPr id="7" name="Picture 6">
            <a:extLst>
              <a:ext uri="{FF2B5EF4-FFF2-40B4-BE49-F238E27FC236}">
                <a16:creationId xmlns:a16="http://schemas.microsoft.com/office/drawing/2014/main" id="{D43527F1-CF41-4A80-B5F0-7306095A0E34}"/>
              </a:ext>
            </a:extLst>
          </p:cNvPr>
          <p:cNvPicPr>
            <a:picLocks noChangeAspect="1"/>
          </p:cNvPicPr>
          <p:nvPr/>
        </p:nvPicPr>
        <p:blipFill>
          <a:blip r:embed="rId5"/>
          <a:stretch>
            <a:fillRect/>
          </a:stretch>
        </p:blipFill>
        <p:spPr>
          <a:xfrm>
            <a:off x="4833804" y="2957654"/>
            <a:ext cx="4091938" cy="2935965"/>
          </a:xfrm>
          <a:prstGeom prst="rect">
            <a:avLst/>
          </a:prstGeom>
        </p:spPr>
      </p:pic>
      <p:sp>
        <p:nvSpPr>
          <p:cNvPr id="8" name="Rounded Rectangle 7"/>
          <p:cNvSpPr/>
          <p:nvPr/>
        </p:nvSpPr>
        <p:spPr>
          <a:xfrm>
            <a:off x="812800" y="812800"/>
            <a:ext cx="7326416" cy="5237018"/>
          </a:xfrm>
          <a:prstGeom prst="roundRect">
            <a:avLst/>
          </a:prstGeom>
          <a:solidFill>
            <a:schemeClr val="bg1">
              <a:lumMod val="6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600" dirty="0"/>
              <a:t>Our service should bring joy, and exemplify J.O.Y.</a:t>
            </a:r>
            <a:endParaRPr lang="en-US" sz="2400" dirty="0"/>
          </a:p>
          <a:p>
            <a:pPr algn="ctr"/>
            <a:endParaRPr lang="en-US" sz="2400" dirty="0"/>
          </a:p>
          <a:p>
            <a:pPr algn="ctr"/>
            <a:r>
              <a:rPr lang="en-US" sz="6000" b="1" u="sng" dirty="0"/>
              <a:t>J</a:t>
            </a:r>
            <a:r>
              <a:rPr lang="en-US" sz="6000" dirty="0"/>
              <a:t>esus</a:t>
            </a:r>
          </a:p>
          <a:p>
            <a:pPr algn="ctr"/>
            <a:r>
              <a:rPr lang="en-US" sz="6000" b="1" u="sng" dirty="0"/>
              <a:t>O</a:t>
            </a:r>
            <a:r>
              <a:rPr lang="en-US" sz="6000" dirty="0"/>
              <a:t>thers</a:t>
            </a:r>
          </a:p>
          <a:p>
            <a:pPr algn="ctr"/>
            <a:r>
              <a:rPr lang="en-US" sz="6000" b="1" u="sng" dirty="0"/>
              <a:t>Y</a:t>
            </a:r>
            <a:r>
              <a:rPr lang="en-US" sz="6000" dirty="0"/>
              <a:t>ourself</a:t>
            </a:r>
          </a:p>
        </p:txBody>
      </p:sp>
    </p:spTree>
    <p:extLst>
      <p:ext uri="{BB962C8B-B14F-4D97-AF65-F5344CB8AC3E}">
        <p14:creationId xmlns:p14="http://schemas.microsoft.com/office/powerpoint/2010/main" val="374895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5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E330-6051-4D33-A439-00DCCE616EBF}"/>
              </a:ext>
            </a:extLst>
          </p:cNvPr>
          <p:cNvSpPr>
            <a:spLocks noGrp="1"/>
          </p:cNvSpPr>
          <p:nvPr>
            <p:ph type="title"/>
          </p:nvPr>
        </p:nvSpPr>
        <p:spPr/>
        <p:txBody>
          <a:bodyPr>
            <a:normAutofit/>
          </a:bodyPr>
          <a:lstStyle/>
          <a:p>
            <a:r>
              <a:rPr lang="en-US" sz="6000" b="1" dirty="0">
                <a:latin typeface="Pristina" panose="03060402040406080204" pitchFamily="66" charset="0"/>
              </a:rPr>
              <a:t>Make me a Servant</a:t>
            </a:r>
          </a:p>
        </p:txBody>
      </p:sp>
      <p:pic>
        <p:nvPicPr>
          <p:cNvPr id="4" name="Picture 3">
            <a:extLst>
              <a:ext uri="{FF2B5EF4-FFF2-40B4-BE49-F238E27FC236}">
                <a16:creationId xmlns:a16="http://schemas.microsoft.com/office/drawing/2014/main" id="{E440118B-3AAF-42A4-8269-4F3B7461C591}"/>
              </a:ext>
            </a:extLst>
          </p:cNvPr>
          <p:cNvPicPr>
            <a:picLocks noChangeAspect="1"/>
          </p:cNvPicPr>
          <p:nvPr/>
        </p:nvPicPr>
        <p:blipFill>
          <a:blip r:embed="rId3">
            <a:alphaModFix amt="60000"/>
          </a:blip>
          <a:stretch>
            <a:fillRect/>
          </a:stretch>
        </p:blipFill>
        <p:spPr>
          <a:xfrm>
            <a:off x="7213600" y="5066214"/>
            <a:ext cx="1930400" cy="1791785"/>
          </a:xfrm>
          <a:prstGeom prst="ellipse">
            <a:avLst/>
          </a:prstGeom>
          <a:ln>
            <a:noFill/>
          </a:ln>
          <a:effectLst>
            <a:softEdge rad="112500"/>
          </a:effectLst>
        </p:spPr>
      </p:pic>
      <p:pic>
        <p:nvPicPr>
          <p:cNvPr id="11" name="Picture 10" descr="A picture containing wall, indoor, person&#10;&#10;Description automatically generated">
            <a:extLst>
              <a:ext uri="{FF2B5EF4-FFF2-40B4-BE49-F238E27FC236}">
                <a16:creationId xmlns:a16="http://schemas.microsoft.com/office/drawing/2014/main" id="{6C75B214-8F81-41E4-95DC-E2C880D3DF30}"/>
              </a:ext>
            </a:extLst>
          </p:cNvPr>
          <p:cNvPicPr>
            <a:picLocks noChangeAspect="1"/>
          </p:cNvPicPr>
          <p:nvPr/>
        </p:nvPicPr>
        <p:blipFill rotWithShape="1">
          <a:blip r:embed="rId4">
            <a:alphaModFix/>
          </a:blip>
          <a:srcRect t="32591" r="1" b="1"/>
          <a:stretch/>
        </p:blipFill>
        <p:spPr>
          <a:xfrm>
            <a:off x="5909559" y="-168318"/>
            <a:ext cx="3349278" cy="2804603"/>
          </a:xfrm>
          <a:prstGeom prst="rect">
            <a:avLst/>
          </a:prstGeom>
          <a:effectLst>
            <a:softEdge rad="533400"/>
          </a:effectLst>
        </p:spPr>
      </p:pic>
      <p:sp>
        <p:nvSpPr>
          <p:cNvPr id="8" name="TextBox 7"/>
          <p:cNvSpPr txBox="1"/>
          <p:nvPr/>
        </p:nvSpPr>
        <p:spPr>
          <a:xfrm>
            <a:off x="388504" y="1446531"/>
            <a:ext cx="5909559" cy="1077218"/>
          </a:xfrm>
          <a:prstGeom prst="rect">
            <a:avLst/>
          </a:prstGeom>
          <a:noFill/>
        </p:spPr>
        <p:txBody>
          <a:bodyPr wrap="square" rtlCol="0">
            <a:spAutoFit/>
          </a:bodyPr>
          <a:lstStyle/>
          <a:p>
            <a:r>
              <a:rPr lang="en-US" sz="3200" b="1" i="1" dirty="0">
                <a:solidFill>
                  <a:srgbClr val="000000"/>
                </a:solidFill>
              </a:rPr>
              <a:t>Women who served one another through love</a:t>
            </a:r>
          </a:p>
        </p:txBody>
      </p:sp>
      <p:sp>
        <p:nvSpPr>
          <p:cNvPr id="9" name="TextBox 8">
            <a:extLst>
              <a:ext uri="{FF2B5EF4-FFF2-40B4-BE49-F238E27FC236}">
                <a16:creationId xmlns:a16="http://schemas.microsoft.com/office/drawing/2014/main" id="{76597779-5C91-4DDD-94DF-BC52C8DC4999}"/>
              </a:ext>
            </a:extLst>
          </p:cNvPr>
          <p:cNvSpPr txBox="1"/>
          <p:nvPr/>
        </p:nvSpPr>
        <p:spPr>
          <a:xfrm>
            <a:off x="532440" y="2875283"/>
            <a:ext cx="8257736" cy="4247317"/>
          </a:xfrm>
          <a:prstGeom prst="rect">
            <a:avLst/>
          </a:prstGeom>
          <a:noFill/>
        </p:spPr>
        <p:txBody>
          <a:bodyPr wrap="square" rtlCol="0">
            <a:spAutoFit/>
          </a:bodyPr>
          <a:lstStyle/>
          <a:p>
            <a:pPr marL="457200" indent="-457200">
              <a:buFont typeface="Arial" panose="020B0604020202020204" pitchFamily="34" charset="0"/>
              <a:buChar char="•"/>
            </a:pPr>
            <a:r>
              <a:rPr lang="en-US" sz="3000" dirty="0">
                <a:solidFill>
                  <a:srgbClr val="000000"/>
                </a:solidFill>
              </a:rPr>
              <a:t>Biblical examples: Anna, Elizabeth, Mary, Mary Magdalene, Lydia, Dorcas, Tabitha, Mary the mother of John Mark, Priscilla, Phoebe, Joanna, and Susanna.</a:t>
            </a:r>
          </a:p>
          <a:p>
            <a:pPr marL="457200" indent="-457200">
              <a:buFont typeface="Arial" panose="020B0604020202020204" pitchFamily="34" charset="0"/>
              <a:buChar char="•"/>
            </a:pPr>
            <a:r>
              <a:rPr lang="en-US" sz="3000" dirty="0">
                <a:solidFill>
                  <a:srgbClr val="000000"/>
                </a:solidFill>
              </a:rPr>
              <a:t>Greatest example of serving is found in motherhood:</a:t>
            </a:r>
          </a:p>
          <a:p>
            <a:r>
              <a:rPr lang="en-US" sz="3000" dirty="0">
                <a:solidFill>
                  <a:srgbClr val="000000"/>
                </a:solidFill>
              </a:rPr>
              <a:t>		Lois and Eunice: choosing to serve </a:t>
            </a:r>
          </a:p>
          <a:p>
            <a:r>
              <a:rPr lang="en-US" sz="3000" dirty="0">
                <a:solidFill>
                  <a:srgbClr val="000000"/>
                </a:solidFill>
              </a:rPr>
              <a:t>		and teach your children. 2 Tim 1:5 </a:t>
            </a:r>
          </a:p>
          <a:p>
            <a:endParaRPr lang="en-US" sz="3000" dirty="0"/>
          </a:p>
        </p:txBody>
      </p:sp>
    </p:spTree>
    <p:extLst>
      <p:ext uri="{BB962C8B-B14F-4D97-AF65-F5344CB8AC3E}">
        <p14:creationId xmlns:p14="http://schemas.microsoft.com/office/powerpoint/2010/main" val="15699678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fade">
                                      <p:cBhvr>
                                        <p:cTn id="18"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E330-6051-4D33-A439-00DCCE616EBF}"/>
              </a:ext>
            </a:extLst>
          </p:cNvPr>
          <p:cNvSpPr>
            <a:spLocks noGrp="1"/>
          </p:cNvSpPr>
          <p:nvPr>
            <p:ph type="title"/>
          </p:nvPr>
        </p:nvSpPr>
        <p:spPr/>
        <p:txBody>
          <a:bodyPr>
            <a:normAutofit/>
          </a:bodyPr>
          <a:lstStyle/>
          <a:p>
            <a:r>
              <a:rPr lang="en-US" sz="6000" b="1" dirty="0">
                <a:latin typeface="Pristina" panose="03060402040406080204" pitchFamily="66" charset="0"/>
              </a:rPr>
              <a:t>Make me a Servant</a:t>
            </a:r>
          </a:p>
        </p:txBody>
      </p:sp>
      <p:pic>
        <p:nvPicPr>
          <p:cNvPr id="4" name="Picture 3">
            <a:extLst>
              <a:ext uri="{FF2B5EF4-FFF2-40B4-BE49-F238E27FC236}">
                <a16:creationId xmlns:a16="http://schemas.microsoft.com/office/drawing/2014/main" id="{E440118B-3AAF-42A4-8269-4F3B7461C591}"/>
              </a:ext>
            </a:extLst>
          </p:cNvPr>
          <p:cNvPicPr>
            <a:picLocks noChangeAspect="1"/>
          </p:cNvPicPr>
          <p:nvPr/>
        </p:nvPicPr>
        <p:blipFill>
          <a:blip r:embed="rId3">
            <a:alphaModFix amt="60000"/>
          </a:blip>
          <a:stretch>
            <a:fillRect/>
          </a:stretch>
        </p:blipFill>
        <p:spPr>
          <a:xfrm>
            <a:off x="7213600" y="5066214"/>
            <a:ext cx="1930400" cy="1791785"/>
          </a:xfrm>
          <a:prstGeom prst="ellipse">
            <a:avLst/>
          </a:prstGeom>
          <a:ln>
            <a:noFill/>
          </a:ln>
          <a:effectLst>
            <a:softEdge rad="112500"/>
          </a:effectLst>
        </p:spPr>
      </p:pic>
      <p:pic>
        <p:nvPicPr>
          <p:cNvPr id="11" name="Picture 10" descr="A picture containing wall, indoor, person&#10;&#10;Description automatically generated">
            <a:extLst>
              <a:ext uri="{FF2B5EF4-FFF2-40B4-BE49-F238E27FC236}">
                <a16:creationId xmlns:a16="http://schemas.microsoft.com/office/drawing/2014/main" id="{6C75B214-8F81-41E4-95DC-E2C880D3DF30}"/>
              </a:ext>
            </a:extLst>
          </p:cNvPr>
          <p:cNvPicPr>
            <a:picLocks noChangeAspect="1"/>
          </p:cNvPicPr>
          <p:nvPr/>
        </p:nvPicPr>
        <p:blipFill rotWithShape="1">
          <a:blip r:embed="rId4">
            <a:alphaModFix/>
          </a:blip>
          <a:srcRect t="32591" r="1" b="1"/>
          <a:stretch/>
        </p:blipFill>
        <p:spPr>
          <a:xfrm>
            <a:off x="5909559" y="-168318"/>
            <a:ext cx="3349278" cy="2804603"/>
          </a:xfrm>
          <a:prstGeom prst="rect">
            <a:avLst/>
          </a:prstGeom>
          <a:effectLst>
            <a:softEdge rad="533400"/>
          </a:effectLst>
        </p:spPr>
      </p:pic>
      <p:sp>
        <p:nvSpPr>
          <p:cNvPr id="8" name="TextBox 7"/>
          <p:cNvSpPr txBox="1"/>
          <p:nvPr/>
        </p:nvSpPr>
        <p:spPr>
          <a:xfrm>
            <a:off x="388504" y="1446531"/>
            <a:ext cx="5909559" cy="1077218"/>
          </a:xfrm>
          <a:prstGeom prst="rect">
            <a:avLst/>
          </a:prstGeom>
          <a:noFill/>
        </p:spPr>
        <p:txBody>
          <a:bodyPr wrap="square" rtlCol="0">
            <a:spAutoFit/>
          </a:bodyPr>
          <a:lstStyle/>
          <a:p>
            <a:r>
              <a:rPr lang="en-US" sz="3200" b="1" i="1" dirty="0">
                <a:solidFill>
                  <a:srgbClr val="000000"/>
                </a:solidFill>
              </a:rPr>
              <a:t>Men who served one another through love</a:t>
            </a:r>
          </a:p>
        </p:txBody>
      </p:sp>
      <p:sp>
        <p:nvSpPr>
          <p:cNvPr id="9" name="TextBox 8">
            <a:extLst>
              <a:ext uri="{FF2B5EF4-FFF2-40B4-BE49-F238E27FC236}">
                <a16:creationId xmlns:a16="http://schemas.microsoft.com/office/drawing/2014/main" id="{76597779-5C91-4DDD-94DF-BC52C8DC4999}"/>
              </a:ext>
            </a:extLst>
          </p:cNvPr>
          <p:cNvSpPr txBox="1"/>
          <p:nvPr/>
        </p:nvSpPr>
        <p:spPr>
          <a:xfrm>
            <a:off x="532440" y="2875283"/>
            <a:ext cx="8257736" cy="2400657"/>
          </a:xfrm>
          <a:prstGeom prst="rect">
            <a:avLst/>
          </a:prstGeom>
          <a:noFill/>
        </p:spPr>
        <p:txBody>
          <a:bodyPr wrap="square" rtlCol="0">
            <a:spAutoFit/>
          </a:bodyPr>
          <a:lstStyle/>
          <a:p>
            <a:pPr marL="457200" indent="-457200">
              <a:buFont typeface="Arial" panose="020B0604020202020204" pitchFamily="34" charset="0"/>
              <a:buChar char="•"/>
            </a:pPr>
            <a:r>
              <a:rPr lang="en-US" sz="3000" dirty="0">
                <a:solidFill>
                  <a:srgbClr val="000000"/>
                </a:solidFill>
              </a:rPr>
              <a:t>Biblical examples: Paul, Timothy, </a:t>
            </a:r>
            <a:r>
              <a:rPr lang="en-US" sz="3000" dirty="0" err="1">
                <a:solidFill>
                  <a:srgbClr val="000000"/>
                </a:solidFill>
              </a:rPr>
              <a:t>Epahroditus</a:t>
            </a:r>
            <a:r>
              <a:rPr lang="en-US" sz="3000" dirty="0">
                <a:solidFill>
                  <a:srgbClr val="000000"/>
                </a:solidFill>
              </a:rPr>
              <a:t>, </a:t>
            </a:r>
            <a:r>
              <a:rPr lang="en-US" sz="3000" dirty="0" err="1">
                <a:solidFill>
                  <a:srgbClr val="000000"/>
                </a:solidFill>
              </a:rPr>
              <a:t>Tychicus</a:t>
            </a:r>
            <a:r>
              <a:rPr lang="en-US" sz="3000" dirty="0">
                <a:solidFill>
                  <a:srgbClr val="000000"/>
                </a:solidFill>
              </a:rPr>
              <a:t>, </a:t>
            </a:r>
            <a:r>
              <a:rPr lang="en-US" sz="3000" dirty="0" err="1">
                <a:solidFill>
                  <a:srgbClr val="000000"/>
                </a:solidFill>
              </a:rPr>
              <a:t>Onesimus</a:t>
            </a:r>
            <a:r>
              <a:rPr lang="en-US" sz="3000" dirty="0">
                <a:solidFill>
                  <a:srgbClr val="000000"/>
                </a:solidFill>
              </a:rPr>
              <a:t>, Aristarchus, Mark, Justus, </a:t>
            </a:r>
            <a:r>
              <a:rPr lang="en-US" sz="3000" dirty="0" err="1">
                <a:solidFill>
                  <a:srgbClr val="000000"/>
                </a:solidFill>
              </a:rPr>
              <a:t>Epaphras</a:t>
            </a:r>
            <a:r>
              <a:rPr lang="en-US" sz="3000" dirty="0">
                <a:solidFill>
                  <a:srgbClr val="000000"/>
                </a:solidFill>
              </a:rPr>
              <a:t>, Luke</a:t>
            </a:r>
          </a:p>
          <a:p>
            <a:pPr marL="457200" indent="-457200">
              <a:buFont typeface="Arial" panose="020B0604020202020204" pitchFamily="34" charset="0"/>
              <a:buChar char="•"/>
            </a:pPr>
            <a:r>
              <a:rPr lang="en-US" sz="3000" dirty="0">
                <a:solidFill>
                  <a:srgbClr val="000000"/>
                </a:solidFill>
              </a:rPr>
              <a:t>Greatest example of serving: Jesus Christ</a:t>
            </a:r>
          </a:p>
          <a:p>
            <a:endParaRPr lang="en-US" sz="3000" dirty="0"/>
          </a:p>
        </p:txBody>
      </p:sp>
    </p:spTree>
    <p:extLst>
      <p:ext uri="{BB962C8B-B14F-4D97-AF65-F5344CB8AC3E}">
        <p14:creationId xmlns:p14="http://schemas.microsoft.com/office/powerpoint/2010/main" val="12889399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E330-6051-4D33-A439-00DCCE616EBF}"/>
              </a:ext>
            </a:extLst>
          </p:cNvPr>
          <p:cNvSpPr>
            <a:spLocks noGrp="1"/>
          </p:cNvSpPr>
          <p:nvPr>
            <p:ph type="title"/>
          </p:nvPr>
        </p:nvSpPr>
        <p:spPr/>
        <p:txBody>
          <a:bodyPr>
            <a:normAutofit/>
          </a:bodyPr>
          <a:lstStyle/>
          <a:p>
            <a:r>
              <a:rPr lang="en-US" sz="6000" b="1" dirty="0">
                <a:latin typeface="Pristina" panose="03060402040406080204" pitchFamily="66" charset="0"/>
              </a:rPr>
              <a:t>Make me a Servant</a:t>
            </a:r>
          </a:p>
        </p:txBody>
      </p:sp>
      <p:pic>
        <p:nvPicPr>
          <p:cNvPr id="4" name="Picture 3">
            <a:extLst>
              <a:ext uri="{FF2B5EF4-FFF2-40B4-BE49-F238E27FC236}">
                <a16:creationId xmlns:a16="http://schemas.microsoft.com/office/drawing/2014/main" id="{E440118B-3AAF-42A4-8269-4F3B7461C591}"/>
              </a:ext>
            </a:extLst>
          </p:cNvPr>
          <p:cNvPicPr>
            <a:picLocks noChangeAspect="1"/>
          </p:cNvPicPr>
          <p:nvPr/>
        </p:nvPicPr>
        <p:blipFill>
          <a:blip r:embed="rId3">
            <a:alphaModFix amt="60000"/>
          </a:blip>
          <a:stretch>
            <a:fillRect/>
          </a:stretch>
        </p:blipFill>
        <p:spPr>
          <a:xfrm>
            <a:off x="7213600" y="5066214"/>
            <a:ext cx="1930400" cy="1791785"/>
          </a:xfrm>
          <a:prstGeom prst="ellipse">
            <a:avLst/>
          </a:prstGeom>
          <a:ln>
            <a:noFill/>
          </a:ln>
          <a:effectLst>
            <a:softEdge rad="112500"/>
          </a:effectLst>
        </p:spPr>
      </p:pic>
      <p:pic>
        <p:nvPicPr>
          <p:cNvPr id="11" name="Picture 10" descr="A picture containing wall, indoor, person&#10;&#10;Description automatically generated">
            <a:extLst>
              <a:ext uri="{FF2B5EF4-FFF2-40B4-BE49-F238E27FC236}">
                <a16:creationId xmlns:a16="http://schemas.microsoft.com/office/drawing/2014/main" id="{6C75B214-8F81-41E4-95DC-E2C880D3DF30}"/>
              </a:ext>
            </a:extLst>
          </p:cNvPr>
          <p:cNvPicPr>
            <a:picLocks noChangeAspect="1"/>
          </p:cNvPicPr>
          <p:nvPr/>
        </p:nvPicPr>
        <p:blipFill rotWithShape="1">
          <a:blip r:embed="rId4">
            <a:alphaModFix/>
          </a:blip>
          <a:srcRect t="32591" r="1" b="1"/>
          <a:stretch/>
        </p:blipFill>
        <p:spPr>
          <a:xfrm>
            <a:off x="5909559" y="-168318"/>
            <a:ext cx="3349278" cy="2804603"/>
          </a:xfrm>
          <a:prstGeom prst="rect">
            <a:avLst/>
          </a:prstGeom>
          <a:effectLst>
            <a:softEdge rad="533400"/>
          </a:effectLst>
        </p:spPr>
      </p:pic>
      <p:sp>
        <p:nvSpPr>
          <p:cNvPr id="8" name="TextBox 7"/>
          <p:cNvSpPr txBox="1"/>
          <p:nvPr/>
        </p:nvSpPr>
        <p:spPr>
          <a:xfrm>
            <a:off x="452582" y="2527810"/>
            <a:ext cx="8137236" cy="1384995"/>
          </a:xfrm>
          <a:prstGeom prst="rect">
            <a:avLst/>
          </a:prstGeom>
          <a:noFill/>
        </p:spPr>
        <p:txBody>
          <a:bodyPr wrap="square" rtlCol="0">
            <a:spAutoFit/>
          </a:bodyPr>
          <a:lstStyle/>
          <a:p>
            <a:r>
              <a:rPr lang="en-US" sz="4200" i="1" dirty="0">
                <a:solidFill>
                  <a:srgbClr val="000000"/>
                </a:solidFill>
              </a:rPr>
              <a:t>He died to set me free; therefore, as His child, I follow in His footsteps…</a:t>
            </a:r>
          </a:p>
        </p:txBody>
      </p:sp>
      <p:pic>
        <p:nvPicPr>
          <p:cNvPr id="7" name="Picture 6">
            <a:extLst>
              <a:ext uri="{FF2B5EF4-FFF2-40B4-BE49-F238E27FC236}">
                <a16:creationId xmlns:a16="http://schemas.microsoft.com/office/drawing/2014/main" id="{FFA6DCBE-B6E6-47A5-B545-451136279217}"/>
              </a:ext>
            </a:extLst>
          </p:cNvPr>
          <p:cNvPicPr>
            <a:picLocks noChangeAspect="1"/>
          </p:cNvPicPr>
          <p:nvPr/>
        </p:nvPicPr>
        <p:blipFill rotWithShape="1">
          <a:blip r:embed="rId5">
            <a:alphaModFix/>
          </a:blip>
          <a:srcRect b="13225"/>
          <a:stretch/>
        </p:blipFill>
        <p:spPr>
          <a:xfrm>
            <a:off x="92940" y="3972642"/>
            <a:ext cx="3683642" cy="3084591"/>
          </a:xfrm>
          <a:prstGeom prst="rect">
            <a:avLst/>
          </a:prstGeom>
          <a:effectLst>
            <a:softEdge rad="533400"/>
          </a:effectLst>
        </p:spPr>
      </p:pic>
    </p:spTree>
    <p:extLst>
      <p:ext uri="{BB962C8B-B14F-4D97-AF65-F5344CB8AC3E}">
        <p14:creationId xmlns:p14="http://schemas.microsoft.com/office/powerpoint/2010/main" val="12173539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Decorative, Decor, Paper, Parchment, Background, Leaves">
            <a:extLst>
              <a:ext uri="{FF2B5EF4-FFF2-40B4-BE49-F238E27FC236}">
                <a16:creationId xmlns:a16="http://schemas.microsoft.com/office/drawing/2014/main" id="{0EC7B3B2-D624-4A48-AC73-67DBF8B62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E62210DA-D2A4-44A3-9235-B653BFC4D06F}"/>
              </a:ext>
            </a:extLst>
          </p:cNvPr>
          <p:cNvSpPr>
            <a:spLocks noGrp="1"/>
          </p:cNvSpPr>
          <p:nvPr>
            <p:ph type="ctrTitle"/>
          </p:nvPr>
        </p:nvSpPr>
        <p:spPr>
          <a:xfrm>
            <a:off x="685800" y="720437"/>
            <a:ext cx="7772400" cy="5130799"/>
          </a:xfrm>
        </p:spPr>
        <p:txBody>
          <a:bodyPr>
            <a:noAutofit/>
          </a:bodyPr>
          <a:lstStyle/>
          <a:p>
            <a:r>
              <a:rPr lang="en-US" sz="4400" dirty="0">
                <a:latin typeface="Pristina" panose="03060402040406080204" pitchFamily="66" charset="0"/>
              </a:rPr>
              <a:t>For you, brethren, have been called to liberty; only do not use liberty as an opportunity for the flesh, but through love serve one another. For all the law is fulfilled in one word, even in this: “You shall love your neighbor as yourself.” But if you bite and devour one another, beware lest you be consumed by one another! </a:t>
            </a:r>
          </a:p>
        </p:txBody>
      </p:sp>
      <p:sp>
        <p:nvSpPr>
          <p:cNvPr id="6" name="Subtitle 5">
            <a:extLst>
              <a:ext uri="{FF2B5EF4-FFF2-40B4-BE49-F238E27FC236}">
                <a16:creationId xmlns:a16="http://schemas.microsoft.com/office/drawing/2014/main" id="{5AB76973-0673-465D-A8B5-395B16B72FF3}"/>
              </a:ext>
            </a:extLst>
          </p:cNvPr>
          <p:cNvSpPr>
            <a:spLocks noGrp="1"/>
          </p:cNvSpPr>
          <p:nvPr>
            <p:ph type="subTitle" idx="1"/>
          </p:nvPr>
        </p:nvSpPr>
        <p:spPr>
          <a:xfrm>
            <a:off x="4479636" y="5962106"/>
            <a:ext cx="3241964" cy="498907"/>
          </a:xfrm>
        </p:spPr>
        <p:txBody>
          <a:bodyPr/>
          <a:lstStyle/>
          <a:p>
            <a:r>
              <a:rPr lang="en-US" dirty="0"/>
              <a:t>Galatians 5:13-15</a:t>
            </a:r>
          </a:p>
        </p:txBody>
      </p:sp>
      <p:pic>
        <p:nvPicPr>
          <p:cNvPr id="4" name="Picture 3">
            <a:extLst>
              <a:ext uri="{FF2B5EF4-FFF2-40B4-BE49-F238E27FC236}">
                <a16:creationId xmlns:a16="http://schemas.microsoft.com/office/drawing/2014/main" id="{E440118B-3AAF-42A4-8269-4F3B7461C591}"/>
              </a:ext>
            </a:extLst>
          </p:cNvPr>
          <p:cNvPicPr>
            <a:picLocks noChangeAspect="1"/>
          </p:cNvPicPr>
          <p:nvPr/>
        </p:nvPicPr>
        <p:blipFill>
          <a:blip r:embed="rId4">
            <a:alphaModFix amt="60000"/>
          </a:blip>
          <a:stretch>
            <a:fillRect/>
          </a:stretch>
        </p:blipFill>
        <p:spPr>
          <a:xfrm>
            <a:off x="7213600" y="5066214"/>
            <a:ext cx="1930400" cy="1791785"/>
          </a:xfrm>
          <a:prstGeom prst="ellipse">
            <a:avLst/>
          </a:prstGeom>
          <a:ln>
            <a:noFill/>
          </a:ln>
          <a:effectLst>
            <a:softEdge rad="112500"/>
          </a:effectLst>
        </p:spPr>
      </p:pic>
    </p:spTree>
    <p:extLst>
      <p:ext uri="{BB962C8B-B14F-4D97-AF65-F5344CB8AC3E}">
        <p14:creationId xmlns:p14="http://schemas.microsoft.com/office/powerpoint/2010/main" val="402966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Decorative, Decor, Paper, Parchment, Background, Leaves">
            <a:extLst>
              <a:ext uri="{FF2B5EF4-FFF2-40B4-BE49-F238E27FC236}">
                <a16:creationId xmlns:a16="http://schemas.microsoft.com/office/drawing/2014/main" id="{0EC7B3B2-D624-4A48-AC73-67DBF8B62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E62210DA-D2A4-44A3-9235-B653BFC4D06F}"/>
              </a:ext>
            </a:extLst>
          </p:cNvPr>
          <p:cNvSpPr>
            <a:spLocks noGrp="1"/>
          </p:cNvSpPr>
          <p:nvPr>
            <p:ph type="ctrTitle"/>
          </p:nvPr>
        </p:nvSpPr>
        <p:spPr>
          <a:xfrm>
            <a:off x="685800" y="720437"/>
            <a:ext cx="7772400" cy="5130799"/>
          </a:xfrm>
        </p:spPr>
        <p:txBody>
          <a:bodyPr>
            <a:noAutofit/>
          </a:bodyPr>
          <a:lstStyle/>
          <a:p>
            <a:r>
              <a:rPr lang="en-US" sz="4400" dirty="0">
                <a:latin typeface="Pristina" panose="03060402040406080204" pitchFamily="66" charset="0"/>
              </a:rPr>
              <a:t>For you, brethren, have been </a:t>
            </a:r>
            <a:r>
              <a:rPr lang="en-US" sz="4400" b="1" u="sng" dirty="0">
                <a:latin typeface="Pristina" panose="03060402040406080204" pitchFamily="66" charset="0"/>
              </a:rPr>
              <a:t>called to liberty</a:t>
            </a:r>
            <a:r>
              <a:rPr lang="en-US" sz="4400" dirty="0">
                <a:latin typeface="Pristina" panose="03060402040406080204" pitchFamily="66" charset="0"/>
              </a:rPr>
              <a:t>; only do not use liberty as an opportunity for the flesh, but through love serve one another. For all the law is fulfilled in one word, even in this: “You shall love your neighbor as yourself.” But if you bite and devour one another, beware lest you be consumed by one another! </a:t>
            </a:r>
          </a:p>
        </p:txBody>
      </p:sp>
      <p:sp>
        <p:nvSpPr>
          <p:cNvPr id="6" name="Subtitle 5">
            <a:extLst>
              <a:ext uri="{FF2B5EF4-FFF2-40B4-BE49-F238E27FC236}">
                <a16:creationId xmlns:a16="http://schemas.microsoft.com/office/drawing/2014/main" id="{5AB76973-0673-465D-A8B5-395B16B72FF3}"/>
              </a:ext>
            </a:extLst>
          </p:cNvPr>
          <p:cNvSpPr>
            <a:spLocks noGrp="1"/>
          </p:cNvSpPr>
          <p:nvPr>
            <p:ph type="subTitle" idx="1"/>
          </p:nvPr>
        </p:nvSpPr>
        <p:spPr>
          <a:xfrm>
            <a:off x="4479636" y="5962106"/>
            <a:ext cx="3241964" cy="498907"/>
          </a:xfrm>
        </p:spPr>
        <p:txBody>
          <a:bodyPr/>
          <a:lstStyle/>
          <a:p>
            <a:r>
              <a:rPr lang="en-US" dirty="0"/>
              <a:t>Galatians 5:13-15</a:t>
            </a:r>
          </a:p>
        </p:txBody>
      </p:sp>
      <p:pic>
        <p:nvPicPr>
          <p:cNvPr id="4" name="Picture 3">
            <a:extLst>
              <a:ext uri="{FF2B5EF4-FFF2-40B4-BE49-F238E27FC236}">
                <a16:creationId xmlns:a16="http://schemas.microsoft.com/office/drawing/2014/main" id="{E440118B-3AAF-42A4-8269-4F3B7461C591}"/>
              </a:ext>
            </a:extLst>
          </p:cNvPr>
          <p:cNvPicPr>
            <a:picLocks noChangeAspect="1"/>
          </p:cNvPicPr>
          <p:nvPr/>
        </p:nvPicPr>
        <p:blipFill>
          <a:blip r:embed="rId4">
            <a:alphaModFix amt="60000"/>
          </a:blip>
          <a:stretch>
            <a:fillRect/>
          </a:stretch>
        </p:blipFill>
        <p:spPr>
          <a:xfrm>
            <a:off x="7213600" y="5066214"/>
            <a:ext cx="1930400" cy="1791785"/>
          </a:xfrm>
          <a:prstGeom prst="ellipse">
            <a:avLst/>
          </a:prstGeom>
          <a:ln>
            <a:noFill/>
          </a:ln>
          <a:effectLst>
            <a:softEdge rad="112500"/>
          </a:effectLst>
        </p:spPr>
      </p:pic>
    </p:spTree>
    <p:extLst>
      <p:ext uri="{BB962C8B-B14F-4D97-AF65-F5344CB8AC3E}">
        <p14:creationId xmlns:p14="http://schemas.microsoft.com/office/powerpoint/2010/main" val="40681932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Decorative, Decor, Paper, Parchment, Background, Leaves">
            <a:extLst>
              <a:ext uri="{FF2B5EF4-FFF2-40B4-BE49-F238E27FC236}">
                <a16:creationId xmlns:a16="http://schemas.microsoft.com/office/drawing/2014/main" id="{0EC7B3B2-D624-4A48-AC73-67DBF8B62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E62210DA-D2A4-44A3-9235-B653BFC4D06F}"/>
              </a:ext>
            </a:extLst>
          </p:cNvPr>
          <p:cNvSpPr>
            <a:spLocks noGrp="1"/>
          </p:cNvSpPr>
          <p:nvPr>
            <p:ph type="ctrTitle"/>
          </p:nvPr>
        </p:nvSpPr>
        <p:spPr>
          <a:xfrm>
            <a:off x="685800" y="720437"/>
            <a:ext cx="7772400" cy="5130799"/>
          </a:xfrm>
        </p:spPr>
        <p:txBody>
          <a:bodyPr>
            <a:noAutofit/>
          </a:bodyPr>
          <a:lstStyle/>
          <a:p>
            <a:r>
              <a:rPr lang="en-US" sz="4400" dirty="0">
                <a:latin typeface="Pristina" panose="03060402040406080204" pitchFamily="66" charset="0"/>
              </a:rPr>
              <a:t>For you, brethren, have been </a:t>
            </a:r>
            <a:r>
              <a:rPr lang="en-US" sz="4400" b="1" u="sng" dirty="0">
                <a:latin typeface="Pristina" panose="03060402040406080204" pitchFamily="66" charset="0"/>
              </a:rPr>
              <a:t>called to liberty</a:t>
            </a:r>
            <a:r>
              <a:rPr lang="en-US" sz="4400" dirty="0">
                <a:latin typeface="Pristina" panose="03060402040406080204" pitchFamily="66" charset="0"/>
              </a:rPr>
              <a:t>; only do not use liberty as an opportunity for the flesh, but </a:t>
            </a:r>
            <a:r>
              <a:rPr lang="en-US" sz="4400" b="1" u="sng" dirty="0">
                <a:latin typeface="Pristina" panose="03060402040406080204" pitchFamily="66" charset="0"/>
              </a:rPr>
              <a:t>through love serve one another</a:t>
            </a:r>
            <a:r>
              <a:rPr lang="en-US" sz="4400" dirty="0">
                <a:latin typeface="Pristina" panose="03060402040406080204" pitchFamily="66" charset="0"/>
              </a:rPr>
              <a:t>. For all the law is fulfilled in one word, even in this: “You shall love your neighbor as yourself.” But if you bite and devour one another, beware lest you be consumed by one another! </a:t>
            </a:r>
          </a:p>
        </p:txBody>
      </p:sp>
      <p:sp>
        <p:nvSpPr>
          <p:cNvPr id="6" name="Subtitle 5">
            <a:extLst>
              <a:ext uri="{FF2B5EF4-FFF2-40B4-BE49-F238E27FC236}">
                <a16:creationId xmlns:a16="http://schemas.microsoft.com/office/drawing/2014/main" id="{5AB76973-0673-465D-A8B5-395B16B72FF3}"/>
              </a:ext>
            </a:extLst>
          </p:cNvPr>
          <p:cNvSpPr>
            <a:spLocks noGrp="1"/>
          </p:cNvSpPr>
          <p:nvPr>
            <p:ph type="subTitle" idx="1"/>
          </p:nvPr>
        </p:nvSpPr>
        <p:spPr>
          <a:xfrm>
            <a:off x="4479636" y="5962106"/>
            <a:ext cx="3241964" cy="498907"/>
          </a:xfrm>
        </p:spPr>
        <p:txBody>
          <a:bodyPr/>
          <a:lstStyle/>
          <a:p>
            <a:r>
              <a:rPr lang="en-US" dirty="0"/>
              <a:t>Galatians 5:13-15</a:t>
            </a:r>
          </a:p>
        </p:txBody>
      </p:sp>
      <p:pic>
        <p:nvPicPr>
          <p:cNvPr id="4" name="Picture 3">
            <a:extLst>
              <a:ext uri="{FF2B5EF4-FFF2-40B4-BE49-F238E27FC236}">
                <a16:creationId xmlns:a16="http://schemas.microsoft.com/office/drawing/2014/main" id="{E440118B-3AAF-42A4-8269-4F3B7461C591}"/>
              </a:ext>
            </a:extLst>
          </p:cNvPr>
          <p:cNvPicPr>
            <a:picLocks noChangeAspect="1"/>
          </p:cNvPicPr>
          <p:nvPr/>
        </p:nvPicPr>
        <p:blipFill>
          <a:blip r:embed="rId4">
            <a:alphaModFix amt="60000"/>
          </a:blip>
          <a:stretch>
            <a:fillRect/>
          </a:stretch>
        </p:blipFill>
        <p:spPr>
          <a:xfrm>
            <a:off x="7213600" y="5066214"/>
            <a:ext cx="1930400" cy="1791785"/>
          </a:xfrm>
          <a:prstGeom prst="ellipse">
            <a:avLst/>
          </a:prstGeom>
          <a:ln>
            <a:noFill/>
          </a:ln>
          <a:effectLst>
            <a:softEdge rad="112500"/>
          </a:effectLst>
        </p:spPr>
      </p:pic>
    </p:spTree>
    <p:extLst>
      <p:ext uri="{BB962C8B-B14F-4D97-AF65-F5344CB8AC3E}">
        <p14:creationId xmlns:p14="http://schemas.microsoft.com/office/powerpoint/2010/main" val="891033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Decorative, Decor, Paper, Parchment, Background, Leaves">
            <a:extLst>
              <a:ext uri="{FF2B5EF4-FFF2-40B4-BE49-F238E27FC236}">
                <a16:creationId xmlns:a16="http://schemas.microsoft.com/office/drawing/2014/main" id="{0EC7B3B2-D624-4A48-AC73-67DBF8B62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440118B-3AAF-42A4-8269-4F3B7461C591}"/>
              </a:ext>
            </a:extLst>
          </p:cNvPr>
          <p:cNvPicPr>
            <a:picLocks noChangeAspect="1"/>
          </p:cNvPicPr>
          <p:nvPr/>
        </p:nvPicPr>
        <p:blipFill>
          <a:blip r:embed="rId4">
            <a:alphaModFix amt="60000"/>
          </a:blip>
          <a:stretch>
            <a:fillRect/>
          </a:stretch>
        </p:blipFill>
        <p:spPr>
          <a:xfrm>
            <a:off x="7213600" y="5066214"/>
            <a:ext cx="1930400" cy="1791785"/>
          </a:xfrm>
          <a:prstGeom prst="ellipse">
            <a:avLst/>
          </a:prstGeom>
          <a:ln>
            <a:noFill/>
          </a:ln>
          <a:effectLst>
            <a:softEdge rad="112500"/>
          </a:effectLst>
        </p:spPr>
      </p:pic>
      <p:sp>
        <p:nvSpPr>
          <p:cNvPr id="2" name="Subtitle 1"/>
          <p:cNvSpPr>
            <a:spLocks noGrp="1"/>
          </p:cNvSpPr>
          <p:nvPr>
            <p:ph type="subTitle" idx="1"/>
          </p:nvPr>
        </p:nvSpPr>
        <p:spPr>
          <a:xfrm>
            <a:off x="1143000" y="617538"/>
            <a:ext cx="6858000" cy="6024562"/>
          </a:xfrm>
        </p:spPr>
        <p:txBody>
          <a:bodyPr>
            <a:normAutofit/>
          </a:bodyPr>
          <a:lstStyle/>
          <a:p>
            <a:pPr algn="l"/>
            <a:r>
              <a:rPr lang="en-US" sz="4400" b="1" dirty="0">
                <a:latin typeface="Book Antiqua" panose="02040602050305030304" pitchFamily="18" charset="0"/>
              </a:rPr>
              <a:t>Love:</a:t>
            </a:r>
          </a:p>
          <a:p>
            <a:pPr algn="l"/>
            <a:r>
              <a:rPr lang="en-US" sz="3600" dirty="0">
                <a:latin typeface="Book Antiqua" panose="02040602050305030304" pitchFamily="18" charset="0"/>
              </a:rPr>
              <a:t>“…</a:t>
            </a:r>
            <a:r>
              <a:rPr lang="en-US" sz="3600" i="1" dirty="0">
                <a:latin typeface="Book Antiqua" panose="02040602050305030304" pitchFamily="18" charset="0"/>
              </a:rPr>
              <a:t>God is love</a:t>
            </a:r>
            <a:r>
              <a:rPr lang="en-US" sz="3600" dirty="0">
                <a:latin typeface="Book Antiqua" panose="02040602050305030304" pitchFamily="18" charset="0"/>
              </a:rPr>
              <a:t>” </a:t>
            </a:r>
            <a:r>
              <a:rPr lang="en-US" sz="2800" dirty="0">
                <a:latin typeface="Book Antiqua" panose="02040602050305030304" pitchFamily="18" charset="0"/>
              </a:rPr>
              <a:t>(1 John 4:8)</a:t>
            </a:r>
          </a:p>
          <a:p>
            <a:pPr algn="l"/>
            <a:r>
              <a:rPr lang="en-US" sz="3600" i="1" dirty="0">
                <a:latin typeface="Book Antiqua" panose="02040602050305030304" pitchFamily="18" charset="0"/>
              </a:rPr>
              <a:t>“…through love serve one another” </a:t>
            </a:r>
            <a:r>
              <a:rPr lang="en-US" sz="2800" dirty="0">
                <a:latin typeface="Book Antiqua" panose="02040602050305030304" pitchFamily="18" charset="0"/>
              </a:rPr>
              <a:t>(Gal. 5:13)</a:t>
            </a:r>
          </a:p>
          <a:p>
            <a:pPr algn="l"/>
            <a:endParaRPr lang="en-US" sz="3600" b="1" dirty="0">
              <a:latin typeface="Book Antiqua" panose="02040602050305030304" pitchFamily="18" charset="0"/>
            </a:endParaRPr>
          </a:p>
          <a:p>
            <a:pPr algn="l"/>
            <a:r>
              <a:rPr lang="en-US" sz="3600" b="1" dirty="0">
                <a:latin typeface="Book Antiqua" panose="02040602050305030304" pitchFamily="18" charset="0"/>
              </a:rPr>
              <a:t>‘agape’ involves:</a:t>
            </a:r>
          </a:p>
          <a:p>
            <a:pPr marL="1028700" lvl="1" indent="-571500" algn="l">
              <a:buFont typeface="Arial" panose="020B0604020202020204" pitchFamily="34" charset="0"/>
              <a:buChar char="•"/>
            </a:pPr>
            <a:r>
              <a:rPr lang="en-US" sz="3200" dirty="0">
                <a:solidFill>
                  <a:schemeClr val="accent2">
                    <a:lumMod val="75000"/>
                  </a:schemeClr>
                </a:solidFill>
                <a:latin typeface="Book Antiqua" panose="02040602050305030304" pitchFamily="18" charset="0"/>
              </a:rPr>
              <a:t>Faithfulness</a:t>
            </a:r>
          </a:p>
          <a:p>
            <a:pPr marL="1028700" lvl="1" indent="-571500" algn="l">
              <a:buFont typeface="Arial" panose="020B0604020202020204" pitchFamily="34" charset="0"/>
              <a:buChar char="•"/>
            </a:pPr>
            <a:r>
              <a:rPr lang="en-US" sz="3200" dirty="0">
                <a:solidFill>
                  <a:schemeClr val="accent2">
                    <a:lumMod val="75000"/>
                  </a:schemeClr>
                </a:solidFill>
                <a:latin typeface="Book Antiqua" panose="02040602050305030304" pitchFamily="18" charset="0"/>
              </a:rPr>
              <a:t>Commitment</a:t>
            </a:r>
          </a:p>
          <a:p>
            <a:pPr marL="1028700" lvl="1" indent="-571500" algn="l">
              <a:buFont typeface="Arial" panose="020B0604020202020204" pitchFamily="34" charset="0"/>
              <a:buChar char="•"/>
            </a:pPr>
            <a:r>
              <a:rPr lang="en-US" sz="3200" dirty="0">
                <a:solidFill>
                  <a:schemeClr val="accent2">
                    <a:lumMod val="75000"/>
                  </a:schemeClr>
                </a:solidFill>
                <a:latin typeface="Book Antiqua" panose="02040602050305030304" pitchFamily="18" charset="0"/>
              </a:rPr>
              <a:t>An act of will</a:t>
            </a:r>
            <a:endParaRPr lang="en-US" sz="3200" dirty="0">
              <a:solidFill>
                <a:schemeClr val="accent2">
                  <a:lumMod val="75000"/>
                </a:schemeClr>
              </a:solidFill>
            </a:endParaRPr>
          </a:p>
        </p:txBody>
      </p:sp>
    </p:spTree>
    <p:extLst>
      <p:ext uri="{BB962C8B-B14F-4D97-AF65-F5344CB8AC3E}">
        <p14:creationId xmlns:p14="http://schemas.microsoft.com/office/powerpoint/2010/main" val="1310294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par>
                          <p:cTn id="8" fill="hold">
                            <p:stCondLst>
                              <p:cond delay="500"/>
                            </p:stCondLst>
                            <p:childTnLst>
                              <p:par>
                                <p:cTn id="9" presetID="47" presetClass="entr" presetSubtype="0" fill="hold" nodeType="afterEffect">
                                  <p:stCondLst>
                                    <p:cond delay="250"/>
                                  </p:stCondLst>
                                  <p:childTnLst>
                                    <p:set>
                                      <p:cBhvr>
                                        <p:cTn id="10" dur="1" fill="hold">
                                          <p:stCondLst>
                                            <p:cond delay="0"/>
                                          </p:stCondLst>
                                        </p:cTn>
                                        <p:tgtEl>
                                          <p:spTgt spid="2">
                                            <p:txEl>
                                              <p:pRg st="5" end="5"/>
                                            </p:txEl>
                                          </p:spTgt>
                                        </p:tgtEl>
                                        <p:attrNameLst>
                                          <p:attrName>style.visibility</p:attrName>
                                        </p:attrNameLst>
                                      </p:cBhvr>
                                      <p:to>
                                        <p:strVal val="visible"/>
                                      </p:to>
                                    </p:set>
                                    <p:animEffect transition="in" filter="fade">
                                      <p:cBhvr>
                                        <p:cTn id="11" dur="1000"/>
                                        <p:tgtEl>
                                          <p:spTgt spid="2">
                                            <p:txEl>
                                              <p:pRg st="5" end="5"/>
                                            </p:txEl>
                                          </p:spTgt>
                                        </p:tgtEl>
                                      </p:cBhvr>
                                    </p:animEffect>
                                    <p:anim calcmode="lin" valueType="num">
                                      <p:cBhvr>
                                        <p:cTn id="1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5" end="5"/>
                                            </p:txEl>
                                          </p:spTgt>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25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fade">
                                      <p:cBhvr>
                                        <p:cTn id="16" dur="1000"/>
                                        <p:tgtEl>
                                          <p:spTgt spid="2">
                                            <p:txEl>
                                              <p:pRg st="6" end="6"/>
                                            </p:txEl>
                                          </p:spTgt>
                                        </p:tgtEl>
                                      </p:cBhvr>
                                    </p:animEffect>
                                    <p:anim calcmode="lin" valueType="num">
                                      <p:cBhvr>
                                        <p:cTn id="1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8" dur="1000" fill="hold"/>
                                        <p:tgtEl>
                                          <p:spTgt spid="2">
                                            <p:txEl>
                                              <p:pRg st="6" end="6"/>
                                            </p:txEl>
                                          </p:spTgt>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25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1000"/>
                                        <p:tgtEl>
                                          <p:spTgt spid="2">
                                            <p:txEl>
                                              <p:pRg st="7" end="7"/>
                                            </p:txEl>
                                          </p:spTgt>
                                        </p:tgtEl>
                                      </p:cBhvr>
                                    </p:animEffect>
                                    <p:anim calcmode="lin" valueType="num">
                                      <p:cBhvr>
                                        <p:cTn id="2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E330-6051-4D33-A439-00DCCE616EBF}"/>
              </a:ext>
            </a:extLst>
          </p:cNvPr>
          <p:cNvSpPr>
            <a:spLocks noGrp="1"/>
          </p:cNvSpPr>
          <p:nvPr>
            <p:ph type="title"/>
          </p:nvPr>
        </p:nvSpPr>
        <p:spPr/>
        <p:txBody>
          <a:bodyPr>
            <a:normAutofit/>
          </a:bodyPr>
          <a:lstStyle/>
          <a:p>
            <a:r>
              <a:rPr lang="en-US" sz="6000" b="1" dirty="0">
                <a:latin typeface="Pristina" panose="03060402040406080204" pitchFamily="66" charset="0"/>
              </a:rPr>
              <a:t>Illustration of God</a:t>
            </a:r>
          </a:p>
        </p:txBody>
      </p:sp>
      <p:sp>
        <p:nvSpPr>
          <p:cNvPr id="3" name="Content Placeholder 2">
            <a:extLst>
              <a:ext uri="{FF2B5EF4-FFF2-40B4-BE49-F238E27FC236}">
                <a16:creationId xmlns:a16="http://schemas.microsoft.com/office/drawing/2014/main" id="{324B1C9F-2601-49E7-A7BE-3496E52970FC}"/>
              </a:ext>
            </a:extLst>
          </p:cNvPr>
          <p:cNvSpPr>
            <a:spLocks noGrp="1"/>
          </p:cNvSpPr>
          <p:nvPr>
            <p:ph idx="1"/>
          </p:nvPr>
        </p:nvSpPr>
        <p:spPr/>
        <p:txBody>
          <a:bodyPr>
            <a:normAutofit/>
          </a:bodyPr>
          <a:lstStyle/>
          <a:p>
            <a:r>
              <a:rPr lang="en-US" sz="3600" b="1" dirty="0">
                <a:latin typeface="Book Antiqua" panose="02040602050305030304" pitchFamily="18" charset="0"/>
              </a:rPr>
              <a:t>Divine </a:t>
            </a:r>
            <a:r>
              <a:rPr lang="en-US" sz="3600" b="1" dirty="0">
                <a:solidFill>
                  <a:schemeClr val="accent2">
                    <a:lumMod val="75000"/>
                  </a:schemeClr>
                </a:solidFill>
                <a:latin typeface="Book Antiqua" panose="02040602050305030304" pitchFamily="18" charset="0"/>
              </a:rPr>
              <a:t>Love</a:t>
            </a:r>
          </a:p>
          <a:p>
            <a:pPr lvl="1"/>
            <a:r>
              <a:rPr lang="en-US" sz="3500" dirty="0">
                <a:solidFill>
                  <a:schemeClr val="accent2">
                    <a:lumMod val="75000"/>
                  </a:schemeClr>
                </a:solidFill>
                <a:latin typeface="Book Antiqua" panose="02040602050305030304" pitchFamily="18" charset="0"/>
              </a:rPr>
              <a:t>Foreordained</a:t>
            </a:r>
          </a:p>
          <a:p>
            <a:pPr lvl="1"/>
            <a:r>
              <a:rPr lang="en-US" sz="3500" dirty="0">
                <a:solidFill>
                  <a:schemeClr val="accent2">
                    <a:lumMod val="75000"/>
                  </a:schemeClr>
                </a:solidFill>
                <a:latin typeface="Book Antiqua" panose="02040602050305030304" pitchFamily="18" charset="0"/>
              </a:rPr>
              <a:t>Foretold</a:t>
            </a:r>
          </a:p>
          <a:p>
            <a:pPr lvl="1"/>
            <a:r>
              <a:rPr lang="en-US" sz="3500" dirty="0">
                <a:solidFill>
                  <a:schemeClr val="accent2">
                    <a:lumMod val="75000"/>
                  </a:schemeClr>
                </a:solidFill>
                <a:latin typeface="Book Antiqua" panose="02040602050305030304" pitchFamily="18" charset="0"/>
              </a:rPr>
              <a:t>Fulfilled</a:t>
            </a:r>
          </a:p>
        </p:txBody>
      </p:sp>
      <p:pic>
        <p:nvPicPr>
          <p:cNvPr id="4" name="Picture 3">
            <a:extLst>
              <a:ext uri="{FF2B5EF4-FFF2-40B4-BE49-F238E27FC236}">
                <a16:creationId xmlns:a16="http://schemas.microsoft.com/office/drawing/2014/main" id="{E440118B-3AAF-42A4-8269-4F3B7461C591}"/>
              </a:ext>
            </a:extLst>
          </p:cNvPr>
          <p:cNvPicPr>
            <a:picLocks noChangeAspect="1"/>
          </p:cNvPicPr>
          <p:nvPr/>
        </p:nvPicPr>
        <p:blipFill>
          <a:blip r:embed="rId3">
            <a:alphaModFix amt="60000"/>
          </a:blip>
          <a:stretch>
            <a:fillRect/>
          </a:stretch>
        </p:blipFill>
        <p:spPr>
          <a:xfrm>
            <a:off x="7213600" y="5066214"/>
            <a:ext cx="1930400" cy="1791785"/>
          </a:xfrm>
          <a:prstGeom prst="ellipse">
            <a:avLst/>
          </a:prstGeom>
          <a:ln>
            <a:noFill/>
          </a:ln>
          <a:effectLst>
            <a:softEdge rad="112500"/>
          </a:effectLst>
        </p:spPr>
      </p:pic>
    </p:spTree>
    <p:extLst>
      <p:ext uri="{BB962C8B-B14F-4D97-AF65-F5344CB8AC3E}">
        <p14:creationId xmlns:p14="http://schemas.microsoft.com/office/powerpoint/2010/main" val="29451121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750"/>
                                        <p:tgtEl>
                                          <p:spTgt spid="3">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2750"/>
                            </p:stCondLst>
                            <p:childTnLst>
                              <p:par>
                                <p:cTn id="13" presetID="10" presetClass="entr" presetSubtype="0" fill="hold" nodeType="afterEffect">
                                  <p:stCondLst>
                                    <p:cond delay="7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4000"/>
                            </p:stCondLst>
                            <p:childTnLst>
                              <p:par>
                                <p:cTn id="17" presetID="10" presetClass="entr" presetSubtype="0" fill="hold"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E330-6051-4D33-A439-00DCCE616EBF}"/>
              </a:ext>
            </a:extLst>
          </p:cNvPr>
          <p:cNvSpPr>
            <a:spLocks noGrp="1"/>
          </p:cNvSpPr>
          <p:nvPr>
            <p:ph type="title"/>
          </p:nvPr>
        </p:nvSpPr>
        <p:spPr/>
        <p:txBody>
          <a:bodyPr>
            <a:normAutofit/>
          </a:bodyPr>
          <a:lstStyle/>
          <a:p>
            <a:r>
              <a:rPr lang="en-US" sz="6000" b="1" dirty="0">
                <a:latin typeface="Pristina" panose="03060402040406080204" pitchFamily="66" charset="0"/>
              </a:rPr>
              <a:t>Illustration of God</a:t>
            </a:r>
          </a:p>
        </p:txBody>
      </p:sp>
      <p:sp>
        <p:nvSpPr>
          <p:cNvPr id="3" name="Content Placeholder 2">
            <a:extLst>
              <a:ext uri="{FF2B5EF4-FFF2-40B4-BE49-F238E27FC236}">
                <a16:creationId xmlns:a16="http://schemas.microsoft.com/office/drawing/2014/main" id="{324B1C9F-2601-49E7-A7BE-3496E52970FC}"/>
              </a:ext>
            </a:extLst>
          </p:cNvPr>
          <p:cNvSpPr>
            <a:spLocks noGrp="1"/>
          </p:cNvSpPr>
          <p:nvPr>
            <p:ph idx="1"/>
          </p:nvPr>
        </p:nvSpPr>
        <p:spPr>
          <a:xfrm>
            <a:off x="628650" y="1825624"/>
            <a:ext cx="7886700" cy="4889211"/>
          </a:xfrm>
        </p:spPr>
        <p:txBody>
          <a:bodyPr>
            <a:normAutofit/>
          </a:bodyPr>
          <a:lstStyle/>
          <a:p>
            <a:r>
              <a:rPr lang="en-US" sz="3900" b="1" dirty="0">
                <a:latin typeface="Book Antiqua" panose="02040602050305030304" pitchFamily="18" charset="0"/>
              </a:rPr>
              <a:t>Divine Love</a:t>
            </a:r>
          </a:p>
          <a:p>
            <a:pPr lvl="1"/>
            <a:r>
              <a:rPr lang="en-US" sz="3500" b="1" dirty="0">
                <a:latin typeface="Book Antiqua" panose="02040602050305030304" pitchFamily="18" charset="0"/>
              </a:rPr>
              <a:t>Foreordained</a:t>
            </a:r>
          </a:p>
          <a:p>
            <a:pPr marL="457200" lvl="1" indent="0">
              <a:buNone/>
            </a:pPr>
            <a:r>
              <a:rPr lang="en-US" sz="3200" dirty="0"/>
              <a:t>	God “</a:t>
            </a:r>
            <a:r>
              <a:rPr lang="en-US" sz="3200" i="1" dirty="0"/>
              <a:t>chose us in Him before the 	foundation of the world”</a:t>
            </a:r>
            <a:r>
              <a:rPr lang="en-US" sz="3200" dirty="0"/>
              <a:t> </a:t>
            </a:r>
            <a:r>
              <a:rPr lang="en-US" dirty="0"/>
              <a:t>(Ephesians 1:4)</a:t>
            </a:r>
          </a:p>
          <a:p>
            <a:pPr marL="457200" lvl="1" indent="0">
              <a:buNone/>
            </a:pPr>
            <a:endParaRPr lang="en-US" b="1" dirty="0">
              <a:latin typeface="Book Antiqua" panose="02040602050305030304" pitchFamily="18" charset="0"/>
            </a:endParaRPr>
          </a:p>
          <a:p>
            <a:pPr marL="457200" lvl="1" indent="0">
              <a:buNone/>
            </a:pPr>
            <a:r>
              <a:rPr lang="en-US" sz="3200" dirty="0"/>
              <a:t>	</a:t>
            </a:r>
            <a:endParaRPr lang="en-US" dirty="0"/>
          </a:p>
        </p:txBody>
      </p:sp>
      <p:pic>
        <p:nvPicPr>
          <p:cNvPr id="4" name="Picture 3">
            <a:extLst>
              <a:ext uri="{FF2B5EF4-FFF2-40B4-BE49-F238E27FC236}">
                <a16:creationId xmlns:a16="http://schemas.microsoft.com/office/drawing/2014/main" id="{E440118B-3AAF-42A4-8269-4F3B7461C591}"/>
              </a:ext>
            </a:extLst>
          </p:cNvPr>
          <p:cNvPicPr>
            <a:picLocks noChangeAspect="1"/>
          </p:cNvPicPr>
          <p:nvPr/>
        </p:nvPicPr>
        <p:blipFill>
          <a:blip r:embed="rId3">
            <a:alphaModFix amt="60000"/>
          </a:blip>
          <a:stretch>
            <a:fillRect/>
          </a:stretch>
        </p:blipFill>
        <p:spPr>
          <a:xfrm>
            <a:off x="7213600" y="5066214"/>
            <a:ext cx="1930400" cy="1791785"/>
          </a:xfrm>
          <a:prstGeom prst="ellipse">
            <a:avLst/>
          </a:prstGeom>
          <a:ln>
            <a:noFill/>
          </a:ln>
          <a:effectLst>
            <a:softEdge rad="112500"/>
          </a:effectLst>
        </p:spPr>
      </p:pic>
      <p:sp>
        <p:nvSpPr>
          <p:cNvPr id="5" name="TextBox 4"/>
          <p:cNvSpPr txBox="1"/>
          <p:nvPr/>
        </p:nvSpPr>
        <p:spPr>
          <a:xfrm>
            <a:off x="480291" y="4248727"/>
            <a:ext cx="7019635" cy="2677656"/>
          </a:xfrm>
          <a:prstGeom prst="rect">
            <a:avLst/>
          </a:prstGeom>
          <a:noFill/>
        </p:spPr>
        <p:txBody>
          <a:bodyPr wrap="square" rtlCol="0">
            <a:spAutoFit/>
          </a:bodyPr>
          <a:lstStyle/>
          <a:p>
            <a:r>
              <a:rPr lang="en-US" sz="2800" dirty="0"/>
              <a:t>It was determined beforehand, </a:t>
            </a:r>
            <a:r>
              <a:rPr lang="en-US" sz="2800" b="1" dirty="0"/>
              <a:t>foreordained</a:t>
            </a:r>
            <a:r>
              <a:rPr lang="en-US" sz="2800" dirty="0"/>
              <a:t> or predestined, that those who trust in Christ will obtain an inheritance according to the purpose of Him who works all things according to the counsel of His will </a:t>
            </a:r>
            <a:r>
              <a:rPr lang="en-US" sz="2400" dirty="0"/>
              <a:t>(Re: Ephesians 1:11-12)</a:t>
            </a:r>
          </a:p>
          <a:p>
            <a:endParaRPr lang="en-US" sz="2800" dirty="0"/>
          </a:p>
        </p:txBody>
      </p:sp>
    </p:spTree>
    <p:extLst>
      <p:ext uri="{BB962C8B-B14F-4D97-AF65-F5344CB8AC3E}">
        <p14:creationId xmlns:p14="http://schemas.microsoft.com/office/powerpoint/2010/main" val="733372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1000"/>
                            </p:stCondLst>
                            <p:childTnLst>
                              <p:par>
                                <p:cTn id="9" presetID="6" presetClass="entr" presetSubtype="32" fill="hold" nodeType="afterEffect">
                                  <p:stCondLst>
                                    <p:cond delay="15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circle(out)">
                                      <p:cBhvr>
                                        <p:cTn id="11"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E330-6051-4D33-A439-00DCCE616EBF}"/>
              </a:ext>
            </a:extLst>
          </p:cNvPr>
          <p:cNvSpPr>
            <a:spLocks noGrp="1"/>
          </p:cNvSpPr>
          <p:nvPr>
            <p:ph type="title"/>
          </p:nvPr>
        </p:nvSpPr>
        <p:spPr/>
        <p:txBody>
          <a:bodyPr>
            <a:normAutofit/>
          </a:bodyPr>
          <a:lstStyle/>
          <a:p>
            <a:r>
              <a:rPr lang="en-US" sz="6000" b="1" dirty="0">
                <a:latin typeface="Pristina" panose="03060402040406080204" pitchFamily="66" charset="0"/>
              </a:rPr>
              <a:t>Illustration of God</a:t>
            </a:r>
          </a:p>
        </p:txBody>
      </p:sp>
      <p:sp>
        <p:nvSpPr>
          <p:cNvPr id="3" name="Content Placeholder 2">
            <a:extLst>
              <a:ext uri="{FF2B5EF4-FFF2-40B4-BE49-F238E27FC236}">
                <a16:creationId xmlns:a16="http://schemas.microsoft.com/office/drawing/2014/main" id="{324B1C9F-2601-49E7-A7BE-3496E52970FC}"/>
              </a:ext>
            </a:extLst>
          </p:cNvPr>
          <p:cNvSpPr>
            <a:spLocks noGrp="1"/>
          </p:cNvSpPr>
          <p:nvPr>
            <p:ph idx="1"/>
          </p:nvPr>
        </p:nvSpPr>
        <p:spPr/>
        <p:txBody>
          <a:bodyPr>
            <a:normAutofit/>
          </a:bodyPr>
          <a:lstStyle/>
          <a:p>
            <a:r>
              <a:rPr lang="en-US" sz="3600" b="1" dirty="0">
                <a:latin typeface="Book Antiqua" panose="02040602050305030304" pitchFamily="18" charset="0"/>
              </a:rPr>
              <a:t>Divine Love</a:t>
            </a:r>
          </a:p>
          <a:p>
            <a:pPr lvl="1"/>
            <a:r>
              <a:rPr lang="en-US" sz="3500" b="1" dirty="0">
                <a:latin typeface="Book Antiqua" panose="02040602050305030304" pitchFamily="18" charset="0"/>
              </a:rPr>
              <a:t>Foreordained</a:t>
            </a:r>
          </a:p>
          <a:p>
            <a:pPr lvl="1"/>
            <a:r>
              <a:rPr lang="en-US" sz="3500" b="1" dirty="0">
                <a:latin typeface="Book Antiqua" panose="02040602050305030304" pitchFamily="18" charset="0"/>
              </a:rPr>
              <a:t>Foretold</a:t>
            </a:r>
          </a:p>
        </p:txBody>
      </p:sp>
      <p:pic>
        <p:nvPicPr>
          <p:cNvPr id="4" name="Picture 3">
            <a:extLst>
              <a:ext uri="{FF2B5EF4-FFF2-40B4-BE49-F238E27FC236}">
                <a16:creationId xmlns:a16="http://schemas.microsoft.com/office/drawing/2014/main" id="{E440118B-3AAF-42A4-8269-4F3B7461C591}"/>
              </a:ext>
            </a:extLst>
          </p:cNvPr>
          <p:cNvPicPr>
            <a:picLocks noChangeAspect="1"/>
          </p:cNvPicPr>
          <p:nvPr/>
        </p:nvPicPr>
        <p:blipFill>
          <a:blip r:embed="rId3">
            <a:alphaModFix amt="60000"/>
          </a:blip>
          <a:stretch>
            <a:fillRect/>
          </a:stretch>
        </p:blipFill>
        <p:spPr>
          <a:xfrm>
            <a:off x="7213600" y="5066214"/>
            <a:ext cx="1930400" cy="1791785"/>
          </a:xfrm>
          <a:prstGeom prst="ellipse">
            <a:avLst/>
          </a:prstGeom>
          <a:ln>
            <a:noFill/>
          </a:ln>
          <a:effectLst>
            <a:softEdge rad="112500"/>
          </a:effectLst>
        </p:spPr>
      </p:pic>
      <p:sp>
        <p:nvSpPr>
          <p:cNvPr id="5" name="TextBox 4"/>
          <p:cNvSpPr txBox="1"/>
          <p:nvPr/>
        </p:nvSpPr>
        <p:spPr>
          <a:xfrm>
            <a:off x="1638300" y="3454564"/>
            <a:ext cx="6652346" cy="1261884"/>
          </a:xfrm>
          <a:prstGeom prst="rect">
            <a:avLst/>
          </a:prstGeom>
          <a:noFill/>
        </p:spPr>
        <p:txBody>
          <a:bodyPr wrap="square" rtlCol="0">
            <a:spAutoFit/>
          </a:bodyPr>
          <a:lstStyle/>
          <a:p>
            <a:r>
              <a:rPr lang="en-US" sz="2800" dirty="0"/>
              <a:t>Foretell: to tell about or announce something before it happens </a:t>
            </a:r>
            <a:r>
              <a:rPr lang="en-US" sz="2000" dirty="0"/>
              <a:t>(Merriam-Webster Dictionary)</a:t>
            </a:r>
          </a:p>
        </p:txBody>
      </p:sp>
      <p:sp>
        <p:nvSpPr>
          <p:cNvPr id="6" name="TextBox 5"/>
          <p:cNvSpPr txBox="1"/>
          <p:nvPr/>
        </p:nvSpPr>
        <p:spPr>
          <a:xfrm>
            <a:off x="1930400" y="5066214"/>
            <a:ext cx="5753100" cy="954107"/>
          </a:xfrm>
          <a:prstGeom prst="rect">
            <a:avLst/>
          </a:prstGeom>
          <a:noFill/>
        </p:spPr>
        <p:txBody>
          <a:bodyPr wrap="square" rtlCol="0">
            <a:spAutoFit/>
          </a:bodyPr>
          <a:lstStyle/>
          <a:p>
            <a:r>
              <a:rPr lang="en-US" sz="2800" dirty="0"/>
              <a:t>Psalm 22; Psalm 118:22-24; Jeremiah 31:31; Isaiah 53; Isaiah 61:1-2</a:t>
            </a:r>
          </a:p>
        </p:txBody>
      </p:sp>
    </p:spTree>
    <p:extLst>
      <p:ext uri="{BB962C8B-B14F-4D97-AF65-F5344CB8AC3E}">
        <p14:creationId xmlns:p14="http://schemas.microsoft.com/office/powerpoint/2010/main" val="233525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500"/>
                            </p:stCondLst>
                            <p:childTnLst>
                              <p:par>
                                <p:cTn id="9" presetID="6" presetClass="entr" presetSubtype="32" fill="hold" grpId="0" nodeType="afterEffect">
                                  <p:stCondLst>
                                    <p:cond delay="1750"/>
                                  </p:stCondLst>
                                  <p:childTnLst>
                                    <p:set>
                                      <p:cBhvr>
                                        <p:cTn id="10" dur="1" fill="hold">
                                          <p:stCondLst>
                                            <p:cond delay="0"/>
                                          </p:stCondLst>
                                        </p:cTn>
                                        <p:tgtEl>
                                          <p:spTgt spid="6"/>
                                        </p:tgtEl>
                                        <p:attrNameLst>
                                          <p:attrName>style.visibility</p:attrName>
                                        </p:attrNameLst>
                                      </p:cBhvr>
                                      <p:to>
                                        <p:strVal val="visible"/>
                                      </p:to>
                                    </p:set>
                                    <p:animEffect transition="in" filter="circle(out)">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berty in Christ graphics" id="{13DB9327-C985-47F9-BD9B-837307CD232E}" vid="{1151286D-AF60-4A6A-A6AD-C09BD683DEA9}"/>
    </a:ext>
  </a:extLst>
</a:theme>
</file>

<file path=docProps/app.xml><?xml version="1.0" encoding="utf-8"?>
<Properties xmlns="http://schemas.openxmlformats.org/officeDocument/2006/extended-properties" xmlns:vt="http://schemas.openxmlformats.org/officeDocument/2006/docPropsVTypes">
  <Template/>
  <TotalTime>2048</TotalTime>
  <Words>1010</Words>
  <Application>Microsoft Office PowerPoint</Application>
  <PresentationFormat>On-screen Show (4:3)</PresentationFormat>
  <Paragraphs>118</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Book Antiqua</vt:lpstr>
      <vt:lpstr>Calibri</vt:lpstr>
      <vt:lpstr>Calibri Light</vt:lpstr>
      <vt:lpstr>Pristina</vt:lpstr>
      <vt:lpstr>Wingdings</vt:lpstr>
      <vt:lpstr>Office Theme</vt:lpstr>
      <vt:lpstr>Liberty in  Christ</vt:lpstr>
      <vt:lpstr>Free to Serve Through Love</vt:lpstr>
      <vt:lpstr>For you, brethren, have been called to liberty; only do not use liberty as an opportunity for the flesh, but through love serve one another. For all the law is fulfilled in one word, even in this: “You shall love your neighbor as yourself.” But if you bite and devour one another, beware lest you be consumed by one another! </vt:lpstr>
      <vt:lpstr>For you, brethren, have been called to liberty; only do not use liberty as an opportunity for the flesh, but through love serve one another. For all the law is fulfilled in one word, even in this: “You shall love your neighbor as yourself.” But if you bite and devour one another, beware lest you be consumed by one another! </vt:lpstr>
      <vt:lpstr>For you, brethren, have been called to liberty; only do not use liberty as an opportunity for the flesh, but through love serve one another. For all the law is fulfilled in one word, even in this: “You shall love your neighbor as yourself.” But if you bite and devour one another, beware lest you be consumed by one another! </vt:lpstr>
      <vt:lpstr>PowerPoint Presentation</vt:lpstr>
      <vt:lpstr>Illustration of God</vt:lpstr>
      <vt:lpstr>Illustration of God</vt:lpstr>
      <vt:lpstr>Illustration of God</vt:lpstr>
      <vt:lpstr>Illustration of God</vt:lpstr>
      <vt:lpstr>Illustration of God</vt:lpstr>
      <vt:lpstr>Illustration of God</vt:lpstr>
      <vt:lpstr>Illustration of God</vt:lpstr>
      <vt:lpstr>Illustration of God</vt:lpstr>
      <vt:lpstr>Make me a Servant</vt:lpstr>
      <vt:lpstr>Make me a Servant</vt:lpstr>
      <vt:lpstr>Make me a Servant</vt:lpstr>
      <vt:lpstr>Make me a Servant</vt:lpstr>
      <vt:lpstr>PowerPoint Presentation</vt:lpstr>
      <vt:lpstr>PowerPoint Presentation</vt:lpstr>
      <vt:lpstr>Make me a Servant</vt:lpstr>
      <vt:lpstr>Make me a Servant</vt:lpstr>
      <vt:lpstr>Make me a Servant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Eastside Enlightener</dc:creator>
  <cp:lastModifiedBy>Eastside Enlightener</cp:lastModifiedBy>
  <cp:revision>49</cp:revision>
  <dcterms:created xsi:type="dcterms:W3CDTF">2019-04-10T18:37:48Z</dcterms:created>
  <dcterms:modified xsi:type="dcterms:W3CDTF">2019-06-08T18:09:11Z</dcterms:modified>
</cp:coreProperties>
</file>