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8" r:id="rId4"/>
    <p:sldId id="273" r:id="rId5"/>
    <p:sldId id="262" r:id="rId6"/>
    <p:sldId id="274" r:id="rId7"/>
    <p:sldId id="275" r:id="rId8"/>
    <p:sldId id="264" r:id="rId9"/>
    <p:sldId id="261" r:id="rId10"/>
    <p:sldId id="276" r:id="rId11"/>
    <p:sldId id="269" r:id="rId12"/>
    <p:sldId id="271" r:id="rId13"/>
    <p:sldId id="272" r:id="rId14"/>
    <p:sldId id="277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 autoAdjust="0"/>
  </p:normalViewPr>
  <p:slideViewPr>
    <p:cSldViewPr snapToGrid="0">
      <p:cViewPr>
        <p:scale>
          <a:sx n="174" d="100"/>
          <a:sy n="174" d="100"/>
        </p:scale>
        <p:origin x="-3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F021-9C09-4770-BA54-51086B06CC5F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7787-B4D9-4978-A51D-C8C8EA3DF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3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chment, Dirty, Retro, Sooty, Antique, Paper">
            <a:extLst>
              <a:ext uri="{FF2B5EF4-FFF2-40B4-BE49-F238E27FC236}">
                <a16:creationId xmlns:a16="http://schemas.microsoft.com/office/drawing/2014/main" xmlns="" id="{700B33A3-78E4-478C-BCFA-623DA976D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b="13488"/>
          <a:stretch/>
        </p:blipFill>
        <p:spPr bwMode="auto">
          <a:xfrm>
            <a:off x="0" y="11"/>
            <a:ext cx="9144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00514" y="1698901"/>
            <a:ext cx="5043488" cy="5156791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0118B-3AAF-42A4-8269-4F3B7461C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"/>
          <a:stretch/>
        </p:blipFill>
        <p:spPr>
          <a:xfrm>
            <a:off x="4230904" y="1831601"/>
            <a:ext cx="4913096" cy="502639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03A6FC4A-1105-4B39-9F46-3508834D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596" y="5676900"/>
            <a:ext cx="3617912" cy="729135"/>
          </a:xfrm>
        </p:spPr>
        <p:txBody>
          <a:bodyPr anchor="b">
            <a:normAutofit fontScale="85000" lnSpcReduction="2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Pristina" panose="03060402040406080204" pitchFamily="66" charset="0"/>
              </a:rPr>
              <a:t>Applications from Galatians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7AB017-FE98-4765-8032-A99BE89B2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698" y="1193800"/>
            <a:ext cx="5520869" cy="4259962"/>
          </a:xfrm>
        </p:spPr>
        <p:txBody>
          <a:bodyPr anchor="t">
            <a:noAutofit/>
          </a:bodyPr>
          <a:lstStyle/>
          <a:p>
            <a:pPr algn="l"/>
            <a:r>
              <a:rPr lang="en-US" sz="9600" dirty="0">
                <a:latin typeface="Pristina" panose="03060402040406080204" pitchFamily="66" charset="0"/>
              </a:rPr>
              <a:t>Liberty in  Christ</a:t>
            </a:r>
          </a:p>
        </p:txBody>
      </p:sp>
    </p:spTree>
    <p:extLst>
      <p:ext uri="{BB962C8B-B14F-4D97-AF65-F5344CB8AC3E}">
        <p14:creationId xmlns:p14="http://schemas.microsoft.com/office/powerpoint/2010/main" val="305039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t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1" y="1617940"/>
            <a:ext cx="3346907" cy="3265327"/>
          </a:xfrm>
          <a:prstGeom prst="rect">
            <a:avLst/>
          </a:prstGeom>
          <a:effectLst>
            <a:reflection stA="25000" endPos="30000" dist="12700" dir="5400000" sy="-100000" algn="bl" rotWithShape="0"/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3686575" y="406857"/>
            <a:ext cx="509215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Fruit of the Spirit - Traits</a:t>
            </a:r>
          </a:p>
          <a:p>
            <a:endParaRPr lang="en-US" sz="32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Love – </a:t>
            </a:r>
            <a:r>
              <a:rPr lang="en-US" sz="2400" i="1" dirty="0" smtClean="0"/>
              <a:t>agape</a:t>
            </a:r>
            <a:r>
              <a:rPr lang="en-US" sz="2400" dirty="0" smtClean="0"/>
              <a:t>                                      </a:t>
            </a:r>
            <a:r>
              <a:rPr lang="en-US" dirty="0" smtClean="0"/>
              <a:t>(Rom 5:8; Matt 22:37-38; 1 </a:t>
            </a:r>
            <a:r>
              <a:rPr lang="en-US" dirty="0" err="1" smtClean="0"/>
              <a:t>Cor</a:t>
            </a:r>
            <a:r>
              <a:rPr lang="en-US" dirty="0"/>
              <a:t> </a:t>
            </a:r>
            <a:r>
              <a:rPr lang="en-US" dirty="0" smtClean="0"/>
              <a:t>13:4-8a)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Joy – not the same as happiness    </a:t>
            </a:r>
            <a:r>
              <a:rPr lang="en-US" dirty="0" smtClean="0"/>
              <a:t>(Phil 1:8, 2:17, 4:4)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Peace – </a:t>
            </a:r>
            <a:r>
              <a:rPr lang="en-US" sz="2400" i="1" dirty="0" smtClean="0"/>
              <a:t>shalom</a:t>
            </a:r>
            <a:r>
              <a:rPr lang="en-US" sz="2400" dirty="0" smtClean="0"/>
              <a:t> </a:t>
            </a:r>
            <a:r>
              <a:rPr lang="en-US" dirty="0" smtClean="0"/>
              <a:t>(Rom 5:1; Phil 4:7)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Patience – longsuffering / endurance </a:t>
            </a:r>
            <a:r>
              <a:rPr lang="en-US" dirty="0" smtClean="0"/>
              <a:t>(1 Pet 3:20; 2 Pet 3:15; see 1 </a:t>
            </a:r>
            <a:r>
              <a:rPr lang="en-US" dirty="0" err="1" smtClean="0"/>
              <a:t>Cor</a:t>
            </a:r>
            <a:r>
              <a:rPr lang="en-US" dirty="0" smtClean="0"/>
              <a:t> 13:4)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Kindness (or gentleness)                  </a:t>
            </a:r>
            <a:r>
              <a:rPr lang="en-US" dirty="0" smtClean="0"/>
              <a:t>(Col 3:12-13)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Goodness – being righteous           </a:t>
            </a:r>
            <a:r>
              <a:rPr lang="en-US" dirty="0" smtClean="0"/>
              <a:t>(See 1 Pet 2:12)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Faithfulness </a:t>
            </a:r>
            <a:r>
              <a:rPr lang="en-US" dirty="0" smtClean="0"/>
              <a:t>(1 </a:t>
            </a:r>
            <a:r>
              <a:rPr lang="en-US" dirty="0" err="1" smtClean="0"/>
              <a:t>Cor</a:t>
            </a:r>
            <a:r>
              <a:rPr lang="en-US" dirty="0" smtClean="0"/>
              <a:t> 10:13; </a:t>
            </a:r>
            <a:r>
              <a:rPr lang="en-US" dirty="0" err="1" smtClean="0"/>
              <a:t>Hab</a:t>
            </a:r>
            <a:r>
              <a:rPr lang="en-US" dirty="0" smtClean="0"/>
              <a:t> 2:4)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Gentleness – echoes “Kindness”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Self-control </a:t>
            </a:r>
            <a:r>
              <a:rPr lang="en-US" dirty="0" smtClean="0"/>
              <a:t>(Gal 5:17; 1 </a:t>
            </a:r>
            <a:r>
              <a:rPr lang="en-US" dirty="0" err="1" smtClean="0"/>
              <a:t>Cor</a:t>
            </a:r>
            <a:r>
              <a:rPr lang="en-US" dirty="0" smtClean="0"/>
              <a:t> 9:27)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E330-6051-4D33-A439-00DCCE61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“…let us walk by the Spirit”</a:t>
            </a:r>
            <a:br>
              <a:rPr lang="en-US" sz="4000" dirty="0" smtClean="0"/>
            </a:br>
            <a:r>
              <a:rPr lang="en-US" sz="2800" dirty="0" smtClean="0"/>
              <a:t>(Gal 5:16, 25)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65325" y="1975788"/>
            <a:ext cx="8411175" cy="36075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381000">
              <a:schemeClr val="bg1">
                <a:lumMod val="65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2425" y="4429997"/>
            <a:ext cx="7428277" cy="461043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rgbClr val="1A943F"/>
              </a:gs>
            </a:gsLst>
            <a:lin ang="10800000" scaled="0"/>
          </a:gradFill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01370" y="4630071"/>
            <a:ext cx="311356" cy="54803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4022" y="2341707"/>
            <a:ext cx="2320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FRUIT OF</a:t>
            </a:r>
          </a:p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THE SPIRIT</a:t>
            </a: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“Those who belong to Christ Jesus have crucified the flesh…”</a:t>
            </a: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(Gal 5:24)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6000" y="2337526"/>
            <a:ext cx="2523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DEEDS OF</a:t>
            </a:r>
          </a:p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THE FLESH</a:t>
            </a:r>
          </a:p>
          <a:p>
            <a:pPr algn="ctr"/>
            <a:r>
              <a:rPr lang="en-US" sz="2000" dirty="0" smtClean="0">
                <a:latin typeface="Arial Narrow"/>
                <a:cs typeface="Arial Narrow"/>
              </a:rPr>
              <a:t>“Those who practice such things will not inherit the kingdom of God” (Gal 5:21)</a:t>
            </a:r>
            <a:endParaRPr lang="en-US" sz="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657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E330-6051-4D33-A439-00DCCE61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truly walk by the Spirit it may seem that…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3068" y="2368049"/>
            <a:ext cx="8757530" cy="2705622"/>
            <a:chOff x="203068" y="1959324"/>
            <a:chExt cx="8757530" cy="2705622"/>
          </a:xfrm>
        </p:grpSpPr>
        <p:sp>
          <p:nvSpPr>
            <p:cNvPr id="5" name="Isosceles Triangle 4"/>
            <p:cNvSpPr/>
            <p:nvPr/>
          </p:nvSpPr>
          <p:spPr>
            <a:xfrm>
              <a:off x="4062191" y="3793831"/>
              <a:ext cx="1010493" cy="87111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001301" y="3134388"/>
              <a:ext cx="6992830" cy="1229331"/>
            </a:xfrm>
            <a:prstGeom prst="line">
              <a:avLst/>
            </a:prstGeom>
            <a:ln w="76200" cmpd="sng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3068" y="2474507"/>
              <a:ext cx="23205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EVERYONE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majority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“intelligent”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knowledgeable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All those around us</a:t>
              </a:r>
              <a:endParaRPr 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0060" y="1959324"/>
              <a:ext cx="23205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ME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…and a few people  of God</a:t>
              </a:r>
            </a:p>
            <a:p>
              <a:pPr algn="ctr"/>
              <a:endParaRPr lang="en-US" sz="2000" dirty="0">
                <a:latin typeface="Arial Narrow"/>
                <a:cs typeface="Arial Narrow"/>
              </a:endParaRPr>
            </a:p>
          </p:txBody>
        </p:sp>
      </p:grpSp>
      <p:pic>
        <p:nvPicPr>
          <p:cNvPr id="11" name="Picture 10" descr="Albero senza frutt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79" y="3933975"/>
            <a:ext cx="2756668" cy="1886021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2" name="Picture 11" descr="Albero con Frut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77" y="1780871"/>
            <a:ext cx="1823549" cy="2431398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752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E330-6051-4D33-A439-00DCCE61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…however: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3068" y="1591891"/>
            <a:ext cx="8715985" cy="3151109"/>
            <a:chOff x="203068" y="1774358"/>
            <a:chExt cx="8715985" cy="3151109"/>
          </a:xfrm>
        </p:grpSpPr>
        <p:sp>
          <p:nvSpPr>
            <p:cNvPr id="5" name="Isosceles Triangle 4"/>
            <p:cNvSpPr/>
            <p:nvPr/>
          </p:nvSpPr>
          <p:spPr>
            <a:xfrm>
              <a:off x="4062191" y="4054352"/>
              <a:ext cx="1010493" cy="87111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 flipV="1">
              <a:off x="1001301" y="3394909"/>
              <a:ext cx="6992830" cy="1229331"/>
            </a:xfrm>
            <a:prstGeom prst="line">
              <a:avLst/>
            </a:prstGeom>
            <a:ln w="76200" cmpd="sng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3068" y="1774358"/>
              <a:ext cx="232053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EVERYONE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majority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“intelligent”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knowledgeable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All those around us</a:t>
              </a:r>
              <a:endParaRPr lang="en-US" sz="2000" dirty="0">
                <a:latin typeface="Arial Narrow"/>
                <a:cs typeface="Arial Narro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8515" y="3349535"/>
              <a:ext cx="232053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 Narrow"/>
                  <a:cs typeface="Arial Narrow"/>
                </a:rPr>
                <a:t>GOD</a:t>
              </a:r>
              <a:r>
                <a:rPr lang="en-US" sz="2000" b="1" dirty="0" smtClean="0">
                  <a:latin typeface="Arial Narrow"/>
                  <a:cs typeface="Arial Narrow"/>
                </a:rPr>
                <a:t>,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His people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and me</a:t>
              </a:r>
            </a:p>
            <a:p>
              <a:pPr algn="ctr"/>
              <a:endParaRPr lang="en-US" sz="2000" dirty="0">
                <a:latin typeface="Arial Narrow"/>
                <a:cs typeface="Arial Narrow"/>
              </a:endParaRPr>
            </a:p>
          </p:txBody>
        </p:sp>
      </p:grpSp>
      <p:pic>
        <p:nvPicPr>
          <p:cNvPr id="6" name="Picture 5" descr="Albero senza frutt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3" y="3598237"/>
            <a:ext cx="2756668" cy="1886021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8" name="Picture 7" descr="Albero con Frut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41" y="1036408"/>
            <a:ext cx="1716781" cy="2289041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5617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en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87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4443" y="271932"/>
            <a:ext cx="42315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We are called to freedom!</a:t>
            </a:r>
          </a:p>
          <a:p>
            <a:pPr algn="r"/>
            <a:endParaRPr lang="en-US" i="1" dirty="0" smtClean="0">
              <a:solidFill>
                <a:schemeClr val="bg1"/>
              </a:solidFill>
            </a:endParaRP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NOT freedom from obedience</a:t>
            </a: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NOT “IF” we serve, but “WHO” we serve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6231" y="6520747"/>
            <a:ext cx="5161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Image from https://</a:t>
            </a:r>
            <a:r>
              <a:rPr lang="en-US" sz="900" dirty="0" err="1">
                <a:solidFill>
                  <a:srgbClr val="FFFFFF"/>
                </a:solidFill>
              </a:rPr>
              <a:t>stream.org</a:t>
            </a:r>
            <a:r>
              <a:rPr lang="en-US" sz="900" dirty="0">
                <a:solidFill>
                  <a:srgbClr val="FFFFFF"/>
                </a:solidFill>
              </a:rPr>
              <a:t>/</a:t>
            </a:r>
            <a:r>
              <a:rPr lang="en-US" sz="900" dirty="0" err="1">
                <a:solidFill>
                  <a:srgbClr val="FFFFFF"/>
                </a:solidFill>
              </a:rPr>
              <a:t>wp</a:t>
            </a:r>
            <a:r>
              <a:rPr lang="en-US" sz="900" dirty="0">
                <a:solidFill>
                  <a:srgbClr val="FFFFFF"/>
                </a:solidFill>
              </a:rPr>
              <a:t>-content/uploads/Breaking-Free-of-Chains-900.jpg</a:t>
            </a:r>
          </a:p>
        </p:txBody>
      </p:sp>
    </p:spTree>
    <p:extLst>
      <p:ext uri="{BB962C8B-B14F-4D97-AF65-F5344CB8AC3E}">
        <p14:creationId xmlns:p14="http://schemas.microsoft.com/office/powerpoint/2010/main" val="12088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t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85" y="333376"/>
            <a:ext cx="4872556" cy="4753788"/>
          </a:xfrm>
          <a:prstGeom prst="rect">
            <a:avLst/>
          </a:prstGeom>
          <a:effectLst>
            <a:reflection stA="25000" endPos="30000" dist="12700" dir="5400000" sy="-100000" algn="bl" rotWithShape="0"/>
            <a:softEdge rad="228600"/>
          </a:effectLst>
        </p:spPr>
      </p:pic>
      <p:sp>
        <p:nvSpPr>
          <p:cNvPr id="6" name="TextBox 5"/>
          <p:cNvSpPr txBox="1"/>
          <p:nvPr/>
        </p:nvSpPr>
        <p:spPr>
          <a:xfrm>
            <a:off x="758341" y="3164866"/>
            <a:ext cx="2730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 are free to bear fruit, so…</a:t>
            </a:r>
          </a:p>
        </p:txBody>
      </p:sp>
    </p:spTree>
    <p:extLst>
      <p:ext uri="{BB962C8B-B14F-4D97-AF65-F5344CB8AC3E}">
        <p14:creationId xmlns:p14="http://schemas.microsoft.com/office/powerpoint/2010/main" val="36080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847" y="6520747"/>
            <a:ext cx="8638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https://media2.s-nbcnews.com/j/</a:t>
            </a:r>
            <a:r>
              <a:rPr lang="en-US" sz="900" dirty="0" err="1">
                <a:solidFill>
                  <a:srgbClr val="FFFFFF"/>
                </a:solidFill>
              </a:rPr>
              <a:t>newscms</a:t>
            </a:r>
            <a:r>
              <a:rPr lang="en-US" sz="900" dirty="0">
                <a:solidFill>
                  <a:srgbClr val="FFFFFF"/>
                </a:solidFill>
              </a:rPr>
              <a:t>/2017_35/2136986/170829-better-two-people-walking-path-se-612p_6d6afec319c42d9fb5944ba0d1697617.fit-760w.jpg</a:t>
            </a:r>
          </a:p>
        </p:txBody>
      </p:sp>
      <p:pic>
        <p:nvPicPr>
          <p:cNvPr id="6" name="Picture 5" descr="Cammin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41"/>
            <a:ext cx="9168378" cy="6116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098" y="4193976"/>
            <a:ext cx="27306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FFFF"/>
                </a:solidFill>
              </a:rPr>
              <a:t>…walk by the Spirit</a:t>
            </a:r>
          </a:p>
          <a:p>
            <a:pPr algn="r"/>
            <a:r>
              <a:rPr lang="en-US" sz="2800" i="1" dirty="0" smtClean="0">
                <a:solidFill>
                  <a:srgbClr val="FFFFFF"/>
                </a:solidFill>
              </a:rPr>
              <a:t>- Gal 5:16, 25</a:t>
            </a:r>
          </a:p>
        </p:txBody>
      </p:sp>
    </p:spTree>
    <p:extLst>
      <p:ext uri="{BB962C8B-B14F-4D97-AF65-F5344CB8AC3E}">
        <p14:creationId xmlns:p14="http://schemas.microsoft.com/office/powerpoint/2010/main" val="36368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orative, Decor, Paper, Parchment, Background, Leaves">
            <a:extLst>
              <a:ext uri="{FF2B5EF4-FFF2-40B4-BE49-F238E27FC236}">
                <a16:creationId xmlns:a16="http://schemas.microsoft.com/office/drawing/2014/main" xmlns="" id="{0EC7B3B2-D624-4A48-AC73-67DBF8B6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2210DA-D2A4-44A3-9235-B653BFC4D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ristina" panose="03060402040406080204" pitchFamily="66" charset="0"/>
              </a:rPr>
              <a:t>Free to Bear Fruit</a:t>
            </a: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AB76973-0673-465D-A8B5-395B16B72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Galatians 5:16-26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0118B-3AAF-42A4-8269-4F3B7461C5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213600" y="5066214"/>
            <a:ext cx="1930400" cy="179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6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en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87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7280" y="505489"/>
            <a:ext cx="3168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dirty="0" smtClean="0">
                <a:solidFill>
                  <a:schemeClr val="bg1"/>
                </a:solidFill>
              </a:rPr>
              <a:t>“It was for freedom that Christ set us free; therefore keep standing firm and do not be subject again to a yoke of slavery.”</a:t>
            </a:r>
          </a:p>
          <a:p>
            <a:pPr algn="r"/>
            <a:r>
              <a:rPr lang="en-US" sz="2100" i="1" dirty="0" smtClean="0">
                <a:solidFill>
                  <a:schemeClr val="bg1"/>
                </a:solidFill>
              </a:rPr>
              <a:t>- Gal 5:1</a:t>
            </a:r>
            <a:endParaRPr lang="en-US" sz="21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6231" y="6520747"/>
            <a:ext cx="5161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Image from https://</a:t>
            </a:r>
            <a:r>
              <a:rPr lang="en-US" sz="900" dirty="0" err="1">
                <a:solidFill>
                  <a:srgbClr val="FFFFFF"/>
                </a:solidFill>
              </a:rPr>
              <a:t>stream.org</a:t>
            </a:r>
            <a:r>
              <a:rPr lang="en-US" sz="900" dirty="0">
                <a:solidFill>
                  <a:srgbClr val="FFFFFF"/>
                </a:solidFill>
              </a:rPr>
              <a:t>/</a:t>
            </a:r>
            <a:r>
              <a:rPr lang="en-US" sz="900" dirty="0" err="1">
                <a:solidFill>
                  <a:srgbClr val="FFFFFF"/>
                </a:solidFill>
              </a:rPr>
              <a:t>wp</a:t>
            </a:r>
            <a:r>
              <a:rPr lang="en-US" sz="900" dirty="0">
                <a:solidFill>
                  <a:srgbClr val="FFFFFF"/>
                </a:solidFill>
              </a:rPr>
              <a:t>-content/uploads/Breaking-Free-of-Chains-900.jpg</a:t>
            </a:r>
          </a:p>
        </p:txBody>
      </p:sp>
    </p:spTree>
    <p:extLst>
      <p:ext uri="{BB962C8B-B14F-4D97-AF65-F5344CB8AC3E}">
        <p14:creationId xmlns:p14="http://schemas.microsoft.com/office/powerpoint/2010/main" val="1009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en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87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1368" y="505489"/>
            <a:ext cx="3464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Free from Sin,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NOT free from Obedience</a:t>
            </a:r>
          </a:p>
          <a:p>
            <a:pPr algn="r"/>
            <a:endParaRPr lang="en-US" sz="2400" i="1" dirty="0">
              <a:solidFill>
                <a:schemeClr val="bg1"/>
              </a:solidFill>
            </a:endParaRP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We can be what God    created us to be</a:t>
            </a:r>
          </a:p>
          <a:p>
            <a:pPr algn="r"/>
            <a:endParaRPr lang="en-US" sz="2400" i="1" dirty="0">
              <a:solidFill>
                <a:schemeClr val="bg1"/>
              </a:solidFill>
            </a:endParaRP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We bear fruit!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6231" y="6520747"/>
            <a:ext cx="5161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</a:rPr>
              <a:t>Image from https://</a:t>
            </a:r>
            <a:r>
              <a:rPr lang="en-US" sz="900" dirty="0" err="1">
                <a:solidFill>
                  <a:srgbClr val="FFFFFF"/>
                </a:solidFill>
              </a:rPr>
              <a:t>stream.org</a:t>
            </a:r>
            <a:r>
              <a:rPr lang="en-US" sz="900" dirty="0">
                <a:solidFill>
                  <a:srgbClr val="FFFFFF"/>
                </a:solidFill>
              </a:rPr>
              <a:t>/</a:t>
            </a:r>
            <a:r>
              <a:rPr lang="en-US" sz="900" dirty="0" err="1">
                <a:solidFill>
                  <a:srgbClr val="FFFFFF"/>
                </a:solidFill>
              </a:rPr>
              <a:t>wp</a:t>
            </a:r>
            <a:r>
              <a:rPr lang="en-US" sz="900" dirty="0">
                <a:solidFill>
                  <a:srgbClr val="FFFFFF"/>
                </a:solidFill>
              </a:rPr>
              <a:t>-content/uploads/Breaking-Free-of-Chains-900.jpg</a:t>
            </a:r>
          </a:p>
        </p:txBody>
      </p:sp>
    </p:spTree>
    <p:extLst>
      <p:ext uri="{BB962C8B-B14F-4D97-AF65-F5344CB8AC3E}">
        <p14:creationId xmlns:p14="http://schemas.microsoft.com/office/powerpoint/2010/main" val="27895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ber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r="4662"/>
          <a:stretch/>
        </p:blipFill>
        <p:spPr>
          <a:xfrm>
            <a:off x="0" y="0"/>
            <a:ext cx="6167036" cy="6858000"/>
          </a:xfrm>
          <a:prstGeom prst="rect">
            <a:avLst/>
          </a:prstGeom>
          <a:effectLst>
            <a:softEdge rad="254000"/>
          </a:effectLst>
        </p:spPr>
      </p:pic>
      <p:grpSp>
        <p:nvGrpSpPr>
          <p:cNvPr id="17" name="Group 16"/>
          <p:cNvGrpSpPr/>
          <p:nvPr/>
        </p:nvGrpSpPr>
        <p:grpSpPr>
          <a:xfrm>
            <a:off x="374023" y="4584322"/>
            <a:ext cx="2826922" cy="895988"/>
            <a:chOff x="374023" y="4584322"/>
            <a:chExt cx="2826922" cy="895988"/>
          </a:xfrm>
        </p:grpSpPr>
        <p:sp>
          <p:nvSpPr>
            <p:cNvPr id="6" name="Round Single Corner Rectangle 5"/>
            <p:cNvSpPr/>
            <p:nvPr/>
          </p:nvSpPr>
          <p:spPr>
            <a:xfrm>
              <a:off x="374023" y="4584322"/>
              <a:ext cx="2044081" cy="852494"/>
            </a:xfrm>
            <a:prstGeom prst="round1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4024" y="4636517"/>
              <a:ext cx="1835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Libian SC Regular"/>
                  <a:cs typeface="Libian SC Regular"/>
                </a:rPr>
                <a:t>Apple Tree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139759" y="5193245"/>
              <a:ext cx="173965" cy="1739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/>
            <p:nvPr/>
          </p:nvCxnSpPr>
          <p:spPr>
            <a:xfrm rot="16200000" flipH="1">
              <a:off x="2627466" y="4906831"/>
              <a:ext cx="182072" cy="964886"/>
            </a:xfrm>
            <a:prstGeom prst="curvedConnector2">
              <a:avLst/>
            </a:pr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Pear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2977172"/>
            <a:ext cx="5853052" cy="388082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" name="TextBox 15"/>
          <p:cNvSpPr txBox="1"/>
          <p:nvPr/>
        </p:nvSpPr>
        <p:spPr>
          <a:xfrm>
            <a:off x="6106061" y="298374"/>
            <a:ext cx="28329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Matt 7:15-20</a:t>
            </a:r>
          </a:p>
          <a:p>
            <a:r>
              <a:rPr lang="en-US" sz="2400" dirty="0" smtClean="0"/>
              <a:t>The fruit you bear is the ultimate determiner of what kind of tree you planted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4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ear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7" y="264794"/>
            <a:ext cx="5853052" cy="3880828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" name="TextBox 15"/>
          <p:cNvSpPr txBox="1"/>
          <p:nvPr/>
        </p:nvSpPr>
        <p:spPr>
          <a:xfrm>
            <a:off x="2074255" y="4132689"/>
            <a:ext cx="64455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fruit we bear is a clear indication of what kind of “tree” we are to: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world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Other Christians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9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orative, Decor, Paper, Parchment, Background, Leaves">
            <a:extLst>
              <a:ext uri="{FF2B5EF4-FFF2-40B4-BE49-F238E27FC236}">
                <a16:creationId xmlns:a16="http://schemas.microsoft.com/office/drawing/2014/main" xmlns="" id="{0EC7B3B2-D624-4A48-AC73-67DBF8B6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2210DA-D2A4-44A3-9235-B653BFC4D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ristina" panose="03060402040406080204" pitchFamily="66" charset="0"/>
              </a:rPr>
              <a:t>The Fruit of the Spirit</a:t>
            </a:r>
            <a:endParaRPr lang="en-US" dirty="0">
              <a:latin typeface="Pristina" panose="03060402040406080204" pitchFamily="66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AB76973-0673-465D-A8B5-395B16B72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Galatians 5:16-26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0118B-3AAF-42A4-8269-4F3B7461C5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7213600" y="5066214"/>
            <a:ext cx="1930400" cy="179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2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t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6" y="369869"/>
            <a:ext cx="3870086" cy="3775753"/>
          </a:xfrm>
          <a:prstGeom prst="rect">
            <a:avLst/>
          </a:prstGeom>
          <a:effectLst>
            <a:reflection stA="25000" endPos="30000" dist="12700" dir="5400000" sy="-100000" algn="bl" rotWithShape="0"/>
            <a:softEdge rad="228600"/>
          </a:effectLst>
        </p:spPr>
      </p:pic>
      <p:sp>
        <p:nvSpPr>
          <p:cNvPr id="7" name="TextBox 6"/>
          <p:cNvSpPr txBox="1"/>
          <p:nvPr/>
        </p:nvSpPr>
        <p:spPr>
          <a:xfrm>
            <a:off x="4685279" y="887687"/>
            <a:ext cx="40318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Observations about the Fruit</a:t>
            </a:r>
          </a:p>
          <a:p>
            <a:endParaRPr lang="en-US" sz="32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fruit </a:t>
            </a:r>
            <a:r>
              <a:rPr lang="en-US" sz="2400" dirty="0" smtClean="0"/>
              <a:t>is one, not many (Gal 5:22)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fruit is a fruit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fruit requires work   (Gal 5:22; 2 Pet 1:5-7, 8-9; Gal 5:1)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fruit of the Spirit is contrasted to the deeds of the flesh (Gal 5:17; 5:19-21)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3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CE330-6051-4D33-A439-00DCCE61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Fruit of the Spirit VS. Deeds of the flesh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5325" y="2226919"/>
            <a:ext cx="8411175" cy="3122907"/>
            <a:chOff x="365325" y="2226919"/>
            <a:chExt cx="8411175" cy="3122907"/>
          </a:xfrm>
        </p:grpSpPr>
        <p:sp>
          <p:nvSpPr>
            <p:cNvPr id="7" name="Rounded Rectangle 6"/>
            <p:cNvSpPr/>
            <p:nvPr/>
          </p:nvSpPr>
          <p:spPr>
            <a:xfrm>
              <a:off x="365325" y="2226919"/>
              <a:ext cx="8411175" cy="31229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glow rad="381000">
                <a:schemeClr val="bg1">
                  <a:lumMod val="65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2425" y="3740529"/>
              <a:ext cx="7428277" cy="461043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80000">
                  <a:srgbClr val="1A943F"/>
                </a:gs>
              </a:gsLst>
              <a:lin ang="10800000" scaled="0"/>
            </a:grad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1270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4409996" y="3940603"/>
              <a:ext cx="311356" cy="54803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27000" h="889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4022" y="2914135"/>
              <a:ext cx="140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FRUIT OF</a:t>
              </a:r>
            </a:p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THE SPIRIT</a:t>
              </a:r>
              <a:endParaRPr lang="en-US" sz="2000" b="1" dirty="0">
                <a:latin typeface="Arial Narrow"/>
                <a:cs typeface="Arial Narro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80558" y="2909954"/>
              <a:ext cx="140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/>
                  <a:cs typeface="Arial Narrow"/>
                </a:rPr>
                <a:t>DEEDS OF THE FLESH</a:t>
              </a:r>
              <a:endParaRPr lang="en-US" sz="2000" b="1" dirty="0">
                <a:latin typeface="Arial Narrow"/>
                <a:cs typeface="Arial Narrow"/>
              </a:endParaRPr>
            </a:p>
          </p:txBody>
        </p:sp>
      </p:grpSp>
      <p:sp>
        <p:nvSpPr>
          <p:cNvPr id="10" name="Left-Right Arrow 9"/>
          <p:cNvSpPr/>
          <p:nvPr/>
        </p:nvSpPr>
        <p:spPr>
          <a:xfrm>
            <a:off x="3174849" y="4967077"/>
            <a:ext cx="2783430" cy="287064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iberty in Christ graphics" id="{13DB9327-C985-47F9-BD9B-837307CD232E}" vid="{1151286D-AF60-4A6A-A6AD-C09BD683DE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636</Words>
  <Application>Microsoft Macintosh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Liberty in  Christ</vt:lpstr>
      <vt:lpstr>Free to Bear Fruit</vt:lpstr>
      <vt:lpstr>PowerPoint Presentation</vt:lpstr>
      <vt:lpstr>PowerPoint Presentation</vt:lpstr>
      <vt:lpstr>PowerPoint Presentation</vt:lpstr>
      <vt:lpstr>PowerPoint Presentation</vt:lpstr>
      <vt:lpstr>The Fruit of the Spirit</vt:lpstr>
      <vt:lpstr>PowerPoint Presentation</vt:lpstr>
      <vt:lpstr>Fruit of the Spirit VS. Deeds of the flesh</vt:lpstr>
      <vt:lpstr>PowerPoint Presentation</vt:lpstr>
      <vt:lpstr>“…let us walk by the Spirit” (Gal 5:16, 25)</vt:lpstr>
      <vt:lpstr>When we truly walk by the Spirit it may seem that…</vt:lpstr>
      <vt:lpstr>…however: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Lorenzo</cp:lastModifiedBy>
  <cp:revision>78</cp:revision>
  <dcterms:created xsi:type="dcterms:W3CDTF">2019-04-10T18:37:48Z</dcterms:created>
  <dcterms:modified xsi:type="dcterms:W3CDTF">2019-06-03T02:45:13Z</dcterms:modified>
</cp:coreProperties>
</file>