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59" r:id="rId3"/>
    <p:sldId id="260" r:id="rId4"/>
    <p:sldId id="261" r:id="rId5"/>
    <p:sldId id="262" r:id="rId6"/>
    <p:sldId id="263" r:id="rId7"/>
    <p:sldId id="264" r:id="rId8"/>
    <p:sldId id="265" r:id="rId9"/>
    <p:sldId id="267"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112"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November 3,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November 3,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November 3,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November 3,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November 3,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November 3,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November 3,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November 3,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November 3,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November 3,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November 3,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November 3,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7240" y="755731"/>
            <a:ext cx="7543800" cy="1604113"/>
          </a:xfrm>
        </p:spPr>
        <p:txBody>
          <a:bodyPr anchor="t"/>
          <a:lstStyle/>
          <a:p>
            <a:r>
              <a:rPr lang="en-US" sz="8800" dirty="0" smtClean="0">
                <a:solidFill>
                  <a:srgbClr val="FFFFFF"/>
                </a:solidFill>
                <a:latin typeface="Times New Roman"/>
                <a:cs typeface="Times New Roman"/>
              </a:rPr>
              <a:t>By Many </a:t>
            </a:r>
            <a:endParaRPr lang="en-US" sz="8800" dirty="0">
              <a:solidFill>
                <a:srgbClr val="FFFFFF"/>
              </a:solidFill>
              <a:latin typeface="Times New Roman"/>
              <a:cs typeface="Times New Roman"/>
            </a:endParaRPr>
          </a:p>
        </p:txBody>
      </p:sp>
      <p:sp>
        <p:nvSpPr>
          <p:cNvPr id="3" name="Subtitle 2"/>
          <p:cNvSpPr>
            <a:spLocks noGrp="1"/>
          </p:cNvSpPr>
          <p:nvPr>
            <p:ph type="subTitle" idx="4294967295"/>
          </p:nvPr>
        </p:nvSpPr>
        <p:spPr>
          <a:xfrm>
            <a:off x="777240" y="3488752"/>
            <a:ext cx="6750685" cy="685800"/>
          </a:xfrm>
        </p:spPr>
        <p:txBody>
          <a:bodyPr>
            <a:normAutofit/>
          </a:bodyPr>
          <a:lstStyle/>
          <a:p>
            <a:pPr marL="18288" indent="0">
              <a:buNone/>
            </a:pPr>
            <a:r>
              <a:rPr lang="en-US" sz="3200" dirty="0" smtClean="0">
                <a:solidFill>
                  <a:srgbClr val="FFFFFF"/>
                </a:solidFill>
                <a:latin typeface="Times New Roman"/>
                <a:cs typeface="Times New Roman"/>
              </a:rPr>
              <a:t>The faith of Jonathan</a:t>
            </a:r>
            <a:endParaRPr lang="en-US" sz="3200" dirty="0">
              <a:solidFill>
                <a:srgbClr val="FFFFFF"/>
              </a:solidFill>
              <a:latin typeface="Times New Roman"/>
              <a:cs typeface="Times New Roman"/>
            </a:endParaRPr>
          </a:p>
        </p:txBody>
      </p:sp>
      <p:sp>
        <p:nvSpPr>
          <p:cNvPr id="6" name="Title 1"/>
          <p:cNvSpPr txBox="1">
            <a:spLocks/>
          </p:cNvSpPr>
          <p:nvPr/>
        </p:nvSpPr>
        <p:spPr>
          <a:xfrm>
            <a:off x="777240" y="1710187"/>
            <a:ext cx="7543800" cy="1604113"/>
          </a:xfrm>
          <a:prstGeom prst="rect">
            <a:avLst/>
          </a:prstGeom>
        </p:spPr>
        <p:txBody>
          <a:bodyPr vert="horz" lIns="91440" tIns="45720" rIns="91440" bIns="45720" rtlCol="0" anchor="t">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dirty="0" smtClean="0">
                <a:solidFill>
                  <a:srgbClr val="FFFFFF"/>
                </a:solidFill>
                <a:latin typeface="Times New Roman"/>
                <a:cs typeface="Times New Roman"/>
              </a:rPr>
              <a:t>or by Few</a:t>
            </a:r>
            <a:endParaRPr lang="en-US" sz="8800" dirty="0">
              <a:solidFill>
                <a:srgbClr val="FFFFFF"/>
              </a:solidFill>
              <a:latin typeface="Times New Roman"/>
              <a:cs typeface="Times New Roman"/>
            </a:endParaRPr>
          </a:p>
        </p:txBody>
      </p:sp>
    </p:spTree>
    <p:extLst>
      <p:ext uri="{BB962C8B-B14F-4D97-AF65-F5344CB8AC3E}">
        <p14:creationId xmlns:p14="http://schemas.microsoft.com/office/powerpoint/2010/main" val="563519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3" name="Subtitle 2"/>
          <p:cNvSpPr>
            <a:spLocks noGrp="1"/>
          </p:cNvSpPr>
          <p:nvPr>
            <p:ph idx="1"/>
          </p:nvPr>
        </p:nvSpPr>
        <p:spPr>
          <a:xfrm>
            <a:off x="465455" y="445441"/>
            <a:ext cx="6096000" cy="3045012"/>
          </a:xfrm>
        </p:spPr>
        <p:txBody>
          <a:bodyPr anchor="t">
            <a:noAutofit/>
          </a:bodyPr>
          <a:lstStyle/>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sees the unseen</a:t>
            </a:r>
          </a:p>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trusts when the outcome is unknown</a:t>
            </a:r>
          </a:p>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glorifies God and encourages others</a:t>
            </a:r>
            <a:endParaRPr lang="en-US" sz="3600" dirty="0">
              <a:solidFill>
                <a:srgbClr val="FFFFFF"/>
              </a:solidFill>
              <a:latin typeface="Times New Roman"/>
              <a:cs typeface="Times New Roman"/>
            </a:endParaRPr>
          </a:p>
        </p:txBody>
      </p:sp>
      <p:sp>
        <p:nvSpPr>
          <p:cNvPr id="4" name="Rectangle 3"/>
          <p:cNvSpPr/>
          <p:nvPr/>
        </p:nvSpPr>
        <p:spPr>
          <a:xfrm>
            <a:off x="777240" y="4020786"/>
            <a:ext cx="527237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a:cs typeface="Times New Roman"/>
              </a:rPr>
              <a:t>14:7  And his armor-bearer said to him, “Do all that is in your heart. Do as you wish. Behold, I am with you heart and soul.”</a:t>
            </a:r>
          </a:p>
        </p:txBody>
      </p:sp>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2734602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10 at 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 y="0"/>
            <a:ext cx="9141471" cy="6858000"/>
          </a:xfrm>
          <a:prstGeom prst="rect">
            <a:avLst/>
          </a:prstGeom>
        </p:spPr>
      </p:pic>
      <p:sp>
        <p:nvSpPr>
          <p:cNvPr id="3" name="Title 2"/>
          <p:cNvSpPr>
            <a:spLocks noGrp="1"/>
          </p:cNvSpPr>
          <p:nvPr>
            <p:ph type="title"/>
          </p:nvPr>
        </p:nvSpPr>
        <p:spPr>
          <a:xfrm>
            <a:off x="4569369" y="3704893"/>
            <a:ext cx="4513318" cy="2478689"/>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dirty="0" smtClean="0">
                <a:ln w="50800"/>
                <a:solidFill>
                  <a:schemeClr val="bg1">
                    <a:shade val="50000"/>
                  </a:schemeClr>
                </a:solidFill>
                <a:effectLst/>
                <a:latin typeface="Times New Roman"/>
                <a:cs typeface="Times New Roman"/>
              </a:rPr>
              <a:t>Give us a king!</a:t>
            </a:r>
            <a:endParaRPr lang="en-US" sz="7200" b="1" dirty="0">
              <a:ln w="50800"/>
              <a:solidFill>
                <a:schemeClr val="bg1">
                  <a:shade val="50000"/>
                </a:schemeClr>
              </a:solidFill>
              <a:effectLst/>
              <a:latin typeface="Times New Roman"/>
              <a:cs typeface="Times New Roman"/>
            </a:endParaRPr>
          </a:p>
        </p:txBody>
      </p:sp>
      <p:sp>
        <p:nvSpPr>
          <p:cNvPr id="5" name="Rectangle 4"/>
          <p:cNvSpPr/>
          <p:nvPr/>
        </p:nvSpPr>
        <p:spPr>
          <a:xfrm>
            <a:off x="199041" y="114864"/>
            <a:ext cx="869142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latin typeface="Times New Roman"/>
                <a:cs typeface="Times New Roman"/>
              </a:rPr>
              <a:t>Deut. 20:1-4  “When you go out to war against your enemies, and see horses and chariots and an army larger than your own, you shall not be afraid of them, for the Lord your God is with you, who brought you up out of the land of Egypt. </a:t>
            </a:r>
            <a:r>
              <a:rPr lang="en-US" sz="2400" baseline="30000" dirty="0">
                <a:latin typeface="Times New Roman"/>
                <a:cs typeface="Times New Roman"/>
              </a:rPr>
              <a:t>2</a:t>
            </a:r>
            <a:r>
              <a:rPr lang="en-US" sz="2400" dirty="0">
                <a:latin typeface="Times New Roman"/>
                <a:cs typeface="Times New Roman"/>
              </a:rPr>
              <a:t> And when you draw near to the battle, the priest shall come forward and speak to the people </a:t>
            </a:r>
            <a:r>
              <a:rPr lang="en-US" sz="2400" baseline="30000" dirty="0">
                <a:latin typeface="Times New Roman"/>
                <a:cs typeface="Times New Roman"/>
              </a:rPr>
              <a:t>3</a:t>
            </a:r>
            <a:r>
              <a:rPr lang="en-US" sz="2400" dirty="0">
                <a:latin typeface="Times New Roman"/>
                <a:cs typeface="Times New Roman"/>
              </a:rPr>
              <a:t> and shall say to them, ‘Hear, O Israel, today you are drawing near for battle against your enemies: let not your heart faint. Do not fear or panic or be in dread of them, </a:t>
            </a:r>
            <a:r>
              <a:rPr lang="en-US" sz="2400" baseline="30000" dirty="0">
                <a:latin typeface="Times New Roman"/>
                <a:cs typeface="Times New Roman"/>
              </a:rPr>
              <a:t>4</a:t>
            </a:r>
            <a:r>
              <a:rPr lang="en-US" sz="2400" dirty="0">
                <a:latin typeface="Times New Roman"/>
                <a:cs typeface="Times New Roman"/>
              </a:rPr>
              <a:t> for the Lord your God is he who goes with you to fight for you against your enemies, to give you the victory.’</a:t>
            </a:r>
          </a:p>
        </p:txBody>
      </p:sp>
      <p:sp>
        <p:nvSpPr>
          <p:cNvPr id="6" name="TextBox 5"/>
          <p:cNvSpPr txBox="1"/>
          <p:nvPr/>
        </p:nvSpPr>
        <p:spPr>
          <a:xfrm>
            <a:off x="8635250" y="6550223"/>
            <a:ext cx="518228" cy="307777"/>
          </a:xfrm>
          <a:prstGeom prst="rect">
            <a:avLst/>
          </a:prstGeom>
          <a:noFill/>
        </p:spPr>
        <p:txBody>
          <a:bodyPr wrap="none" rtlCol="0">
            <a:spAutoFit/>
          </a:bodyPr>
          <a:lstStyle/>
          <a:p>
            <a:r>
              <a:rPr lang="en-US" sz="1400" dirty="0" smtClean="0">
                <a:solidFill>
                  <a:schemeClr val="tx1">
                    <a:lumMod val="50000"/>
                  </a:schemeClr>
                </a:solidFill>
              </a:rPr>
              <a:t>ESV</a:t>
            </a:r>
            <a:endParaRPr lang="en-US" sz="1400" dirty="0">
              <a:solidFill>
                <a:schemeClr val="tx1">
                  <a:lumMod val="50000"/>
                </a:schemeClr>
              </a:solidFill>
            </a:endParaRPr>
          </a:p>
        </p:txBody>
      </p:sp>
    </p:spTree>
    <p:extLst>
      <p:ext uri="{BB962C8B-B14F-4D97-AF65-F5344CB8AC3E}">
        <p14:creationId xmlns:p14="http://schemas.microsoft.com/office/powerpoint/2010/main" val="3987307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y-looking-77311.jpg"/>
          <p:cNvPicPr>
            <a:picLocks noChangeAspect="1"/>
          </p:cNvPicPr>
          <p:nvPr/>
        </p:nvPicPr>
        <p:blipFill rotWithShape="1">
          <a:blip r:embed="rId2" cstate="print">
            <a:extLst>
              <a:ext uri="{28A0092B-C50C-407E-A947-70E740481C1C}">
                <a14:useLocalDpi xmlns:a14="http://schemas.microsoft.com/office/drawing/2010/main" val="0"/>
              </a:ext>
            </a:extLst>
          </a:blip>
          <a:srcRect l="16642"/>
          <a:stretch/>
        </p:blipFill>
        <p:spPr>
          <a:xfrm>
            <a:off x="61311" y="1795517"/>
            <a:ext cx="7502247" cy="5062483"/>
          </a:xfrm>
          <a:prstGeom prst="rect">
            <a:avLst/>
          </a:prstGeom>
          <a:ln>
            <a:noFill/>
          </a:ln>
          <a:effectLst>
            <a:softEdge rad="112500"/>
          </a:effectLst>
        </p:spPr>
      </p:pic>
      <p:sp>
        <p:nvSpPr>
          <p:cNvPr id="2" name="Title 1"/>
          <p:cNvSpPr>
            <a:spLocks noGrp="1"/>
          </p:cNvSpPr>
          <p:nvPr>
            <p:ph type="title"/>
          </p:nvPr>
        </p:nvSpPr>
        <p:spPr>
          <a:xfrm>
            <a:off x="747277" y="471214"/>
            <a:ext cx="7979454" cy="914400"/>
          </a:xfrm>
        </p:spPr>
        <p:txBody>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a:cs typeface="Times New Roman"/>
              </a:rPr>
              <a:t>Hiding in caves and holes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a:cs typeface="Times New Roman"/>
            </a:endParaRPr>
          </a:p>
        </p:txBody>
      </p:sp>
    </p:spTree>
    <p:extLst>
      <p:ext uri="{BB962C8B-B14F-4D97-AF65-F5344CB8AC3E}">
        <p14:creationId xmlns:p14="http://schemas.microsoft.com/office/powerpoint/2010/main" val="1999184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naztepe-73758_1920.jpg"/>
          <p:cNvPicPr>
            <a:picLocks noChangeAspect="1"/>
          </p:cNvPicPr>
          <p:nvPr/>
        </p:nvPicPr>
        <p:blipFill rotWithShape="1">
          <a:blip r:embed="rId2">
            <a:extLst>
              <a:ext uri="{28A0092B-C50C-407E-A947-70E740481C1C}">
                <a14:useLocalDpi xmlns:a14="http://schemas.microsoft.com/office/drawing/2010/main" val="0"/>
              </a:ext>
            </a:extLst>
          </a:blip>
          <a:srcRect l="13343" r="6919" b="20263"/>
          <a:stretch/>
        </p:blipFill>
        <p:spPr>
          <a:xfrm>
            <a:off x="0" y="0"/>
            <a:ext cx="9144001" cy="6858000"/>
          </a:xfrm>
          <a:prstGeom prst="rect">
            <a:avLst/>
          </a:prstGeom>
        </p:spPr>
      </p:pic>
      <p:sp>
        <p:nvSpPr>
          <p:cNvPr id="2" name="Title 1"/>
          <p:cNvSpPr>
            <a:spLocks noGrp="1"/>
          </p:cNvSpPr>
          <p:nvPr>
            <p:ph type="title"/>
          </p:nvPr>
        </p:nvSpPr>
        <p:spPr>
          <a:xfrm>
            <a:off x="257970" y="5521256"/>
            <a:ext cx="8620517" cy="914400"/>
          </a:xfrm>
        </p:spPr>
        <p:txBody>
          <a:bodyPr/>
          <a:lstStyle/>
          <a:p>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Jonathan’s faith in action</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extLst>
      <p:ext uri="{BB962C8B-B14F-4D97-AF65-F5344CB8AC3E}">
        <p14:creationId xmlns:p14="http://schemas.microsoft.com/office/powerpoint/2010/main" val="847293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34986943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3" name="Subtitle 2"/>
          <p:cNvSpPr>
            <a:spLocks noGrp="1"/>
          </p:cNvSpPr>
          <p:nvPr>
            <p:ph idx="1"/>
          </p:nvPr>
        </p:nvSpPr>
        <p:spPr>
          <a:xfrm>
            <a:off x="465455" y="445441"/>
            <a:ext cx="6096000" cy="3045012"/>
          </a:xfrm>
        </p:spPr>
        <p:txBody>
          <a:bodyPr anchor="t">
            <a:normAutofit/>
          </a:bodyPr>
          <a:lstStyle/>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sees the unseen</a:t>
            </a:r>
            <a:endParaRPr lang="en-US" sz="3600" dirty="0">
              <a:solidFill>
                <a:srgbClr val="FFFFFF"/>
              </a:solidFill>
              <a:latin typeface="Times New Roman"/>
              <a:cs typeface="Times New Roman"/>
            </a:endParaRPr>
          </a:p>
        </p:txBody>
      </p:sp>
      <p:sp>
        <p:nvSpPr>
          <p:cNvPr id="4" name="Rectangle 3"/>
          <p:cNvSpPr/>
          <p:nvPr/>
        </p:nvSpPr>
        <p:spPr>
          <a:xfrm>
            <a:off x="465455" y="2815698"/>
            <a:ext cx="5784215" cy="1200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a:cs typeface="Times New Roman"/>
              </a:rPr>
              <a:t>Heb. 11:27  By faith he left Egypt, not being afraid of the anger of the king, for he endured as seeing him who is invisible.</a:t>
            </a:r>
          </a:p>
        </p:txBody>
      </p:sp>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38872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3" name="Subtitle 2"/>
          <p:cNvSpPr>
            <a:spLocks noGrp="1"/>
          </p:cNvSpPr>
          <p:nvPr>
            <p:ph idx="1"/>
          </p:nvPr>
        </p:nvSpPr>
        <p:spPr>
          <a:xfrm>
            <a:off x="465455" y="445441"/>
            <a:ext cx="6096000" cy="3045012"/>
          </a:xfrm>
        </p:spPr>
        <p:txBody>
          <a:bodyPr anchor="t">
            <a:normAutofit/>
          </a:bodyPr>
          <a:lstStyle/>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sees the unseen</a:t>
            </a:r>
            <a:endParaRPr lang="en-US" sz="3600" dirty="0">
              <a:solidFill>
                <a:srgbClr val="FFFFFF"/>
              </a:solidFill>
              <a:latin typeface="Times New Roman"/>
              <a:cs typeface="Times New Roman"/>
            </a:endParaRPr>
          </a:p>
        </p:txBody>
      </p:sp>
      <p:sp>
        <p:nvSpPr>
          <p:cNvPr id="4" name="Rectangle 3"/>
          <p:cNvSpPr/>
          <p:nvPr/>
        </p:nvSpPr>
        <p:spPr>
          <a:xfrm>
            <a:off x="465455" y="1583651"/>
            <a:ext cx="5784215"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a:cs typeface="Times New Roman"/>
              </a:rPr>
              <a:t>2 Cor. 4:17-18  For this light momentary affliction is preparing for us an eternal weight of glory beyond all comparison, </a:t>
            </a:r>
            <a:r>
              <a:rPr lang="en-US" sz="2400" baseline="30000" dirty="0">
                <a:latin typeface="Times New Roman"/>
                <a:cs typeface="Times New Roman"/>
              </a:rPr>
              <a:t>18</a:t>
            </a:r>
            <a:r>
              <a:rPr lang="en-US" sz="2400" dirty="0">
                <a:latin typeface="Times New Roman"/>
                <a:cs typeface="Times New Roman"/>
              </a:rPr>
              <a:t> as we look not to the things that are seen but to the things that are unseen. For the things that are seen are transient, but the things that are unseen are eternal.</a:t>
            </a:r>
          </a:p>
        </p:txBody>
      </p:sp>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2692674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3" name="Subtitle 2"/>
          <p:cNvSpPr>
            <a:spLocks noGrp="1"/>
          </p:cNvSpPr>
          <p:nvPr>
            <p:ph idx="1"/>
          </p:nvPr>
        </p:nvSpPr>
        <p:spPr>
          <a:xfrm>
            <a:off x="465455" y="445441"/>
            <a:ext cx="6096000" cy="3045012"/>
          </a:xfrm>
        </p:spPr>
        <p:txBody>
          <a:bodyPr anchor="t">
            <a:normAutofit/>
          </a:bodyPr>
          <a:lstStyle/>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sees the unseen</a:t>
            </a:r>
          </a:p>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trusts when the outcome is unknown</a:t>
            </a:r>
            <a:endParaRPr lang="en-US" sz="3600" dirty="0">
              <a:solidFill>
                <a:srgbClr val="FFFFFF"/>
              </a:solidFill>
              <a:latin typeface="Times New Roman"/>
              <a:cs typeface="Times New Roman"/>
            </a:endParaRPr>
          </a:p>
        </p:txBody>
      </p:sp>
      <p:sp>
        <p:nvSpPr>
          <p:cNvPr id="4" name="Rectangle 3"/>
          <p:cNvSpPr/>
          <p:nvPr/>
        </p:nvSpPr>
        <p:spPr>
          <a:xfrm>
            <a:off x="746401" y="2573223"/>
            <a:ext cx="540506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a:cs typeface="Times New Roman"/>
              </a:rPr>
              <a:t>1 Sam. 14:6  Jonathan said to the young man who carried his armor, “Come, let us go over to the garrison of these uncircumcised. </a:t>
            </a:r>
            <a:r>
              <a:rPr lang="en-US" sz="2400" b="1" dirty="0">
                <a:solidFill>
                  <a:srgbClr val="FF0000"/>
                </a:solidFill>
                <a:latin typeface="Times New Roman"/>
                <a:cs typeface="Times New Roman"/>
              </a:rPr>
              <a:t>It may be </a:t>
            </a:r>
            <a:r>
              <a:rPr lang="en-US" sz="2400" dirty="0">
                <a:latin typeface="Times New Roman"/>
                <a:cs typeface="Times New Roman"/>
              </a:rPr>
              <a:t>that the Lord will work for us, for nothing can hinder the Lord from saving by many or by few.”</a:t>
            </a:r>
          </a:p>
        </p:txBody>
      </p:sp>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1415572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r="8163"/>
          <a:stretch/>
        </p:blipFill>
        <p:spPr>
          <a:xfrm>
            <a:off x="746401" y="0"/>
            <a:ext cx="8397599" cy="6858000"/>
          </a:xfrm>
          <a:prstGeom prst="rect">
            <a:avLst/>
          </a:prstGeom>
        </p:spPr>
      </p:pic>
      <p:pic>
        <p:nvPicPr>
          <p:cNvPr id="6" name="Picture 5" descr="Screen Shot 2015-04-10 at 1.20.52 PM.png"/>
          <p:cNvPicPr>
            <a:picLocks noChangeAspect="1"/>
          </p:cNvPicPr>
          <p:nvPr/>
        </p:nvPicPr>
        <p:blipFill rotWithShape="1">
          <a:blip r:embed="rId2">
            <a:extLst>
              <a:ext uri="{28A0092B-C50C-407E-A947-70E740481C1C}">
                <a14:useLocalDpi xmlns:a14="http://schemas.microsoft.com/office/drawing/2010/main" val="0"/>
              </a:ext>
            </a:extLst>
          </a:blip>
          <a:srcRect l="1" r="36406"/>
          <a:stretch/>
        </p:blipFill>
        <p:spPr>
          <a:xfrm>
            <a:off x="0" y="0"/>
            <a:ext cx="6561456" cy="6858000"/>
          </a:xfrm>
          <a:prstGeom prst="rect">
            <a:avLst/>
          </a:prstGeom>
        </p:spPr>
      </p:pic>
      <p:sp>
        <p:nvSpPr>
          <p:cNvPr id="3" name="Subtitle 2"/>
          <p:cNvSpPr>
            <a:spLocks noGrp="1"/>
          </p:cNvSpPr>
          <p:nvPr>
            <p:ph idx="1"/>
          </p:nvPr>
        </p:nvSpPr>
        <p:spPr>
          <a:xfrm>
            <a:off x="465455" y="445441"/>
            <a:ext cx="6096000" cy="3045012"/>
          </a:xfrm>
        </p:spPr>
        <p:txBody>
          <a:bodyPr anchor="t">
            <a:normAutofit/>
          </a:bodyPr>
          <a:lstStyle/>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sees the unseen</a:t>
            </a:r>
          </a:p>
          <a:p>
            <a:pPr>
              <a:buFont typeface="Arial"/>
              <a:buChar char="•"/>
            </a:pPr>
            <a:r>
              <a:rPr lang="en-US" sz="3600" dirty="0" smtClean="0">
                <a:solidFill>
                  <a:srgbClr val="FFFF00"/>
                </a:solidFill>
                <a:latin typeface="Times New Roman"/>
                <a:cs typeface="Times New Roman"/>
              </a:rPr>
              <a:t>Faith</a:t>
            </a:r>
            <a:r>
              <a:rPr lang="en-US" sz="3600" dirty="0" smtClean="0">
                <a:solidFill>
                  <a:srgbClr val="FFFFFF"/>
                </a:solidFill>
                <a:latin typeface="Times New Roman"/>
                <a:cs typeface="Times New Roman"/>
              </a:rPr>
              <a:t> trusts when the outcome is unknown</a:t>
            </a:r>
            <a:endParaRPr lang="en-US" sz="3600" dirty="0">
              <a:solidFill>
                <a:srgbClr val="FFFFFF"/>
              </a:solidFill>
              <a:latin typeface="Times New Roman"/>
              <a:cs typeface="Times New Roman"/>
            </a:endParaRPr>
          </a:p>
        </p:txBody>
      </p:sp>
      <p:sp>
        <p:nvSpPr>
          <p:cNvPr id="4" name="Rectangle 3"/>
          <p:cNvSpPr/>
          <p:nvPr/>
        </p:nvSpPr>
        <p:spPr>
          <a:xfrm>
            <a:off x="613532" y="2379676"/>
            <a:ext cx="5784215"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a:cs typeface="Times New Roman"/>
              </a:rPr>
              <a:t>Dan. 3:16-18  Shadrach, Meshach, and Abednego answered and said to the king, “O Nebuchadnezzar, we have no need to answer you in this matter. </a:t>
            </a:r>
            <a:r>
              <a:rPr lang="en-US" sz="2400" baseline="30000" dirty="0">
                <a:latin typeface="Times New Roman"/>
                <a:cs typeface="Times New Roman"/>
              </a:rPr>
              <a:t>17</a:t>
            </a:r>
            <a:r>
              <a:rPr lang="en-US" sz="2400" dirty="0">
                <a:latin typeface="Times New Roman"/>
                <a:cs typeface="Times New Roman"/>
              </a:rPr>
              <a:t> If this be so, our God whom we serve is able to deliver us from the burning fiery furnace, and he will deliver us out of your hand, O king. </a:t>
            </a:r>
            <a:r>
              <a:rPr lang="en-US" sz="2400" baseline="30000" dirty="0">
                <a:latin typeface="Times New Roman"/>
                <a:cs typeface="Times New Roman"/>
              </a:rPr>
              <a:t>18</a:t>
            </a:r>
            <a:r>
              <a:rPr lang="en-US" sz="2400" dirty="0">
                <a:latin typeface="Times New Roman"/>
                <a:cs typeface="Times New Roman"/>
              </a:rPr>
              <a:t> </a:t>
            </a:r>
            <a:r>
              <a:rPr lang="en-US" sz="2400" b="1" dirty="0">
                <a:solidFill>
                  <a:srgbClr val="FF0000"/>
                </a:solidFill>
                <a:latin typeface="Times New Roman"/>
                <a:cs typeface="Times New Roman"/>
              </a:rPr>
              <a:t>But if not</a:t>
            </a:r>
            <a:r>
              <a:rPr lang="en-US" sz="2400" dirty="0">
                <a:latin typeface="Times New Roman"/>
                <a:cs typeface="Times New Roman"/>
              </a:rPr>
              <a:t>, be it known to you, O king, that we will not serve your gods or worship the golden image that you have set up.”</a:t>
            </a:r>
          </a:p>
        </p:txBody>
      </p:sp>
      <p:sp>
        <p:nvSpPr>
          <p:cNvPr id="7" name="TextBox 6"/>
          <p:cNvSpPr txBox="1"/>
          <p:nvPr/>
        </p:nvSpPr>
        <p:spPr>
          <a:xfrm>
            <a:off x="0" y="6488668"/>
            <a:ext cx="613532" cy="369332"/>
          </a:xfrm>
          <a:prstGeom prst="rect">
            <a:avLst/>
          </a:prstGeom>
          <a:noFill/>
        </p:spPr>
        <p:txBody>
          <a:bodyPr wrap="none" rtlCol="0">
            <a:spAutoFit/>
          </a:bodyPr>
          <a:lstStyle/>
          <a:p>
            <a:r>
              <a:rPr lang="en-US" dirty="0" smtClean="0">
                <a:solidFill>
                  <a:schemeClr val="accent3"/>
                </a:solidFill>
              </a:rPr>
              <a:t>ESV</a:t>
            </a:r>
            <a:endParaRPr lang="en-US" dirty="0">
              <a:solidFill>
                <a:schemeClr val="accent3"/>
              </a:solidFill>
            </a:endParaRPr>
          </a:p>
        </p:txBody>
      </p:sp>
    </p:spTree>
    <p:extLst>
      <p:ext uri="{BB962C8B-B14F-4D97-AF65-F5344CB8AC3E}">
        <p14:creationId xmlns:p14="http://schemas.microsoft.com/office/powerpoint/2010/main" val="1909082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263</TotalTime>
  <Words>516</Words>
  <Application>Microsoft Macintosh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Elemental</vt:lpstr>
      <vt:lpstr>By Many </vt:lpstr>
      <vt:lpstr>Give us a king!</vt:lpstr>
      <vt:lpstr>Hiding in caves and holes</vt:lpstr>
      <vt:lpstr>Jonathan’s faith in action</vt:lpstr>
      <vt:lpstr>PowerPoint Presentation</vt:lpstr>
      <vt:lpstr>PowerPoint Presentation</vt:lpstr>
      <vt:lpstr>PowerPoint Presentation</vt:lpstr>
      <vt:lpstr>PowerPoint Presentation</vt:lpstr>
      <vt:lpstr>PowerPoint Presentation</vt:lpstr>
      <vt:lpstr>PowerPoint Presentation</vt:lpstr>
    </vt:vector>
  </TitlesOfParts>
  <Company>South Fayetteville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Many  or by Few</dc:title>
  <dc:creator>Eric Reynolds</dc:creator>
  <cp:lastModifiedBy>Eric Reynolds</cp:lastModifiedBy>
  <cp:revision>12</cp:revision>
  <dcterms:created xsi:type="dcterms:W3CDTF">2015-04-10T16:18:59Z</dcterms:created>
  <dcterms:modified xsi:type="dcterms:W3CDTF">2015-11-03T21:54:33Z</dcterms:modified>
</cp:coreProperties>
</file>