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sldIdLst>
    <p:sldId id="256" r:id="rId2"/>
    <p:sldId id="264" r:id="rId3"/>
    <p:sldId id="257" r:id="rId4"/>
    <p:sldId id="263" r:id="rId5"/>
    <p:sldId id="261" r:id="rId6"/>
    <p:sldId id="259" r:id="rId7"/>
    <p:sldId id="260"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9" d="100"/>
          <a:sy n="119" d="100"/>
        </p:scale>
        <p:origin x="-112" y="-8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68974FA-3443-6146-97D1-47E351D8FB7D}" type="datetimeFigureOut">
              <a:rPr lang="en-US" smtClean="0"/>
              <a:pPr/>
              <a:t>11/1/15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F25C046-7450-3F4F-A8B4-48D80DA5CA1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8974FA-3443-6146-97D1-47E351D8FB7D}"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5C046-7450-3F4F-A8B4-48D80DA5CA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68974FA-3443-6146-97D1-47E351D8FB7D}" type="datetimeFigureOut">
              <a:rPr lang="en-US" smtClean="0"/>
              <a:pPr/>
              <a:t>11/1/15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F25C046-7450-3F4F-A8B4-48D80DA5CA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68974FA-3443-6146-97D1-47E351D8FB7D}" type="datetimeFigureOut">
              <a:rPr lang="en-US" smtClean="0"/>
              <a:pPr/>
              <a:t>11/1/15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F25C046-7450-3F4F-A8B4-48D80DA5CA1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68974FA-3443-6146-97D1-47E351D8FB7D}" type="datetimeFigureOut">
              <a:rPr lang="en-US" smtClean="0"/>
              <a:pPr/>
              <a:t>11/1/15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F25C046-7450-3F4F-A8B4-48D80DA5CA1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68974FA-3443-6146-97D1-47E351D8FB7D}" type="datetimeFigureOut">
              <a:rPr lang="en-US" smtClean="0"/>
              <a:pPr/>
              <a:t>11/1/15</a:t>
            </a:fld>
            <a:endParaRPr lang="en-US"/>
          </a:p>
        </p:txBody>
      </p:sp>
      <p:sp>
        <p:nvSpPr>
          <p:cNvPr id="10" name="Slide Number Placeholder 9"/>
          <p:cNvSpPr>
            <a:spLocks noGrp="1"/>
          </p:cNvSpPr>
          <p:nvPr>
            <p:ph type="sldNum" sz="quarter" idx="16"/>
          </p:nvPr>
        </p:nvSpPr>
        <p:spPr/>
        <p:txBody>
          <a:bodyPr rtlCol="0"/>
          <a:lstStyle/>
          <a:p>
            <a:fld id="{6F25C046-7450-3F4F-A8B4-48D80DA5CA1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68974FA-3443-6146-97D1-47E351D8FB7D}" type="datetimeFigureOut">
              <a:rPr lang="en-US" smtClean="0"/>
              <a:pPr/>
              <a:t>11/1/15</a:t>
            </a:fld>
            <a:endParaRPr lang="en-US"/>
          </a:p>
        </p:txBody>
      </p:sp>
      <p:sp>
        <p:nvSpPr>
          <p:cNvPr id="12" name="Slide Number Placeholder 11"/>
          <p:cNvSpPr>
            <a:spLocks noGrp="1"/>
          </p:cNvSpPr>
          <p:nvPr>
            <p:ph type="sldNum" sz="quarter" idx="16"/>
          </p:nvPr>
        </p:nvSpPr>
        <p:spPr/>
        <p:txBody>
          <a:bodyPr rtlCol="0"/>
          <a:lstStyle/>
          <a:p>
            <a:fld id="{6F25C046-7450-3F4F-A8B4-48D80DA5CA1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8974FA-3443-6146-97D1-47E351D8FB7D}" type="datetimeFigureOut">
              <a:rPr lang="en-US" smtClean="0"/>
              <a:pPr/>
              <a:t>11/1/15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F25C046-7450-3F4F-A8B4-48D80DA5CA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974FA-3443-6146-97D1-47E351D8FB7D}" type="datetimeFigureOut">
              <a:rPr lang="en-US" smtClean="0"/>
              <a:pPr/>
              <a:t>11/1/15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F25C046-7450-3F4F-A8B4-48D80DA5CA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68974FA-3443-6146-97D1-47E351D8FB7D}" type="datetimeFigureOut">
              <a:rPr lang="en-US" smtClean="0"/>
              <a:pPr/>
              <a:t>11/1/15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F25C046-7450-3F4F-A8B4-48D80DA5CA1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68974FA-3443-6146-97D1-47E351D8FB7D}" type="datetimeFigureOut">
              <a:rPr lang="en-US" smtClean="0"/>
              <a:pPr/>
              <a:t>11/1/15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F25C046-7450-3F4F-A8B4-48D80DA5CA1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68974FA-3443-6146-97D1-47E351D8FB7D}" type="datetimeFigureOut">
              <a:rPr lang="en-US" smtClean="0"/>
              <a:pPr/>
              <a:t>11/1/15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F25C046-7450-3F4F-A8B4-48D80DA5C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p:txBody>
          <a:bodyPr>
            <a:normAutofit/>
          </a:bodyPr>
          <a:lstStyle/>
          <a:p>
            <a:r>
              <a:rPr lang="en-US" sz="2800" dirty="0" smtClean="0"/>
              <a:t>Daniel: When Conscience and Culture Collide</a:t>
            </a:r>
            <a:endParaRPr lang="en-US" sz="2800" dirty="0"/>
          </a:p>
        </p:txBody>
      </p:sp>
      <p:sp>
        <p:nvSpPr>
          <p:cNvPr id="3" name="Rectangle 2"/>
          <p:cNvSpPr/>
          <p:nvPr/>
        </p:nvSpPr>
        <p:spPr>
          <a:xfrm>
            <a:off x="408789" y="1862050"/>
            <a:ext cx="3194404" cy="1446550"/>
          </a:xfrm>
          <a:prstGeom prst="rect">
            <a:avLst/>
          </a:prstGeom>
          <a:noFill/>
        </p:spPr>
        <p:txBody>
          <a:bodyPr wrap="none" lIns="91440" tIns="45720" rIns="91440" bIns="45720">
            <a:spAutoFit/>
          </a:bodyPr>
          <a:lstStyle/>
          <a:p>
            <a:pPr algn="ctr"/>
            <a:r>
              <a:rPr lang="en-US" sz="8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a:cs typeface="Palatino"/>
              </a:rPr>
              <a:t>Being</a:t>
            </a:r>
            <a:endParaRPr lang="en-US" sz="8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a:cs typeface="Palatino"/>
            </a:endParaRPr>
          </a:p>
        </p:txBody>
      </p:sp>
      <p:sp>
        <p:nvSpPr>
          <p:cNvPr id="7" name="Rectangle 6"/>
          <p:cNvSpPr/>
          <p:nvPr/>
        </p:nvSpPr>
        <p:spPr>
          <a:xfrm>
            <a:off x="6550021" y="1851383"/>
            <a:ext cx="1249811" cy="1446550"/>
          </a:xfrm>
          <a:prstGeom prst="rect">
            <a:avLst/>
          </a:prstGeom>
          <a:noFill/>
        </p:spPr>
        <p:txBody>
          <a:bodyPr wrap="none" lIns="91440" tIns="45720" rIns="91440" bIns="45720">
            <a:spAutoFit/>
          </a:bodyPr>
          <a:lstStyle/>
          <a:p>
            <a:pPr algn="ctr"/>
            <a:r>
              <a:rPr lang="en-US" sz="8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a:cs typeface="Palatino"/>
              </a:rPr>
              <a:t>in</a:t>
            </a:r>
            <a:endParaRPr lang="en-US" sz="8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a:cs typeface="Palatino"/>
            </a:endParaRPr>
          </a:p>
        </p:txBody>
      </p:sp>
      <p:sp>
        <p:nvSpPr>
          <p:cNvPr id="8" name="Rectangle 7"/>
          <p:cNvSpPr/>
          <p:nvPr/>
        </p:nvSpPr>
        <p:spPr>
          <a:xfrm>
            <a:off x="5990712" y="2928530"/>
            <a:ext cx="2816947" cy="1446550"/>
          </a:xfrm>
          <a:prstGeom prst="rect">
            <a:avLst/>
          </a:prstGeom>
          <a:noFill/>
        </p:spPr>
        <p:txBody>
          <a:bodyPr wrap="none" lIns="91440" tIns="45720" rIns="91440" bIns="45720">
            <a:spAutoFit/>
          </a:bodyPr>
          <a:lstStyle/>
          <a:p>
            <a:pPr algn="ctr"/>
            <a:r>
              <a:rPr lang="en-US" sz="8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a:cs typeface="Palatino"/>
              </a:rPr>
              <a:t>Land</a:t>
            </a:r>
            <a:endParaRPr lang="en-US" sz="8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a:cs typeface="Palatino"/>
            </a:endParaRPr>
          </a:p>
        </p:txBody>
      </p:sp>
      <p:sp>
        <p:nvSpPr>
          <p:cNvPr id="9" name="Rectangle 8"/>
          <p:cNvSpPr/>
          <p:nvPr/>
        </p:nvSpPr>
        <p:spPr>
          <a:xfrm>
            <a:off x="3560501" y="1757834"/>
            <a:ext cx="2989520" cy="1569660"/>
          </a:xfrm>
          <a:prstGeom prst="rect">
            <a:avLst/>
          </a:prstGeom>
          <a:noFill/>
        </p:spPr>
        <p:txBody>
          <a:bodyPr wrap="none" lIns="91440" tIns="45720" rIns="91440" bIns="45720">
            <a:spAutoFit/>
          </a:bodyPr>
          <a:lstStyle/>
          <a:p>
            <a:pPr algn="ctr"/>
            <a:r>
              <a:rPr lang="en-US" sz="9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a:cs typeface="Palatino"/>
              </a:rPr>
              <a:t>Holy</a:t>
            </a:r>
            <a:endParaRPr lang="en-US" sz="9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alatino"/>
              <a:cs typeface="Palatino"/>
            </a:endParaRPr>
          </a:p>
        </p:txBody>
      </p:sp>
      <p:sp>
        <p:nvSpPr>
          <p:cNvPr id="10" name="Rectangle 9"/>
          <p:cNvSpPr/>
          <p:nvPr/>
        </p:nvSpPr>
        <p:spPr>
          <a:xfrm>
            <a:off x="1856059" y="2806129"/>
            <a:ext cx="422002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alatino"/>
                <a:cs typeface="Palatino"/>
              </a:rPr>
              <a:t>unholy</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alatino"/>
              <a:cs typeface="Palatino"/>
            </a:endParaRPr>
          </a:p>
        </p:txBody>
      </p:sp>
      <p:sp>
        <p:nvSpPr>
          <p:cNvPr id="11" name="Rectangle 10"/>
          <p:cNvSpPr/>
          <p:nvPr/>
        </p:nvSpPr>
        <p:spPr>
          <a:xfrm>
            <a:off x="494172" y="2929239"/>
            <a:ext cx="1438264" cy="1446550"/>
          </a:xfrm>
          <a:prstGeom prst="rect">
            <a:avLst/>
          </a:prstGeom>
          <a:noFill/>
        </p:spPr>
        <p:txBody>
          <a:bodyPr wrap="none" lIns="91440" tIns="45720" rIns="91440" bIns="45720">
            <a:spAutoFit/>
          </a:bodyPr>
          <a:lstStyle/>
          <a:p>
            <a:pPr algn="ctr"/>
            <a:r>
              <a:rPr lang="en-US" sz="8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a:cs typeface="Palatino"/>
              </a:rPr>
              <a:t>a</a:t>
            </a:r>
            <a:r>
              <a:rPr lang="en-US" sz="8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a:cs typeface="Palatino"/>
              </a:rPr>
              <a:t>n</a:t>
            </a:r>
            <a:endParaRPr lang="en-US" sz="8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Palatino"/>
              <a:cs typeface="Palatino"/>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shua-tree-national-park-74399_1920.jpg"/>
          <p:cNvPicPr>
            <a:picLocks noChangeAspect="1"/>
          </p:cNvPicPr>
          <p:nvPr/>
        </p:nvPicPr>
        <p:blipFill rotWithShape="1">
          <a:blip r:embed="rId2">
            <a:extLst>
              <a:ext uri="{28A0092B-C50C-407E-A947-70E740481C1C}">
                <a14:useLocalDpi xmlns:a14="http://schemas.microsoft.com/office/drawing/2010/main" val="0"/>
              </a:ext>
            </a:extLst>
          </a:blip>
          <a:srcRect b="2315"/>
          <a:stretch/>
        </p:blipFill>
        <p:spPr>
          <a:xfrm>
            <a:off x="0" y="0"/>
            <a:ext cx="9144000" cy="5954894"/>
          </a:xfrm>
          <a:prstGeom prst="rect">
            <a:avLst/>
          </a:prstGeom>
        </p:spPr>
      </p:pic>
      <p:sp>
        <p:nvSpPr>
          <p:cNvPr id="6" name="Text Placeholder 5"/>
          <p:cNvSpPr>
            <a:spLocks noGrp="1"/>
          </p:cNvSpPr>
          <p:nvPr>
            <p:ph type="subTitle" idx="1"/>
          </p:nvPr>
        </p:nvSpPr>
        <p:spPr/>
        <p:txBody>
          <a:bodyPr>
            <a:normAutofit/>
          </a:bodyPr>
          <a:lstStyle/>
          <a:p>
            <a:r>
              <a:rPr lang="en-US" sz="2800" dirty="0" smtClean="0"/>
              <a:t>Daniel: When Conscience and Culture Collide</a:t>
            </a:r>
            <a:endParaRPr lang="en-US" sz="2800" dirty="0"/>
          </a:p>
        </p:txBody>
      </p:sp>
      <p:sp>
        <p:nvSpPr>
          <p:cNvPr id="3" name="Rectangle 2"/>
          <p:cNvSpPr/>
          <p:nvPr/>
        </p:nvSpPr>
        <p:spPr>
          <a:xfrm>
            <a:off x="3554818" y="3071594"/>
            <a:ext cx="2647179" cy="1200329"/>
          </a:xfrm>
          <a:prstGeom prst="rect">
            <a:avLst/>
          </a:prstGeom>
          <a:noFill/>
        </p:spPr>
        <p:txBody>
          <a:bodyPr wrap="none" lIns="91440" tIns="45720" rIns="91440" bIns="45720">
            <a:spAutoFit/>
          </a:bodyPr>
          <a:lstStyle/>
          <a:p>
            <a:pPr algn="ctr"/>
            <a:r>
              <a:rPr lang="en-US" sz="7200" b="1" dirty="0" smtClean="0">
                <a:ln w="18415" cmpd="sng">
                  <a:solidFill>
                    <a:srgbClr val="FFFFFF"/>
                  </a:solidFill>
                  <a:prstDash val="solid"/>
                </a:ln>
                <a:effectLst>
                  <a:outerShdw blurRad="63500" dist="50800" dir="3600000" algn="tl" rotWithShape="0">
                    <a:srgbClr val="000000"/>
                  </a:outerShdw>
                </a:effectLst>
                <a:latin typeface="Palatino"/>
                <a:cs typeface="Palatino"/>
              </a:rPr>
              <a:t>Being</a:t>
            </a:r>
            <a:endParaRPr lang="en-US" sz="7200" b="1" dirty="0">
              <a:ln w="18415" cmpd="sng">
                <a:solidFill>
                  <a:srgbClr val="FFFFFF"/>
                </a:solidFill>
                <a:prstDash val="solid"/>
              </a:ln>
              <a:effectLst>
                <a:outerShdw blurRad="63500" dist="50800" dir="3600000" algn="tl" rotWithShape="0">
                  <a:srgbClr val="000000"/>
                </a:outerShdw>
              </a:effectLst>
              <a:latin typeface="Palatino"/>
              <a:cs typeface="Palatino"/>
            </a:endParaRPr>
          </a:p>
        </p:txBody>
      </p:sp>
      <p:sp>
        <p:nvSpPr>
          <p:cNvPr id="7" name="Rectangle 6"/>
          <p:cNvSpPr/>
          <p:nvPr/>
        </p:nvSpPr>
        <p:spPr>
          <a:xfrm>
            <a:off x="4947580" y="3833181"/>
            <a:ext cx="1056149" cy="1200329"/>
          </a:xfrm>
          <a:prstGeom prst="rect">
            <a:avLst/>
          </a:prstGeom>
          <a:noFill/>
        </p:spPr>
        <p:txBody>
          <a:bodyPr wrap="none" lIns="91440" tIns="45720" rIns="91440" bIns="45720">
            <a:spAutoFit/>
          </a:bodyPr>
          <a:lstStyle/>
          <a:p>
            <a:pPr algn="ctr"/>
            <a:r>
              <a:rPr lang="en-US" sz="7200" b="1" dirty="0" smtClean="0">
                <a:ln w="18415" cmpd="sng">
                  <a:solidFill>
                    <a:srgbClr val="FFFFFF"/>
                  </a:solidFill>
                  <a:prstDash val="solid"/>
                </a:ln>
                <a:solidFill>
                  <a:srgbClr val="FFFFFF"/>
                </a:solidFill>
                <a:effectLst>
                  <a:outerShdw blurRad="63500" dist="50800" dir="3600000" algn="tl" rotWithShape="0">
                    <a:srgbClr val="000000"/>
                  </a:outerShdw>
                </a:effectLst>
                <a:latin typeface="Palatino"/>
                <a:cs typeface="Palatino"/>
              </a:rPr>
              <a:t>in</a:t>
            </a:r>
            <a:endParaRPr lang="en-US" sz="7200" b="1" dirty="0">
              <a:ln w="18415" cmpd="sng">
                <a:solidFill>
                  <a:srgbClr val="FFFFFF"/>
                </a:solidFill>
                <a:prstDash val="solid"/>
              </a:ln>
              <a:solidFill>
                <a:srgbClr val="FFFFFF"/>
              </a:solidFill>
              <a:effectLst>
                <a:outerShdw blurRad="63500" dist="50800" dir="3600000" algn="tl" rotWithShape="0">
                  <a:srgbClr val="000000"/>
                </a:outerShdw>
              </a:effectLst>
              <a:latin typeface="Palatino"/>
              <a:cs typeface="Palatino"/>
            </a:endParaRPr>
          </a:p>
        </p:txBody>
      </p:sp>
      <p:sp>
        <p:nvSpPr>
          <p:cNvPr id="8" name="Rectangle 7"/>
          <p:cNvSpPr/>
          <p:nvPr/>
        </p:nvSpPr>
        <p:spPr>
          <a:xfrm>
            <a:off x="6531239" y="4544409"/>
            <a:ext cx="2338350" cy="1200329"/>
          </a:xfrm>
          <a:prstGeom prst="rect">
            <a:avLst/>
          </a:prstGeom>
          <a:noFill/>
        </p:spPr>
        <p:txBody>
          <a:bodyPr wrap="none" lIns="91440" tIns="45720" rIns="91440" bIns="45720">
            <a:spAutoFit/>
          </a:bodyPr>
          <a:lstStyle/>
          <a:p>
            <a:pPr algn="ctr"/>
            <a:r>
              <a:rPr lang="en-US" sz="7200" b="1" dirty="0" smtClean="0">
                <a:ln w="18415" cmpd="sng">
                  <a:solidFill>
                    <a:srgbClr val="FFFFFF"/>
                  </a:solidFill>
                  <a:prstDash val="solid"/>
                </a:ln>
                <a:solidFill>
                  <a:srgbClr val="FFFFFF"/>
                </a:solidFill>
                <a:effectLst>
                  <a:outerShdw blurRad="63500" dist="50800" dir="3600000" algn="tl" rotWithShape="0">
                    <a:srgbClr val="000000"/>
                  </a:outerShdw>
                </a:effectLst>
                <a:latin typeface="Palatino"/>
                <a:cs typeface="Palatino"/>
              </a:rPr>
              <a:t>Land</a:t>
            </a:r>
            <a:endParaRPr lang="en-US" sz="7200" b="1" dirty="0">
              <a:ln w="18415" cmpd="sng">
                <a:solidFill>
                  <a:srgbClr val="FFFFFF"/>
                </a:solidFill>
                <a:prstDash val="solid"/>
              </a:ln>
              <a:solidFill>
                <a:srgbClr val="FFFFFF"/>
              </a:solidFill>
              <a:effectLst>
                <a:outerShdw blurRad="63500" dist="50800" dir="3600000" algn="tl" rotWithShape="0">
                  <a:srgbClr val="000000"/>
                </a:outerShdw>
              </a:effectLst>
              <a:latin typeface="Palatino"/>
              <a:cs typeface="Palatino"/>
            </a:endParaRPr>
          </a:p>
        </p:txBody>
      </p:sp>
      <p:sp>
        <p:nvSpPr>
          <p:cNvPr id="9" name="Rectangle 8"/>
          <p:cNvSpPr/>
          <p:nvPr/>
        </p:nvSpPr>
        <p:spPr>
          <a:xfrm>
            <a:off x="6174497" y="3071594"/>
            <a:ext cx="2288307" cy="1200329"/>
          </a:xfrm>
          <a:prstGeom prst="rect">
            <a:avLst/>
          </a:prstGeom>
          <a:noFill/>
        </p:spPr>
        <p:txBody>
          <a:bodyPr wrap="none" lIns="91440" tIns="45720" rIns="91440" bIns="45720">
            <a:spAutoFit/>
          </a:bodyPr>
          <a:lstStyle/>
          <a:p>
            <a:pPr algn="ctr"/>
            <a:r>
              <a:rPr lang="en-US" sz="7200" b="1" dirty="0" smtClean="0">
                <a:ln w="18415" cmpd="sng">
                  <a:solidFill>
                    <a:srgbClr val="FFFFFF"/>
                  </a:solidFill>
                  <a:prstDash val="solid"/>
                </a:ln>
                <a:solidFill>
                  <a:srgbClr val="FFFFFF"/>
                </a:solidFill>
                <a:effectLst>
                  <a:outerShdw blurRad="63500" dist="50800" dir="3600000" algn="tl" rotWithShape="0">
                    <a:srgbClr val="000000"/>
                  </a:outerShdw>
                </a:effectLst>
                <a:latin typeface="Palatino"/>
                <a:cs typeface="Palatino"/>
              </a:rPr>
              <a:t>Holy</a:t>
            </a:r>
            <a:endParaRPr lang="en-US" sz="7200" b="1" dirty="0">
              <a:ln w="18415" cmpd="sng">
                <a:solidFill>
                  <a:srgbClr val="FFFFFF"/>
                </a:solidFill>
                <a:prstDash val="solid"/>
              </a:ln>
              <a:solidFill>
                <a:srgbClr val="FFFFFF"/>
              </a:solidFill>
              <a:effectLst>
                <a:outerShdw blurRad="63500" dist="50800" dir="3600000" algn="tl" rotWithShape="0">
                  <a:srgbClr val="000000"/>
                </a:outerShdw>
              </a:effectLst>
              <a:latin typeface="Palatino"/>
              <a:cs typeface="Palatino"/>
            </a:endParaRPr>
          </a:p>
        </p:txBody>
      </p:sp>
      <p:sp>
        <p:nvSpPr>
          <p:cNvPr id="10" name="Rectangle 9"/>
          <p:cNvSpPr/>
          <p:nvPr/>
        </p:nvSpPr>
        <p:spPr>
          <a:xfrm>
            <a:off x="3304024" y="4544409"/>
            <a:ext cx="3211185" cy="1200329"/>
          </a:xfrm>
          <a:prstGeom prst="rect">
            <a:avLst/>
          </a:prstGeom>
          <a:noFill/>
        </p:spPr>
        <p:txBody>
          <a:bodyPr wrap="none" lIns="91440" tIns="45720" rIns="91440" bIns="45720">
            <a:spAutoFit/>
          </a:bodyPr>
          <a:lstStyle/>
          <a:p>
            <a:pPr algn="ctr"/>
            <a:r>
              <a:rPr lang="en-US" sz="7200" b="1" dirty="0" smtClean="0">
                <a:ln w="18415" cmpd="sng">
                  <a:solidFill>
                    <a:srgbClr val="FFFFFF"/>
                  </a:solidFill>
                  <a:prstDash val="solid"/>
                </a:ln>
                <a:solidFill>
                  <a:srgbClr val="FFFFFF"/>
                </a:solidFill>
                <a:effectLst>
                  <a:outerShdw blurRad="63500" dist="50800" dir="3600000" algn="tl" rotWithShape="0">
                    <a:srgbClr val="000000"/>
                  </a:outerShdw>
                </a:effectLst>
                <a:latin typeface="Palatino"/>
                <a:cs typeface="Palatino"/>
              </a:rPr>
              <a:t>unholy</a:t>
            </a:r>
            <a:endParaRPr lang="en-US" sz="7200" b="1" dirty="0">
              <a:ln w="18415" cmpd="sng">
                <a:solidFill>
                  <a:srgbClr val="FFFFFF"/>
                </a:solidFill>
                <a:prstDash val="solid"/>
              </a:ln>
              <a:solidFill>
                <a:srgbClr val="FFFFFF"/>
              </a:solidFill>
              <a:effectLst>
                <a:outerShdw blurRad="63500" dist="50800" dir="3600000" algn="tl" rotWithShape="0">
                  <a:srgbClr val="000000"/>
                </a:outerShdw>
              </a:effectLst>
              <a:latin typeface="Palatino"/>
              <a:cs typeface="Palatino"/>
            </a:endParaRPr>
          </a:p>
        </p:txBody>
      </p:sp>
      <p:sp>
        <p:nvSpPr>
          <p:cNvPr id="11" name="Rectangle 10"/>
          <p:cNvSpPr/>
          <p:nvPr/>
        </p:nvSpPr>
        <p:spPr>
          <a:xfrm>
            <a:off x="5971710" y="3827660"/>
            <a:ext cx="1210337" cy="1200329"/>
          </a:xfrm>
          <a:prstGeom prst="rect">
            <a:avLst/>
          </a:prstGeom>
          <a:noFill/>
        </p:spPr>
        <p:txBody>
          <a:bodyPr wrap="none" lIns="91440" tIns="45720" rIns="91440" bIns="45720">
            <a:spAutoFit/>
          </a:bodyPr>
          <a:lstStyle/>
          <a:p>
            <a:pPr algn="ctr"/>
            <a:r>
              <a:rPr lang="en-US" sz="7200" b="1" dirty="0">
                <a:ln w="18415" cmpd="sng">
                  <a:solidFill>
                    <a:srgbClr val="FFFFFF"/>
                  </a:solidFill>
                  <a:prstDash val="solid"/>
                </a:ln>
                <a:solidFill>
                  <a:srgbClr val="FFFFFF"/>
                </a:solidFill>
                <a:effectLst>
                  <a:outerShdw blurRad="63500" dist="50800" dir="3600000" algn="tl" rotWithShape="0">
                    <a:srgbClr val="000000"/>
                  </a:outerShdw>
                </a:effectLst>
                <a:latin typeface="Palatino"/>
                <a:cs typeface="Palatino"/>
              </a:rPr>
              <a:t>a</a:t>
            </a:r>
            <a:r>
              <a:rPr lang="en-US" sz="7200" b="1" dirty="0" smtClean="0">
                <a:ln w="18415" cmpd="sng">
                  <a:solidFill>
                    <a:srgbClr val="FFFFFF"/>
                  </a:solidFill>
                  <a:prstDash val="solid"/>
                </a:ln>
                <a:solidFill>
                  <a:srgbClr val="FFFFFF"/>
                </a:solidFill>
                <a:effectLst>
                  <a:outerShdw blurRad="63500" dist="50800" dir="3600000" algn="tl" rotWithShape="0">
                    <a:srgbClr val="000000"/>
                  </a:outerShdw>
                </a:effectLst>
                <a:latin typeface="Palatino"/>
                <a:cs typeface="Palatino"/>
              </a:rPr>
              <a:t>n</a:t>
            </a:r>
            <a:endParaRPr lang="en-US" sz="7200" b="1" dirty="0">
              <a:ln w="18415" cmpd="sng">
                <a:solidFill>
                  <a:srgbClr val="FFFFFF"/>
                </a:solidFill>
                <a:prstDash val="solid"/>
              </a:ln>
              <a:solidFill>
                <a:srgbClr val="FFFFFF"/>
              </a:solidFill>
              <a:effectLst>
                <a:outerShdw blurRad="63500" dist="50800" dir="3600000" algn="tl" rotWithShape="0">
                  <a:srgbClr val="000000"/>
                </a:outerShdw>
              </a:effectLst>
              <a:latin typeface="Palatino"/>
              <a:cs typeface="Palatino"/>
            </a:endParaRPr>
          </a:p>
        </p:txBody>
      </p:sp>
    </p:spTree>
    <p:extLst>
      <p:ext uri="{BB962C8B-B14F-4D97-AF65-F5344CB8AC3E}">
        <p14:creationId xmlns:p14="http://schemas.microsoft.com/office/powerpoint/2010/main" val="8929691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Culture vs. Conscience</a:t>
            </a:r>
            <a:endParaRPr lang="en-US" dirty="0"/>
          </a:p>
        </p:txBody>
      </p:sp>
      <p:sp>
        <p:nvSpPr>
          <p:cNvPr id="6" name="Content Placeholder 5"/>
          <p:cNvSpPr>
            <a:spLocks noGrp="1"/>
          </p:cNvSpPr>
          <p:nvPr>
            <p:ph sz="quarter" idx="1"/>
          </p:nvPr>
        </p:nvSpPr>
        <p:spPr/>
        <p:txBody>
          <a:bodyPr/>
          <a:lstStyle/>
          <a:p>
            <a:r>
              <a:rPr lang="en-US" dirty="0" smtClean="0">
                <a:solidFill>
                  <a:schemeClr val="accent1">
                    <a:lumMod val="60000"/>
                    <a:lumOff val="40000"/>
                  </a:schemeClr>
                </a:solidFill>
              </a:rPr>
              <a:t>Taken captive			1:3-4</a:t>
            </a:r>
          </a:p>
          <a:p>
            <a:r>
              <a:rPr lang="en-US" dirty="0" smtClean="0">
                <a:solidFill>
                  <a:schemeClr val="accent1">
                    <a:lumMod val="60000"/>
                    <a:lumOff val="40000"/>
                  </a:schemeClr>
                </a:solidFill>
              </a:rPr>
              <a:t>From the king’s table		1:5</a:t>
            </a:r>
          </a:p>
          <a:p>
            <a:r>
              <a:rPr lang="en-US" dirty="0" smtClean="0">
                <a:solidFill>
                  <a:schemeClr val="accent1">
                    <a:lumMod val="60000"/>
                    <a:lumOff val="40000"/>
                  </a:schemeClr>
                </a:solidFill>
              </a:rPr>
              <a:t>Daniel resolved			1:8, 1 Kings 18:21</a:t>
            </a:r>
          </a:p>
          <a:p>
            <a:r>
              <a:rPr lang="en-US" dirty="0" smtClean="0">
                <a:solidFill>
                  <a:schemeClr val="accent1">
                    <a:lumMod val="60000"/>
                    <a:lumOff val="40000"/>
                  </a:schemeClr>
                </a:solidFill>
              </a:rPr>
              <a:t>Daniel asked			1:8</a:t>
            </a:r>
          </a:p>
          <a:p>
            <a:r>
              <a:rPr lang="en-US" dirty="0" smtClean="0">
                <a:solidFill>
                  <a:schemeClr val="accent1">
                    <a:lumMod val="60000"/>
                    <a:lumOff val="40000"/>
                  </a:schemeClr>
                </a:solidFill>
              </a:rPr>
              <a:t>Daniel negotiated		1:9-14</a:t>
            </a:r>
          </a:p>
          <a:p>
            <a:r>
              <a:rPr lang="en-US" dirty="0" smtClean="0">
                <a:solidFill>
                  <a:schemeClr val="accent1">
                    <a:lumMod val="60000"/>
                    <a:lumOff val="40000"/>
                  </a:schemeClr>
                </a:solidFill>
              </a:rPr>
              <a:t>Blessed by God			1:15-17</a:t>
            </a:r>
          </a:p>
          <a:p>
            <a:endParaRPr lang="en-US" dirty="0">
              <a:solidFill>
                <a:schemeClr val="accent1">
                  <a:lumMod val="60000"/>
                  <a:lumOff val="40000"/>
                </a:schemeClr>
              </a:solidFill>
            </a:endParaRPr>
          </a:p>
        </p:txBody>
      </p:sp>
      <p:sp>
        <p:nvSpPr>
          <p:cNvPr id="4" name="Rectangle 3"/>
          <p:cNvSpPr/>
          <p:nvPr/>
        </p:nvSpPr>
        <p:spPr>
          <a:xfrm>
            <a:off x="612648" y="3314472"/>
            <a:ext cx="7466731" cy="22467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800" dirty="0" smtClean="0"/>
              <a:t>1 Kings 18:21 And Elijah came near to all the people and said, “How long will you go limping between two different opinions? If the Lord is God, follow him; but if Baal, then follow him.” And the people did not answer him a word.  </a:t>
            </a:r>
            <a:endParaRPr lang="en-US" sz="2800" dirty="0"/>
          </a:p>
        </p:txBody>
      </p:sp>
      <p:sp>
        <p:nvSpPr>
          <p:cNvPr id="7" name="TextBox 6"/>
          <p:cNvSpPr txBox="1"/>
          <p:nvPr/>
        </p:nvSpPr>
        <p:spPr>
          <a:xfrm>
            <a:off x="8688454" y="6546388"/>
            <a:ext cx="461510" cy="307777"/>
          </a:xfrm>
          <a:prstGeom prst="rect">
            <a:avLst/>
          </a:prstGeom>
          <a:noFill/>
        </p:spPr>
        <p:txBody>
          <a:bodyPr wrap="none" rtlCol="0">
            <a:spAutoFit/>
          </a:bodyPr>
          <a:lstStyle/>
          <a:p>
            <a:r>
              <a:rPr lang="en-US" sz="1400" dirty="0" smtClean="0">
                <a:solidFill>
                  <a:schemeClr val="accent1"/>
                </a:solidFill>
              </a:rPr>
              <a:t>ESV</a:t>
            </a:r>
            <a:endParaRPr lang="en-US" sz="1400" dirty="0">
              <a:solidFill>
                <a:schemeClr val="accent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tx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500" fill="hold"/>
                                        <p:tgtEl>
                                          <p:spTgt spid="6">
                                            <p:txEl>
                                              <p:pRg st="1" end="1"/>
                                            </p:txEl>
                                          </p:spTgt>
                                        </p:tgtEl>
                                        <p:attrNameLst>
                                          <p:attrName>style.color</p:attrName>
                                        </p:attrNameLst>
                                      </p:cBhvr>
                                      <p:to>
                                        <a:schemeClr val="tx1"/>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6">
                                            <p:txEl>
                                              <p:pRg st="2" end="2"/>
                                            </p:txEl>
                                          </p:spTgt>
                                        </p:tgtEl>
                                        <p:attrNameLst>
                                          <p:attrName>style.color</p:attrName>
                                        </p:attrNameLst>
                                      </p:cBhvr>
                                      <p:to>
                                        <a:schemeClr val="tx1"/>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0" nodeType="clickEffect">
                                  <p:stCondLst>
                                    <p:cond delay="0"/>
                                  </p:stCondLst>
                                  <p:childTnLst>
                                    <p:animClr clrSpc="rgb" dir="cw">
                                      <p:cBhvr override="childStyle">
                                        <p:cTn id="28" dur="500" fill="hold"/>
                                        <p:tgtEl>
                                          <p:spTgt spid="6">
                                            <p:txEl>
                                              <p:pRg st="3" end="3"/>
                                            </p:txEl>
                                          </p:spTgt>
                                        </p:tgtEl>
                                        <p:attrNameLst>
                                          <p:attrName>style.color</p:attrName>
                                        </p:attrNameLst>
                                      </p:cBhvr>
                                      <p:to>
                                        <a:schemeClr val="tx1"/>
                                      </p:to>
                                    </p:animClr>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0" nodeType="clickEffect">
                                  <p:stCondLst>
                                    <p:cond delay="0"/>
                                  </p:stCondLst>
                                  <p:childTnLst>
                                    <p:animClr clrSpc="rgb" dir="cw">
                                      <p:cBhvr override="childStyle">
                                        <p:cTn id="32" dur="500" fill="hold"/>
                                        <p:tgtEl>
                                          <p:spTgt spid="6">
                                            <p:txEl>
                                              <p:pRg st="4" end="4"/>
                                            </p:txEl>
                                          </p:spTgt>
                                        </p:tgtEl>
                                        <p:attrNameLst>
                                          <p:attrName>style.color</p:attrName>
                                        </p:attrNameLst>
                                      </p:cBhvr>
                                      <p:to>
                                        <a:schemeClr val="tx1"/>
                                      </p:to>
                                    </p:animClr>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0" nodeType="clickEffect">
                                  <p:stCondLst>
                                    <p:cond delay="0"/>
                                  </p:stCondLst>
                                  <p:childTnLst>
                                    <p:animClr clrSpc="rgb" dir="cw">
                                      <p:cBhvr override="childStyle">
                                        <p:cTn id="36" dur="500" fill="hold"/>
                                        <p:tgtEl>
                                          <p:spTgt spid="6">
                                            <p:txEl>
                                              <p:pRg st="5" end="5"/>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Culture vs. Conscience</a:t>
            </a:r>
            <a:endParaRPr lang="en-US" dirty="0"/>
          </a:p>
        </p:txBody>
      </p:sp>
      <p:sp>
        <p:nvSpPr>
          <p:cNvPr id="6" name="Content Placeholder 5"/>
          <p:cNvSpPr>
            <a:spLocks noGrp="1"/>
          </p:cNvSpPr>
          <p:nvPr>
            <p:ph sz="quarter" idx="1"/>
          </p:nvPr>
        </p:nvSpPr>
        <p:spPr/>
        <p:txBody>
          <a:bodyPr/>
          <a:lstStyle/>
          <a:p>
            <a:r>
              <a:rPr lang="en-US" dirty="0" smtClean="0">
                <a:solidFill>
                  <a:schemeClr val="accent1">
                    <a:lumMod val="60000"/>
                    <a:lumOff val="40000"/>
                  </a:schemeClr>
                </a:solidFill>
              </a:rPr>
              <a:t>Resolve not to be defiled</a:t>
            </a:r>
          </a:p>
          <a:p>
            <a:r>
              <a:rPr lang="en-US" dirty="0" smtClean="0">
                <a:solidFill>
                  <a:schemeClr val="accent1">
                    <a:lumMod val="60000"/>
                    <a:lumOff val="40000"/>
                  </a:schemeClr>
                </a:solidFill>
              </a:rPr>
              <a:t>Guard your heart</a:t>
            </a:r>
          </a:p>
          <a:p>
            <a:r>
              <a:rPr lang="en-US" dirty="0" smtClean="0">
                <a:solidFill>
                  <a:schemeClr val="accent1">
                    <a:lumMod val="60000"/>
                    <a:lumOff val="40000"/>
                  </a:schemeClr>
                </a:solidFill>
              </a:rPr>
              <a:t>Be meek and humble</a:t>
            </a:r>
          </a:p>
          <a:p>
            <a:endParaRPr lang="en-US" dirty="0">
              <a:solidFill>
                <a:schemeClr val="accent1">
                  <a:lumMod val="60000"/>
                  <a:lumOff val="40000"/>
                </a:schemeClr>
              </a:solidFill>
            </a:endParaRPr>
          </a:p>
        </p:txBody>
      </p:sp>
      <p:sp>
        <p:nvSpPr>
          <p:cNvPr id="4" name="Rectangle 3"/>
          <p:cNvSpPr/>
          <p:nvPr/>
        </p:nvSpPr>
        <p:spPr>
          <a:xfrm>
            <a:off x="1046868" y="3891792"/>
            <a:ext cx="6804637"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dirty="0"/>
              <a:t>2 Cor. 6:17-18  Therefore go out from their midst, and be separate from them, says the Lord, and touch no unclean thing; then I will welcome you, </a:t>
            </a:r>
            <a:r>
              <a:rPr lang="en-US" sz="2400" baseline="30000" dirty="0"/>
              <a:t>18</a:t>
            </a:r>
            <a:r>
              <a:rPr lang="en-US" sz="2400" dirty="0"/>
              <a:t> and I will be a father to you, and you shall be sons and daughters to me, says the Lord Almighty.”</a:t>
            </a:r>
          </a:p>
        </p:txBody>
      </p:sp>
      <p:sp>
        <p:nvSpPr>
          <p:cNvPr id="7" name="TextBox 6"/>
          <p:cNvSpPr txBox="1"/>
          <p:nvPr/>
        </p:nvSpPr>
        <p:spPr>
          <a:xfrm>
            <a:off x="8688454" y="6546388"/>
            <a:ext cx="461510" cy="307777"/>
          </a:xfrm>
          <a:prstGeom prst="rect">
            <a:avLst/>
          </a:prstGeom>
          <a:noFill/>
        </p:spPr>
        <p:txBody>
          <a:bodyPr wrap="none" rtlCol="0">
            <a:spAutoFit/>
          </a:bodyPr>
          <a:lstStyle/>
          <a:p>
            <a:r>
              <a:rPr lang="en-US" sz="1400" dirty="0" smtClean="0">
                <a:solidFill>
                  <a:schemeClr val="accent1"/>
                </a:solidFill>
              </a:rPr>
              <a:t>ESV</a:t>
            </a:r>
            <a:endParaRPr lang="en-US" sz="1400" dirty="0">
              <a:solidFill>
                <a:schemeClr val="accent1"/>
              </a:solidFill>
            </a:endParaRPr>
          </a:p>
        </p:txBody>
      </p:sp>
    </p:spTree>
    <p:extLst>
      <p:ext uri="{BB962C8B-B14F-4D97-AF65-F5344CB8AC3E}">
        <p14:creationId xmlns:p14="http://schemas.microsoft.com/office/powerpoint/2010/main" val="971970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6">
                                            <p:txEl>
                                              <p:pRg st="0" end="0"/>
                                            </p:txEl>
                                          </p:spTgt>
                                        </p:tgtEl>
                                        <p:attrNameLst>
                                          <p:attrName>style.color</p:attrName>
                                        </p:attrNameLst>
                                      </p:cBhvr>
                                      <p:to>
                                        <a:schemeClr val="tx1"/>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0" nodeType="clickEffect">
                                  <p:stCondLst>
                                    <p:cond delay="0"/>
                                  </p:stCondLst>
                                  <p:childTnLst>
                                    <p:animClr clrSpc="rgb" dir="cw">
                                      <p:cBhvr override="childStyle">
                                        <p:cTn id="20" dur="500" fill="hold"/>
                                        <p:tgtEl>
                                          <p:spTgt spid="6">
                                            <p:txEl>
                                              <p:pRg st="1" end="1"/>
                                            </p:txEl>
                                          </p:spTgt>
                                        </p:tgtEl>
                                        <p:attrNameLst>
                                          <p:attrName>style.color</p:attrName>
                                        </p:attrNameLst>
                                      </p:cBhvr>
                                      <p:to>
                                        <a:schemeClr val="tx1"/>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0" nodeType="clickEffect">
                                  <p:stCondLst>
                                    <p:cond delay="0"/>
                                  </p:stCondLst>
                                  <p:childTnLst>
                                    <p:animClr clrSpc="rgb" dir="cw">
                                      <p:cBhvr override="childStyle">
                                        <p:cTn id="24" dur="500" fill="hold"/>
                                        <p:tgtEl>
                                          <p:spTgt spid="6">
                                            <p:txEl>
                                              <p:pRg st="2" end="2"/>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Taking a stand</a:t>
            </a:r>
            <a:endParaRPr lang="en-US" dirty="0"/>
          </a:p>
        </p:txBody>
      </p:sp>
      <p:sp>
        <p:nvSpPr>
          <p:cNvPr id="6" name="Content Placeholder 5"/>
          <p:cNvSpPr>
            <a:spLocks noGrp="1"/>
          </p:cNvSpPr>
          <p:nvPr>
            <p:ph sz="quarter" idx="1"/>
          </p:nvPr>
        </p:nvSpPr>
        <p:spPr>
          <a:xfrm>
            <a:off x="612648" y="1600200"/>
            <a:ext cx="8531352" cy="4495800"/>
          </a:xfrm>
        </p:spPr>
        <p:txBody>
          <a:bodyPr/>
          <a:lstStyle/>
          <a:p>
            <a:r>
              <a:rPr lang="en-US" dirty="0" smtClean="0">
                <a:solidFill>
                  <a:schemeClr val="accent1">
                    <a:lumMod val="60000"/>
                    <a:lumOff val="40000"/>
                  </a:schemeClr>
                </a:solidFill>
              </a:rPr>
              <a:t>Daniel’s success			6:1-3</a:t>
            </a:r>
          </a:p>
          <a:p>
            <a:r>
              <a:rPr lang="en-US" dirty="0" smtClean="0">
                <a:solidFill>
                  <a:schemeClr val="accent1">
                    <a:lumMod val="60000"/>
                    <a:lumOff val="40000"/>
                  </a:schemeClr>
                </a:solidFill>
              </a:rPr>
              <a:t>A trap set 			6:4-5</a:t>
            </a:r>
          </a:p>
          <a:p>
            <a:r>
              <a:rPr lang="en-US" dirty="0" smtClean="0">
                <a:solidFill>
                  <a:schemeClr val="accent1">
                    <a:lumMod val="60000"/>
                    <a:lumOff val="40000"/>
                  </a:schemeClr>
                </a:solidFill>
              </a:rPr>
              <a:t>Undeterred			6:10</a:t>
            </a:r>
          </a:p>
          <a:p>
            <a:r>
              <a:rPr lang="en-US" dirty="0" smtClean="0">
                <a:solidFill>
                  <a:schemeClr val="accent1">
                    <a:lumMod val="60000"/>
                    <a:lumOff val="40000"/>
                  </a:schemeClr>
                </a:solidFill>
              </a:rPr>
              <a:t>Praying toward Jerusalem	2 Chron. 6:36-39</a:t>
            </a:r>
          </a:p>
          <a:p>
            <a:r>
              <a:rPr lang="en-US" dirty="0" smtClean="0">
                <a:solidFill>
                  <a:schemeClr val="accent1">
                    <a:lumMod val="60000"/>
                    <a:lumOff val="40000"/>
                  </a:schemeClr>
                </a:solidFill>
              </a:rPr>
              <a:t>Praying in private		Matt. 6:5-6</a:t>
            </a:r>
          </a:p>
          <a:p>
            <a:r>
              <a:rPr lang="en-US" dirty="0" smtClean="0">
                <a:solidFill>
                  <a:schemeClr val="accent1">
                    <a:lumMod val="60000"/>
                    <a:lumOff val="40000"/>
                  </a:schemeClr>
                </a:solidFill>
              </a:rPr>
              <a:t>Facing the consequences	6:11-18</a:t>
            </a:r>
          </a:p>
          <a:p>
            <a:r>
              <a:rPr lang="en-US" dirty="0" smtClean="0">
                <a:solidFill>
                  <a:schemeClr val="accent1">
                    <a:lumMod val="60000"/>
                    <a:lumOff val="40000"/>
                  </a:schemeClr>
                </a:solidFill>
              </a:rPr>
              <a:t>Safe with the lions		6:19-22</a:t>
            </a:r>
          </a:p>
          <a:p>
            <a:r>
              <a:rPr lang="en-US" dirty="0" smtClean="0">
                <a:solidFill>
                  <a:schemeClr val="accent1">
                    <a:lumMod val="60000"/>
                    <a:lumOff val="40000"/>
                  </a:schemeClr>
                </a:solidFill>
              </a:rPr>
              <a:t>God glorified			6:25-27</a:t>
            </a:r>
          </a:p>
          <a:p>
            <a:endParaRPr lang="en-US" dirty="0" smtClean="0">
              <a:solidFill>
                <a:schemeClr val="accent1">
                  <a:lumMod val="60000"/>
                  <a:lumOff val="40000"/>
                </a:schemeClr>
              </a:solidFill>
            </a:endParaRPr>
          </a:p>
          <a:p>
            <a:endParaRPr lang="en-US" dirty="0">
              <a:solidFill>
                <a:schemeClr val="accent1">
                  <a:lumMod val="60000"/>
                  <a:lumOff val="40000"/>
                </a:schemeClr>
              </a:solidFill>
            </a:endParaRPr>
          </a:p>
        </p:txBody>
      </p:sp>
      <p:sp>
        <p:nvSpPr>
          <p:cNvPr id="4" name="Rectangle 3"/>
          <p:cNvSpPr/>
          <p:nvPr/>
        </p:nvSpPr>
        <p:spPr>
          <a:xfrm>
            <a:off x="1046868" y="1600200"/>
            <a:ext cx="6804637" cy="452431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400" smtClean="0"/>
              <a:t>2 Chron. </a:t>
            </a:r>
            <a:r>
              <a:rPr lang="en-US" sz="2400" dirty="0" smtClean="0"/>
              <a:t>6:36-39   “If they sin against you—for there is no one who does not sin—and you are angry with them and give them to an enemy, so that they are carried away captive to a land far or near … </a:t>
            </a:r>
            <a:r>
              <a:rPr lang="en-US" sz="2400" baseline="30000" dirty="0" smtClean="0"/>
              <a:t>38</a:t>
            </a:r>
            <a:r>
              <a:rPr lang="en-US" sz="2400" dirty="0" smtClean="0"/>
              <a:t> if they repent with all their mind and with all their heart in the land of their captivity to which they were carried captive, and pray toward their land, which you gave to their fathers, the city that you have chosen and the house that I have built for your name, </a:t>
            </a:r>
            <a:r>
              <a:rPr lang="en-US" sz="2400" baseline="30000" dirty="0" smtClean="0"/>
              <a:t>39</a:t>
            </a:r>
            <a:r>
              <a:rPr lang="en-US" sz="2400" dirty="0" smtClean="0"/>
              <a:t> then hear from heaven your dwelling place their prayer and their pleas, and maintain their cause and forgive your people who have sinned against you. </a:t>
            </a:r>
            <a:endParaRPr lang="en-US" sz="2400" dirty="0"/>
          </a:p>
        </p:txBody>
      </p:sp>
      <p:sp>
        <p:nvSpPr>
          <p:cNvPr id="7" name="TextBox 6"/>
          <p:cNvSpPr txBox="1"/>
          <p:nvPr/>
        </p:nvSpPr>
        <p:spPr>
          <a:xfrm>
            <a:off x="8688454" y="6546388"/>
            <a:ext cx="461510" cy="307777"/>
          </a:xfrm>
          <a:prstGeom prst="rect">
            <a:avLst/>
          </a:prstGeom>
          <a:noFill/>
        </p:spPr>
        <p:txBody>
          <a:bodyPr wrap="none" rtlCol="0">
            <a:spAutoFit/>
          </a:bodyPr>
          <a:lstStyle/>
          <a:p>
            <a:r>
              <a:rPr lang="en-US" sz="1400" dirty="0" smtClean="0">
                <a:solidFill>
                  <a:schemeClr val="accent1"/>
                </a:solidFill>
              </a:rPr>
              <a:t>ESV</a:t>
            </a:r>
            <a:endParaRPr lang="en-US" sz="1400" dirty="0">
              <a:solidFill>
                <a:schemeClr val="accent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tx1"/>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500" fill="hold"/>
                                        <p:tgtEl>
                                          <p:spTgt spid="6">
                                            <p:txEl>
                                              <p:pRg st="1" end="1"/>
                                            </p:txEl>
                                          </p:spTgt>
                                        </p:tgtEl>
                                        <p:attrNameLst>
                                          <p:attrName>style.color</p:attrName>
                                        </p:attrNameLst>
                                      </p:cBhvr>
                                      <p:to>
                                        <a:schemeClr val="tx1"/>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6">
                                            <p:txEl>
                                              <p:pRg st="2" end="2"/>
                                            </p:txEl>
                                          </p:spTgt>
                                        </p:tgtEl>
                                        <p:attrNameLst>
                                          <p:attrName>style.color</p:attrName>
                                        </p:attrNameLst>
                                      </p:cBhvr>
                                      <p:to>
                                        <a:schemeClr val="tx1"/>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500" fill="hold"/>
                                        <p:tgtEl>
                                          <p:spTgt spid="6">
                                            <p:txEl>
                                              <p:pRg st="3" end="3"/>
                                            </p:txEl>
                                          </p:spTgt>
                                        </p:tgtEl>
                                        <p:attrNameLst>
                                          <p:attrName>style.color</p:attrName>
                                        </p:attrNameLst>
                                      </p:cBhvr>
                                      <p:to>
                                        <a:schemeClr val="tx1"/>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0" nodeType="clickEffect">
                                  <p:stCondLst>
                                    <p:cond delay="0"/>
                                  </p:stCondLst>
                                  <p:childTnLst>
                                    <p:animClr clrSpc="rgb" dir="cw">
                                      <p:cBhvr override="childStyle">
                                        <p:cTn id="32" dur="500" fill="hold"/>
                                        <p:tgtEl>
                                          <p:spTgt spid="6">
                                            <p:txEl>
                                              <p:pRg st="4" end="4"/>
                                            </p:txEl>
                                          </p:spTgt>
                                        </p:tgtEl>
                                        <p:attrNameLst>
                                          <p:attrName>style.color</p:attrName>
                                        </p:attrNameLst>
                                      </p:cBhvr>
                                      <p:to>
                                        <a:schemeClr val="tx1"/>
                                      </p:to>
                                    </p:animClr>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0" nodeType="clickEffect">
                                  <p:stCondLst>
                                    <p:cond delay="0"/>
                                  </p:stCondLst>
                                  <p:childTnLst>
                                    <p:animClr clrSpc="rgb" dir="cw">
                                      <p:cBhvr override="childStyle">
                                        <p:cTn id="36" dur="500" fill="hold"/>
                                        <p:tgtEl>
                                          <p:spTgt spid="6">
                                            <p:txEl>
                                              <p:pRg st="5" end="5"/>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daniel1.jpg"/>
          <p:cNvPicPr>
            <a:picLocks noChangeAspect="1"/>
          </p:cNvPicPr>
          <p:nvPr/>
        </p:nvPicPr>
        <p:blipFill>
          <a:blip r:embed="rId2"/>
          <a:stretch>
            <a:fillRect/>
          </a:stretch>
        </p:blipFill>
        <p:spPr>
          <a:xfrm>
            <a:off x="0" y="0"/>
            <a:ext cx="9144000" cy="55403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Daniellion.jpg"/>
          <p:cNvPicPr>
            <a:picLocks noChangeAspect="1"/>
          </p:cNvPicPr>
          <p:nvPr/>
        </p:nvPicPr>
        <p:blipFill>
          <a:blip r:embed="rId2"/>
          <a:stretch>
            <a:fillRect/>
          </a:stretch>
        </p:blipFill>
        <p:spPr>
          <a:xfrm>
            <a:off x="0" y="-1"/>
            <a:ext cx="9161056" cy="60462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Taking a stand</a:t>
            </a:r>
            <a:endParaRPr lang="en-US" dirty="0"/>
          </a:p>
        </p:txBody>
      </p:sp>
      <p:sp>
        <p:nvSpPr>
          <p:cNvPr id="6" name="Content Placeholder 5"/>
          <p:cNvSpPr>
            <a:spLocks noGrp="1"/>
          </p:cNvSpPr>
          <p:nvPr>
            <p:ph sz="quarter" idx="1"/>
          </p:nvPr>
        </p:nvSpPr>
        <p:spPr>
          <a:xfrm>
            <a:off x="612648" y="1600200"/>
            <a:ext cx="8531352" cy="4495800"/>
          </a:xfrm>
        </p:spPr>
        <p:txBody>
          <a:bodyPr/>
          <a:lstStyle/>
          <a:p>
            <a:r>
              <a:rPr lang="en-US" dirty="0" smtClean="0"/>
              <a:t>Daniel’s success			6:1-3</a:t>
            </a:r>
          </a:p>
          <a:p>
            <a:r>
              <a:rPr lang="en-US" dirty="0" smtClean="0"/>
              <a:t>A trap set 			6:4-5</a:t>
            </a:r>
          </a:p>
          <a:p>
            <a:r>
              <a:rPr lang="en-US" dirty="0" smtClean="0"/>
              <a:t>Undeterred			6:10</a:t>
            </a:r>
          </a:p>
          <a:p>
            <a:r>
              <a:rPr lang="en-US" dirty="0" smtClean="0"/>
              <a:t>Praying toward Jerusalem	2 Chron. 6:36-39</a:t>
            </a:r>
          </a:p>
          <a:p>
            <a:r>
              <a:rPr lang="en-US" dirty="0" smtClean="0"/>
              <a:t>Praying in private		Matt. 6:5-6</a:t>
            </a:r>
          </a:p>
          <a:p>
            <a:r>
              <a:rPr lang="en-US" dirty="0" smtClean="0"/>
              <a:t>Facing the consequences	6:11-18</a:t>
            </a:r>
          </a:p>
          <a:p>
            <a:r>
              <a:rPr lang="en-US" dirty="0" smtClean="0"/>
              <a:t>Safe with the lions		6:19-22</a:t>
            </a:r>
          </a:p>
          <a:p>
            <a:r>
              <a:rPr lang="en-US" dirty="0" smtClean="0">
                <a:solidFill>
                  <a:schemeClr val="accent1">
                    <a:lumMod val="60000"/>
                    <a:lumOff val="40000"/>
                  </a:schemeClr>
                </a:solidFill>
              </a:rPr>
              <a:t>God glorified			6:25-27</a:t>
            </a:r>
          </a:p>
          <a:p>
            <a:endParaRPr lang="en-US" dirty="0" smtClean="0">
              <a:solidFill>
                <a:schemeClr val="accent1">
                  <a:lumMod val="60000"/>
                  <a:lumOff val="40000"/>
                </a:schemeClr>
              </a:solidFill>
            </a:endParaRPr>
          </a:p>
          <a:p>
            <a:endParaRPr lang="en-US" dirty="0">
              <a:solidFill>
                <a:schemeClr val="accent1">
                  <a:lumMod val="60000"/>
                  <a:lumOff val="40000"/>
                </a:schemeClr>
              </a:solidFill>
            </a:endParaRPr>
          </a:p>
        </p:txBody>
      </p:sp>
      <p:sp>
        <p:nvSpPr>
          <p:cNvPr id="7" name="TextBox 6"/>
          <p:cNvSpPr txBox="1"/>
          <p:nvPr/>
        </p:nvSpPr>
        <p:spPr>
          <a:xfrm>
            <a:off x="8688454" y="6546388"/>
            <a:ext cx="461510" cy="307777"/>
          </a:xfrm>
          <a:prstGeom prst="rect">
            <a:avLst/>
          </a:prstGeom>
          <a:noFill/>
        </p:spPr>
        <p:txBody>
          <a:bodyPr wrap="none" rtlCol="0">
            <a:spAutoFit/>
          </a:bodyPr>
          <a:lstStyle/>
          <a:p>
            <a:r>
              <a:rPr lang="en-US" sz="1400" dirty="0" smtClean="0">
                <a:solidFill>
                  <a:schemeClr val="accent1"/>
                </a:solidFill>
              </a:rPr>
              <a:t>ESV</a:t>
            </a:r>
            <a:endParaRPr lang="en-US" sz="1400" dirty="0">
              <a:solidFill>
                <a:schemeClr val="accent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6">
                                            <p:txEl>
                                              <p:pRg st="7" end="7"/>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2388</TotalTime>
  <Words>317</Words>
  <Application>Microsoft Macintosh PowerPoint</Application>
  <PresentationFormat>On-screen Show (4:3)</PresentationFormat>
  <Paragraphs>50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Median</vt:lpstr>
      <vt:lpstr>PowerPoint Presentation</vt:lpstr>
      <vt:lpstr>PowerPoint Presentation</vt:lpstr>
      <vt:lpstr>Culture vs. Conscience</vt:lpstr>
      <vt:lpstr>Culture vs. Conscience</vt:lpstr>
      <vt:lpstr>Taking a stand</vt:lpstr>
      <vt:lpstr>PowerPoint Presentation</vt:lpstr>
      <vt:lpstr>PowerPoint Presentation</vt:lpstr>
      <vt:lpstr>Taking a stand</vt:lpstr>
    </vt:vector>
  </TitlesOfParts>
  <Company>South Fayetteville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Holy in an Unholy Land</dc:title>
  <dc:creator>Eric Reynolds</dc:creator>
  <cp:lastModifiedBy>Eric Reynolds</cp:lastModifiedBy>
  <cp:revision>10</cp:revision>
  <dcterms:created xsi:type="dcterms:W3CDTF">2013-04-08T18:32:27Z</dcterms:created>
  <dcterms:modified xsi:type="dcterms:W3CDTF">2015-11-01T13:33:51Z</dcterms:modified>
</cp:coreProperties>
</file>