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97" r:id="rId3"/>
    <p:sldId id="308" r:id="rId4"/>
    <p:sldId id="316" r:id="rId5"/>
    <p:sldId id="318" r:id="rId6"/>
    <p:sldId id="315" r:id="rId7"/>
    <p:sldId id="317" r:id="rId8"/>
    <p:sldId id="309" r:id="rId9"/>
    <p:sldId id="319" r:id="rId10"/>
    <p:sldId id="320" r:id="rId11"/>
    <p:sldId id="321" r:id="rId12"/>
    <p:sldId id="322" r:id="rId13"/>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5757"/>
    <a:srgbClr val="65D7FF"/>
    <a:srgbClr val="84848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showGuides="1">
      <p:cViewPr varScale="1">
        <p:scale>
          <a:sx n="80" d="100"/>
          <a:sy n="80" d="100"/>
        </p:scale>
        <p:origin x="1478" y="-67"/>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8D4FC40-E353-4392-8D7C-8F4F11A55A36}" type="datetimeFigureOut">
              <a:rPr lang="en-US" smtClean="0"/>
              <a:t>11/28/2021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1DE2B6-2FC6-458B-955B-E6D4BB611939}" type="slidenum">
              <a:rPr lang="en-US" smtClean="0"/>
              <a:t>‹#›</a:t>
            </a:fld>
            <a:endParaRPr lang="en-US"/>
          </a:p>
        </p:txBody>
      </p:sp>
    </p:spTree>
    <p:extLst>
      <p:ext uri="{BB962C8B-B14F-4D97-AF65-F5344CB8AC3E}">
        <p14:creationId xmlns:p14="http://schemas.microsoft.com/office/powerpoint/2010/main" val="231584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8D4FC40-E353-4392-8D7C-8F4F11A55A36}" type="datetimeFigureOut">
              <a:rPr lang="en-US" smtClean="0"/>
              <a:t>11/28/2021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1DE2B6-2FC6-458B-955B-E6D4BB611939}" type="slidenum">
              <a:rPr lang="en-US" smtClean="0"/>
              <a:t>‹#›</a:t>
            </a:fld>
            <a:endParaRPr lang="en-US"/>
          </a:p>
        </p:txBody>
      </p:sp>
    </p:spTree>
    <p:extLst>
      <p:ext uri="{BB962C8B-B14F-4D97-AF65-F5344CB8AC3E}">
        <p14:creationId xmlns:p14="http://schemas.microsoft.com/office/powerpoint/2010/main" val="40381180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8D4FC40-E353-4392-8D7C-8F4F11A55A36}" type="datetimeFigureOut">
              <a:rPr lang="en-US" smtClean="0"/>
              <a:t>11/28/2021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1DE2B6-2FC6-458B-955B-E6D4BB611939}" type="slidenum">
              <a:rPr lang="en-US" smtClean="0"/>
              <a:t>‹#›</a:t>
            </a:fld>
            <a:endParaRPr lang="en-US"/>
          </a:p>
        </p:txBody>
      </p:sp>
    </p:spTree>
    <p:extLst>
      <p:ext uri="{BB962C8B-B14F-4D97-AF65-F5344CB8AC3E}">
        <p14:creationId xmlns:p14="http://schemas.microsoft.com/office/powerpoint/2010/main" val="24685417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8D4FC40-E353-4392-8D7C-8F4F11A55A36}" type="datetimeFigureOut">
              <a:rPr lang="en-US" smtClean="0"/>
              <a:t>11/28/2021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1DE2B6-2FC6-458B-955B-E6D4BB611939}" type="slidenum">
              <a:rPr lang="en-US" smtClean="0"/>
              <a:t>‹#›</a:t>
            </a:fld>
            <a:endParaRPr lang="en-US"/>
          </a:p>
        </p:txBody>
      </p:sp>
    </p:spTree>
    <p:extLst>
      <p:ext uri="{BB962C8B-B14F-4D97-AF65-F5344CB8AC3E}">
        <p14:creationId xmlns:p14="http://schemas.microsoft.com/office/powerpoint/2010/main" val="26052045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8D4FC40-E353-4392-8D7C-8F4F11A55A36}" type="datetimeFigureOut">
              <a:rPr lang="en-US" smtClean="0"/>
              <a:t>11/28/2021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1DE2B6-2FC6-458B-955B-E6D4BB611939}" type="slidenum">
              <a:rPr lang="en-US" smtClean="0"/>
              <a:t>‹#›</a:t>
            </a:fld>
            <a:endParaRPr lang="en-US"/>
          </a:p>
        </p:txBody>
      </p:sp>
    </p:spTree>
    <p:extLst>
      <p:ext uri="{BB962C8B-B14F-4D97-AF65-F5344CB8AC3E}">
        <p14:creationId xmlns:p14="http://schemas.microsoft.com/office/powerpoint/2010/main" val="10361452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8D4FC40-E353-4392-8D7C-8F4F11A55A36}" type="datetimeFigureOut">
              <a:rPr lang="en-US" smtClean="0"/>
              <a:t>11/28/2021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1DE2B6-2FC6-458B-955B-E6D4BB611939}" type="slidenum">
              <a:rPr lang="en-US" smtClean="0"/>
              <a:t>‹#›</a:t>
            </a:fld>
            <a:endParaRPr lang="en-US"/>
          </a:p>
        </p:txBody>
      </p:sp>
    </p:spTree>
    <p:extLst>
      <p:ext uri="{BB962C8B-B14F-4D97-AF65-F5344CB8AC3E}">
        <p14:creationId xmlns:p14="http://schemas.microsoft.com/office/powerpoint/2010/main" val="34363356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8D4FC40-E353-4392-8D7C-8F4F11A55A36}" type="datetimeFigureOut">
              <a:rPr lang="en-US" smtClean="0"/>
              <a:t>11/28/2021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1DE2B6-2FC6-458B-955B-E6D4BB611939}" type="slidenum">
              <a:rPr lang="en-US" smtClean="0"/>
              <a:t>‹#›</a:t>
            </a:fld>
            <a:endParaRPr lang="en-US"/>
          </a:p>
        </p:txBody>
      </p:sp>
    </p:spTree>
    <p:extLst>
      <p:ext uri="{BB962C8B-B14F-4D97-AF65-F5344CB8AC3E}">
        <p14:creationId xmlns:p14="http://schemas.microsoft.com/office/powerpoint/2010/main" val="22665530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8D4FC40-E353-4392-8D7C-8F4F11A55A36}" type="datetimeFigureOut">
              <a:rPr lang="en-US" smtClean="0"/>
              <a:t>11/28/2021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1DE2B6-2FC6-458B-955B-E6D4BB611939}" type="slidenum">
              <a:rPr lang="en-US" smtClean="0"/>
              <a:t>‹#›</a:t>
            </a:fld>
            <a:endParaRPr lang="en-US"/>
          </a:p>
        </p:txBody>
      </p:sp>
    </p:spTree>
    <p:extLst>
      <p:ext uri="{BB962C8B-B14F-4D97-AF65-F5344CB8AC3E}">
        <p14:creationId xmlns:p14="http://schemas.microsoft.com/office/powerpoint/2010/main" val="33064480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D4FC40-E353-4392-8D7C-8F4F11A55A36}" type="datetimeFigureOut">
              <a:rPr lang="en-US" smtClean="0"/>
              <a:t>11/28/2021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1DE2B6-2FC6-458B-955B-E6D4BB611939}" type="slidenum">
              <a:rPr lang="en-US" smtClean="0"/>
              <a:t>‹#›</a:t>
            </a:fld>
            <a:endParaRPr lang="en-US"/>
          </a:p>
        </p:txBody>
      </p:sp>
    </p:spTree>
    <p:extLst>
      <p:ext uri="{BB962C8B-B14F-4D97-AF65-F5344CB8AC3E}">
        <p14:creationId xmlns:p14="http://schemas.microsoft.com/office/powerpoint/2010/main" val="36534164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8D4FC40-E353-4392-8D7C-8F4F11A55A36}" type="datetimeFigureOut">
              <a:rPr lang="en-US" smtClean="0"/>
              <a:t>11/28/2021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1DE2B6-2FC6-458B-955B-E6D4BB611939}" type="slidenum">
              <a:rPr lang="en-US" smtClean="0"/>
              <a:t>‹#›</a:t>
            </a:fld>
            <a:endParaRPr lang="en-US"/>
          </a:p>
        </p:txBody>
      </p:sp>
    </p:spTree>
    <p:extLst>
      <p:ext uri="{BB962C8B-B14F-4D97-AF65-F5344CB8AC3E}">
        <p14:creationId xmlns:p14="http://schemas.microsoft.com/office/powerpoint/2010/main" val="11790935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8D4FC40-E353-4392-8D7C-8F4F11A55A36}" type="datetimeFigureOut">
              <a:rPr lang="en-US" smtClean="0"/>
              <a:t>11/28/2021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1DE2B6-2FC6-458B-955B-E6D4BB611939}" type="slidenum">
              <a:rPr lang="en-US" smtClean="0"/>
              <a:t>‹#›</a:t>
            </a:fld>
            <a:endParaRPr lang="en-US"/>
          </a:p>
        </p:txBody>
      </p:sp>
    </p:spTree>
    <p:extLst>
      <p:ext uri="{BB962C8B-B14F-4D97-AF65-F5344CB8AC3E}">
        <p14:creationId xmlns:p14="http://schemas.microsoft.com/office/powerpoint/2010/main" val="4373125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D4FC40-E353-4392-8D7C-8F4F11A55A36}" type="datetimeFigureOut">
              <a:rPr lang="en-US" smtClean="0"/>
              <a:t>11/28/2021</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1DE2B6-2FC6-458B-955B-E6D4BB611939}" type="slidenum">
              <a:rPr lang="en-US" smtClean="0"/>
              <a:t>‹#›</a:t>
            </a:fld>
            <a:endParaRPr lang="en-US"/>
          </a:p>
        </p:txBody>
      </p:sp>
    </p:spTree>
    <p:extLst>
      <p:ext uri="{BB962C8B-B14F-4D97-AF65-F5344CB8AC3E}">
        <p14:creationId xmlns:p14="http://schemas.microsoft.com/office/powerpoint/2010/main" val="409611616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00354EA3-368A-4D0B-BF71-CD9D25A4C60C}"/>
              </a:ext>
            </a:extLst>
          </p:cNvPr>
          <p:cNvSpPr>
            <a:spLocks noGrp="1"/>
          </p:cNvSpPr>
          <p:nvPr>
            <p:ph type="subTitle" idx="1"/>
          </p:nvPr>
        </p:nvSpPr>
        <p:spPr>
          <a:xfrm>
            <a:off x="78658" y="5450503"/>
            <a:ext cx="9144000" cy="1655762"/>
          </a:xfrm>
        </p:spPr>
        <p:txBody>
          <a:bodyPr/>
          <a:lstStyle/>
          <a:p>
            <a:endParaRPr lang="en-US" dirty="0"/>
          </a:p>
        </p:txBody>
      </p:sp>
      <p:sp>
        <p:nvSpPr>
          <p:cNvPr id="6" name="TextBox 5">
            <a:extLst>
              <a:ext uri="{FF2B5EF4-FFF2-40B4-BE49-F238E27FC236}">
                <a16:creationId xmlns:a16="http://schemas.microsoft.com/office/drawing/2014/main" id="{58326AD7-BE18-4E30-BF21-0F8A13588E87}"/>
              </a:ext>
            </a:extLst>
          </p:cNvPr>
          <p:cNvSpPr txBox="1"/>
          <p:nvPr/>
        </p:nvSpPr>
        <p:spPr>
          <a:xfrm>
            <a:off x="1109690" y="1197866"/>
            <a:ext cx="7081935" cy="3785652"/>
          </a:xfrm>
          <a:prstGeom prst="rect">
            <a:avLst/>
          </a:prstGeom>
          <a:noFill/>
        </p:spPr>
        <p:txBody>
          <a:bodyPr wrap="square">
            <a:spAutoFit/>
          </a:bodyPr>
          <a:lstStyle/>
          <a:p>
            <a:pPr algn="ctr"/>
            <a:r>
              <a:rPr lang="en-US" sz="4800" b="1" dirty="0">
                <a:solidFill>
                  <a:srgbClr val="FFFF00"/>
                </a:solidFill>
              </a:rPr>
              <a:t>Sermon on the Mount </a:t>
            </a:r>
          </a:p>
          <a:p>
            <a:pPr algn="ctr"/>
            <a:endParaRPr lang="en-US" sz="4800" b="1" dirty="0">
              <a:solidFill>
                <a:srgbClr val="FFFF00"/>
              </a:solidFill>
            </a:endParaRPr>
          </a:p>
          <a:p>
            <a:pPr algn="ctr"/>
            <a:r>
              <a:rPr lang="en-US" sz="4800" b="1" dirty="0">
                <a:solidFill>
                  <a:srgbClr val="65D7FF"/>
                </a:solidFill>
              </a:rPr>
              <a:t>Worrying about the basic needs of life</a:t>
            </a:r>
            <a:br>
              <a:rPr lang="en-US" sz="4800" b="1" dirty="0">
                <a:solidFill>
                  <a:srgbClr val="65D7FF"/>
                </a:solidFill>
              </a:rPr>
            </a:br>
            <a:r>
              <a:rPr lang="en-US" sz="4800" b="1" dirty="0">
                <a:solidFill>
                  <a:srgbClr val="65D7FF"/>
                </a:solidFill>
              </a:rPr>
              <a:t>Matthew 6:25-34</a:t>
            </a:r>
            <a:endParaRPr lang="en-US" sz="4800" dirty="0">
              <a:solidFill>
                <a:srgbClr val="65D7FF"/>
              </a:solidFill>
            </a:endParaRPr>
          </a:p>
        </p:txBody>
      </p:sp>
    </p:spTree>
    <p:extLst>
      <p:ext uri="{BB962C8B-B14F-4D97-AF65-F5344CB8AC3E}">
        <p14:creationId xmlns:p14="http://schemas.microsoft.com/office/powerpoint/2010/main" val="35598404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00354EA3-368A-4D0B-BF71-CD9D25A4C60C}"/>
              </a:ext>
            </a:extLst>
          </p:cNvPr>
          <p:cNvSpPr>
            <a:spLocks noGrp="1"/>
          </p:cNvSpPr>
          <p:nvPr>
            <p:ph type="subTitle" idx="1"/>
          </p:nvPr>
        </p:nvSpPr>
        <p:spPr>
          <a:xfrm>
            <a:off x="78658" y="5450503"/>
            <a:ext cx="9144000" cy="1655762"/>
          </a:xfrm>
        </p:spPr>
        <p:txBody>
          <a:bodyPr/>
          <a:lstStyle/>
          <a:p>
            <a:endParaRPr lang="en-US" dirty="0"/>
          </a:p>
        </p:txBody>
      </p:sp>
      <p:sp>
        <p:nvSpPr>
          <p:cNvPr id="6" name="TextBox 5">
            <a:extLst>
              <a:ext uri="{FF2B5EF4-FFF2-40B4-BE49-F238E27FC236}">
                <a16:creationId xmlns:a16="http://schemas.microsoft.com/office/drawing/2014/main" id="{58326AD7-BE18-4E30-BF21-0F8A13588E87}"/>
              </a:ext>
            </a:extLst>
          </p:cNvPr>
          <p:cNvSpPr txBox="1"/>
          <p:nvPr/>
        </p:nvSpPr>
        <p:spPr>
          <a:xfrm>
            <a:off x="0" y="0"/>
            <a:ext cx="9065342" cy="9602629"/>
          </a:xfrm>
          <a:prstGeom prst="rect">
            <a:avLst/>
          </a:prstGeom>
          <a:noFill/>
        </p:spPr>
        <p:txBody>
          <a:bodyPr wrap="square">
            <a:spAutoFit/>
          </a:bodyPr>
          <a:lstStyle/>
          <a:p>
            <a:r>
              <a:rPr lang="en-US" sz="4800" b="1" dirty="0">
                <a:solidFill>
                  <a:srgbClr val="FFFF00"/>
                </a:solidFill>
              </a:rPr>
              <a:t>Sermon on the Mount </a:t>
            </a:r>
          </a:p>
          <a:p>
            <a:r>
              <a:rPr lang="en-US" sz="3400" b="1" i="1" dirty="0">
                <a:solidFill>
                  <a:srgbClr val="65D7FF"/>
                </a:solidFill>
                <a:effectLst/>
                <a:latin typeface="system-ui"/>
              </a:rPr>
              <a:t>Vs. 33-34: But seek first the kingdom of God and his righteousness, and all these things will be added to you.  “Therefore do not be anxious about tomorrow, for tomorrow will be anxious for itself. Sufficient for the day is its own trouble.</a:t>
            </a:r>
          </a:p>
          <a:p>
            <a:pPr marL="571500" indent="-571500">
              <a:buFont typeface="Arial" panose="020B0604020202020204" pitchFamily="34" charset="0"/>
              <a:buChar char="•"/>
            </a:pPr>
            <a:r>
              <a:rPr lang="en-US" sz="3200" b="1" dirty="0">
                <a:solidFill>
                  <a:schemeClr val="bg1"/>
                </a:solidFill>
              </a:rPr>
              <a:t>Every day comes with challenges.</a:t>
            </a:r>
          </a:p>
          <a:p>
            <a:pPr marL="571500" indent="-571500">
              <a:buFont typeface="Arial" panose="020B0604020202020204" pitchFamily="34" charset="0"/>
              <a:buChar char="•"/>
            </a:pPr>
            <a:r>
              <a:rPr lang="en-US" sz="3200" b="1" dirty="0">
                <a:solidFill>
                  <a:schemeClr val="bg1"/>
                </a:solidFill>
              </a:rPr>
              <a:t>The things we worry about may not even happen, but worrying won’t prevent them if they do.</a:t>
            </a:r>
          </a:p>
          <a:p>
            <a:pPr marL="571500" indent="-571500">
              <a:buFont typeface="Arial" panose="020B0604020202020204" pitchFamily="34" charset="0"/>
              <a:buChar char="•"/>
            </a:pPr>
            <a:r>
              <a:rPr lang="en-US" sz="3200" b="1" dirty="0">
                <a:solidFill>
                  <a:schemeClr val="bg1"/>
                </a:solidFill>
              </a:rPr>
              <a:t>Again, this does not prohibit our making plans, but we are not to worry excessively about them. </a:t>
            </a:r>
            <a:endParaRPr lang="en-US" sz="3200" b="1" dirty="0">
              <a:solidFill>
                <a:srgbClr val="FF0000"/>
              </a:solidFill>
            </a:endParaRPr>
          </a:p>
          <a:p>
            <a:pPr marL="571500" indent="-571500">
              <a:buFont typeface="Arial" panose="020B0604020202020204" pitchFamily="34" charset="0"/>
              <a:buChar char="•"/>
            </a:pPr>
            <a:endParaRPr lang="en-US" sz="3200" b="1" dirty="0">
              <a:solidFill>
                <a:schemeClr val="bg1"/>
              </a:solidFill>
            </a:endParaRPr>
          </a:p>
          <a:p>
            <a:pPr marL="571500" indent="-571500">
              <a:buFont typeface="Arial" panose="020B0604020202020204" pitchFamily="34" charset="0"/>
              <a:buChar char="•"/>
            </a:pPr>
            <a:endParaRPr lang="en-US" sz="3200" b="1" dirty="0">
              <a:solidFill>
                <a:schemeClr val="bg1"/>
              </a:solidFill>
            </a:endParaRPr>
          </a:p>
          <a:p>
            <a:endParaRPr lang="en-US" sz="3600" b="1" dirty="0">
              <a:solidFill>
                <a:schemeClr val="bg1"/>
              </a:solidFill>
            </a:endParaRPr>
          </a:p>
          <a:p>
            <a:pPr marL="571500" indent="-571500">
              <a:buFont typeface="Arial" panose="020B0604020202020204" pitchFamily="34" charset="0"/>
              <a:buChar char="•"/>
            </a:pPr>
            <a:endParaRPr lang="en-US" sz="3600" b="1" dirty="0">
              <a:solidFill>
                <a:schemeClr val="bg1"/>
              </a:solidFill>
            </a:endParaRPr>
          </a:p>
          <a:p>
            <a:pPr marL="571500" indent="-571500">
              <a:buFont typeface="Arial" panose="020B0604020202020204" pitchFamily="34" charset="0"/>
              <a:buChar char="•"/>
            </a:pPr>
            <a:endParaRPr lang="en-US" sz="3600" b="1" dirty="0">
              <a:solidFill>
                <a:schemeClr val="bg1"/>
              </a:solidFill>
            </a:endParaRPr>
          </a:p>
          <a:p>
            <a:pPr marL="571500" indent="-571500">
              <a:buFont typeface="Arial" panose="020B0604020202020204" pitchFamily="34" charset="0"/>
              <a:buChar char="•"/>
            </a:pPr>
            <a:endParaRPr lang="en-US" sz="3600" b="1" dirty="0">
              <a:solidFill>
                <a:schemeClr val="bg1"/>
              </a:solidFill>
            </a:endParaRPr>
          </a:p>
        </p:txBody>
      </p:sp>
    </p:spTree>
    <p:extLst>
      <p:ext uri="{BB962C8B-B14F-4D97-AF65-F5344CB8AC3E}">
        <p14:creationId xmlns:p14="http://schemas.microsoft.com/office/powerpoint/2010/main" val="28938947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00354EA3-368A-4D0B-BF71-CD9D25A4C60C}"/>
              </a:ext>
            </a:extLst>
          </p:cNvPr>
          <p:cNvSpPr>
            <a:spLocks noGrp="1"/>
          </p:cNvSpPr>
          <p:nvPr>
            <p:ph type="subTitle" idx="1"/>
          </p:nvPr>
        </p:nvSpPr>
        <p:spPr>
          <a:xfrm>
            <a:off x="78658" y="5450503"/>
            <a:ext cx="9144000" cy="1655762"/>
          </a:xfrm>
        </p:spPr>
        <p:txBody>
          <a:bodyPr/>
          <a:lstStyle/>
          <a:p>
            <a:endParaRPr lang="en-US" dirty="0"/>
          </a:p>
        </p:txBody>
      </p:sp>
      <p:sp>
        <p:nvSpPr>
          <p:cNvPr id="6" name="TextBox 5">
            <a:extLst>
              <a:ext uri="{FF2B5EF4-FFF2-40B4-BE49-F238E27FC236}">
                <a16:creationId xmlns:a16="http://schemas.microsoft.com/office/drawing/2014/main" id="{58326AD7-BE18-4E30-BF21-0F8A13588E87}"/>
              </a:ext>
            </a:extLst>
          </p:cNvPr>
          <p:cNvSpPr txBox="1"/>
          <p:nvPr/>
        </p:nvSpPr>
        <p:spPr>
          <a:xfrm>
            <a:off x="0" y="0"/>
            <a:ext cx="9065342" cy="8463855"/>
          </a:xfrm>
          <a:prstGeom prst="rect">
            <a:avLst/>
          </a:prstGeom>
          <a:noFill/>
        </p:spPr>
        <p:txBody>
          <a:bodyPr wrap="square">
            <a:spAutoFit/>
          </a:bodyPr>
          <a:lstStyle/>
          <a:p>
            <a:r>
              <a:rPr lang="en-US" sz="4800" b="1" dirty="0">
                <a:solidFill>
                  <a:srgbClr val="FFFF00"/>
                </a:solidFill>
              </a:rPr>
              <a:t>Sermon on the Mount </a:t>
            </a:r>
          </a:p>
          <a:p>
            <a:pPr marL="571500" indent="-571500">
              <a:buFont typeface="Arial" panose="020B0604020202020204" pitchFamily="34" charset="0"/>
              <a:buChar char="•"/>
            </a:pPr>
            <a:r>
              <a:rPr lang="en-US" sz="3200" b="1" dirty="0">
                <a:solidFill>
                  <a:schemeClr val="bg1"/>
                </a:solidFill>
              </a:rPr>
              <a:t>John has been preparing for the kingdom.</a:t>
            </a:r>
          </a:p>
          <a:p>
            <a:pPr marL="571500" indent="-571500">
              <a:buFont typeface="Arial" panose="020B0604020202020204" pitchFamily="34" charset="0"/>
              <a:buChar char="•"/>
            </a:pPr>
            <a:r>
              <a:rPr lang="en-US" sz="3200" b="1" dirty="0">
                <a:solidFill>
                  <a:schemeClr val="bg1"/>
                </a:solidFill>
              </a:rPr>
              <a:t>Jesus has described the qualities of those are part of the kingdom.</a:t>
            </a:r>
          </a:p>
          <a:p>
            <a:pPr marL="571500" indent="-571500">
              <a:buFont typeface="Arial" panose="020B0604020202020204" pitchFamily="34" charset="0"/>
              <a:buChar char="•"/>
            </a:pPr>
            <a:r>
              <a:rPr lang="en-US" sz="3200" b="1" dirty="0">
                <a:solidFill>
                  <a:schemeClr val="bg1"/>
                </a:solidFill>
              </a:rPr>
              <a:t>He has taught to pray for the kingdom to come.</a:t>
            </a:r>
          </a:p>
          <a:p>
            <a:pPr marL="571500" indent="-571500">
              <a:buFont typeface="Arial" panose="020B0604020202020204" pitchFamily="34" charset="0"/>
              <a:buChar char="•"/>
            </a:pPr>
            <a:r>
              <a:rPr lang="en-US" sz="3200" b="1" dirty="0">
                <a:solidFill>
                  <a:schemeClr val="bg1"/>
                </a:solidFill>
              </a:rPr>
              <a:t>He has taught to put the kingdom first instead of worrying about the necessities of life.</a:t>
            </a:r>
          </a:p>
          <a:p>
            <a:pPr marL="571500" indent="-571500">
              <a:buFont typeface="Arial" panose="020B0604020202020204" pitchFamily="34" charset="0"/>
              <a:buChar char="•"/>
            </a:pPr>
            <a:r>
              <a:rPr lang="en-US" sz="3200" b="1" dirty="0">
                <a:solidFill>
                  <a:schemeClr val="bg1"/>
                </a:solidFill>
              </a:rPr>
              <a:t>If the kingdom comes before our most essential needs, where do other interests fall?</a:t>
            </a:r>
          </a:p>
          <a:p>
            <a:pPr marL="571500" indent="-571500">
              <a:buFont typeface="Arial" panose="020B0604020202020204" pitchFamily="34" charset="0"/>
              <a:buChar char="•"/>
            </a:pPr>
            <a:r>
              <a:rPr lang="en-US" sz="3200" b="1" dirty="0">
                <a:solidFill>
                  <a:schemeClr val="bg1"/>
                </a:solidFill>
              </a:rPr>
              <a:t>Note it also says to </a:t>
            </a:r>
            <a:r>
              <a:rPr lang="en-US" sz="3200" b="1" i="1" dirty="0">
                <a:solidFill>
                  <a:srgbClr val="FF0000"/>
                </a:solidFill>
              </a:rPr>
              <a:t>seek His righteousness.</a:t>
            </a:r>
          </a:p>
          <a:p>
            <a:pPr marL="571500" indent="-571500">
              <a:buFont typeface="Arial" panose="020B0604020202020204" pitchFamily="34" charset="0"/>
              <a:buChar char="•"/>
            </a:pPr>
            <a:endParaRPr lang="en-US" sz="3200" b="1" dirty="0">
              <a:solidFill>
                <a:schemeClr val="bg1"/>
              </a:solidFill>
            </a:endParaRPr>
          </a:p>
          <a:p>
            <a:pPr marL="571500" indent="-571500">
              <a:buFont typeface="Arial" panose="020B0604020202020204" pitchFamily="34" charset="0"/>
              <a:buChar char="•"/>
            </a:pPr>
            <a:endParaRPr lang="en-US" sz="3200" b="1" dirty="0">
              <a:solidFill>
                <a:schemeClr val="bg1"/>
              </a:solidFill>
            </a:endParaRPr>
          </a:p>
          <a:p>
            <a:endParaRPr lang="en-US" sz="3600" b="1" dirty="0">
              <a:solidFill>
                <a:schemeClr val="bg1"/>
              </a:solidFill>
            </a:endParaRPr>
          </a:p>
          <a:p>
            <a:pPr marL="571500" indent="-571500">
              <a:buFont typeface="Arial" panose="020B0604020202020204" pitchFamily="34" charset="0"/>
              <a:buChar char="•"/>
            </a:pPr>
            <a:endParaRPr lang="en-US" sz="3600" b="1" dirty="0">
              <a:solidFill>
                <a:schemeClr val="bg1"/>
              </a:solidFill>
            </a:endParaRPr>
          </a:p>
          <a:p>
            <a:pPr marL="571500" indent="-571500">
              <a:buFont typeface="Arial" panose="020B0604020202020204" pitchFamily="34" charset="0"/>
              <a:buChar char="•"/>
            </a:pPr>
            <a:endParaRPr lang="en-US" sz="3600" b="1" dirty="0">
              <a:solidFill>
                <a:schemeClr val="bg1"/>
              </a:solidFill>
            </a:endParaRPr>
          </a:p>
          <a:p>
            <a:pPr marL="571500" indent="-571500">
              <a:buFont typeface="Arial" panose="020B0604020202020204" pitchFamily="34" charset="0"/>
              <a:buChar char="•"/>
            </a:pPr>
            <a:endParaRPr lang="en-US" sz="3600" b="1" dirty="0">
              <a:solidFill>
                <a:schemeClr val="bg1"/>
              </a:solidFill>
            </a:endParaRPr>
          </a:p>
        </p:txBody>
      </p:sp>
    </p:spTree>
    <p:extLst>
      <p:ext uri="{BB962C8B-B14F-4D97-AF65-F5344CB8AC3E}">
        <p14:creationId xmlns:p14="http://schemas.microsoft.com/office/powerpoint/2010/main" val="29890404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00354EA3-368A-4D0B-BF71-CD9D25A4C60C}"/>
              </a:ext>
            </a:extLst>
          </p:cNvPr>
          <p:cNvSpPr>
            <a:spLocks noGrp="1"/>
          </p:cNvSpPr>
          <p:nvPr>
            <p:ph type="subTitle" idx="1"/>
          </p:nvPr>
        </p:nvSpPr>
        <p:spPr>
          <a:xfrm>
            <a:off x="123825" y="4517792"/>
            <a:ext cx="9144000" cy="2245250"/>
          </a:xfrm>
        </p:spPr>
        <p:txBody>
          <a:bodyPr>
            <a:normAutofit fontScale="92500" lnSpcReduction="10000"/>
          </a:bodyPr>
          <a:lstStyle/>
          <a:p>
            <a:pPr algn="l"/>
            <a:r>
              <a:rPr lang="en-US" sz="3200" b="1" i="1" dirty="0">
                <a:solidFill>
                  <a:srgbClr val="FF5757"/>
                </a:solidFill>
              </a:rPr>
              <a:t>Jesus’ teaching in the Sermon on the Mount would have been a radical departure from what they had been taught or observed from the religious leaders!</a:t>
            </a:r>
          </a:p>
          <a:p>
            <a:pPr algn="l"/>
            <a:r>
              <a:rPr lang="en-US" sz="3200" b="1" i="1" dirty="0">
                <a:solidFill>
                  <a:srgbClr val="92D050"/>
                </a:solidFill>
              </a:rPr>
              <a:t>Next class: Sunday, December 7</a:t>
            </a:r>
            <a:r>
              <a:rPr lang="en-US" sz="3200" b="1" i="1" baseline="30000" dirty="0">
                <a:solidFill>
                  <a:srgbClr val="92D050"/>
                </a:solidFill>
              </a:rPr>
              <a:t>th</a:t>
            </a:r>
            <a:endParaRPr lang="en-US" sz="3200" b="1" i="1" dirty="0">
              <a:solidFill>
                <a:srgbClr val="92D050"/>
              </a:solidFill>
            </a:endParaRPr>
          </a:p>
          <a:p>
            <a:pPr algn="l"/>
            <a:r>
              <a:rPr lang="en-US" sz="3200" b="1" i="1" dirty="0">
                <a:solidFill>
                  <a:srgbClr val="92D050"/>
                </a:solidFill>
              </a:rPr>
              <a:t>Scripture:  Matthew 7:1-7</a:t>
            </a:r>
          </a:p>
        </p:txBody>
      </p:sp>
      <p:sp>
        <p:nvSpPr>
          <p:cNvPr id="6" name="TextBox 5">
            <a:extLst>
              <a:ext uri="{FF2B5EF4-FFF2-40B4-BE49-F238E27FC236}">
                <a16:creationId xmlns:a16="http://schemas.microsoft.com/office/drawing/2014/main" id="{58326AD7-BE18-4E30-BF21-0F8A13588E87}"/>
              </a:ext>
            </a:extLst>
          </p:cNvPr>
          <p:cNvSpPr txBox="1"/>
          <p:nvPr/>
        </p:nvSpPr>
        <p:spPr>
          <a:xfrm>
            <a:off x="0" y="0"/>
            <a:ext cx="9065342" cy="1815882"/>
          </a:xfrm>
          <a:prstGeom prst="rect">
            <a:avLst/>
          </a:prstGeom>
          <a:noFill/>
        </p:spPr>
        <p:txBody>
          <a:bodyPr wrap="square">
            <a:spAutoFit/>
          </a:bodyPr>
          <a:lstStyle/>
          <a:p>
            <a:r>
              <a:rPr lang="en-US" sz="4800" b="1" dirty="0">
                <a:solidFill>
                  <a:srgbClr val="FFFF00"/>
                </a:solidFill>
              </a:rPr>
              <a:t>Thought Question:</a:t>
            </a:r>
          </a:p>
          <a:p>
            <a:r>
              <a:rPr lang="en-US" sz="3200" b="1" i="1" dirty="0">
                <a:solidFill>
                  <a:srgbClr val="FFFF00"/>
                </a:solidFill>
              </a:rPr>
              <a:t>What had a typical Jew of Jesus’ day been taught or had observed about the following areas?</a:t>
            </a:r>
          </a:p>
        </p:txBody>
      </p:sp>
      <p:sp>
        <p:nvSpPr>
          <p:cNvPr id="2" name="TextBox 1">
            <a:extLst>
              <a:ext uri="{FF2B5EF4-FFF2-40B4-BE49-F238E27FC236}">
                <a16:creationId xmlns:a16="http://schemas.microsoft.com/office/drawing/2014/main" id="{E53411F5-4AA2-4B3A-AF83-0FCF50B5A5E6}"/>
              </a:ext>
            </a:extLst>
          </p:cNvPr>
          <p:cNvSpPr txBox="1"/>
          <p:nvPr/>
        </p:nvSpPr>
        <p:spPr>
          <a:xfrm>
            <a:off x="459658" y="1699836"/>
            <a:ext cx="5083892" cy="2862322"/>
          </a:xfrm>
          <a:prstGeom prst="rect">
            <a:avLst/>
          </a:prstGeom>
          <a:noFill/>
        </p:spPr>
        <p:txBody>
          <a:bodyPr wrap="square" rtlCol="0">
            <a:spAutoFit/>
          </a:bodyPr>
          <a:lstStyle/>
          <a:p>
            <a:r>
              <a:rPr lang="en-US" sz="3000" b="1" i="1" dirty="0">
                <a:solidFill>
                  <a:schemeClr val="bg1"/>
                </a:solidFill>
              </a:rPr>
              <a:t>Enemies/Brethren</a:t>
            </a:r>
          </a:p>
          <a:p>
            <a:r>
              <a:rPr lang="en-US" sz="3000" b="1" i="1" dirty="0">
                <a:solidFill>
                  <a:schemeClr val="bg1"/>
                </a:solidFill>
              </a:rPr>
              <a:t>Marriage/divorce</a:t>
            </a:r>
          </a:p>
          <a:p>
            <a:r>
              <a:rPr lang="en-US" sz="3000" b="1" i="1" dirty="0">
                <a:solidFill>
                  <a:schemeClr val="bg1"/>
                </a:solidFill>
              </a:rPr>
              <a:t>Swearing Oaths</a:t>
            </a:r>
          </a:p>
          <a:p>
            <a:r>
              <a:rPr lang="en-US" sz="3000" b="1" i="1" dirty="0">
                <a:solidFill>
                  <a:schemeClr val="bg1"/>
                </a:solidFill>
              </a:rPr>
              <a:t>Seeking revenge</a:t>
            </a:r>
          </a:p>
          <a:p>
            <a:r>
              <a:rPr lang="en-US" sz="3000" b="1" i="1" dirty="0">
                <a:solidFill>
                  <a:schemeClr val="bg1"/>
                </a:solidFill>
              </a:rPr>
              <a:t>Hate Enemies</a:t>
            </a:r>
          </a:p>
          <a:p>
            <a:r>
              <a:rPr lang="en-US" sz="3000" b="1" i="1" dirty="0">
                <a:solidFill>
                  <a:schemeClr val="bg1"/>
                </a:solidFill>
              </a:rPr>
              <a:t>Adultery and Lust</a:t>
            </a:r>
          </a:p>
        </p:txBody>
      </p:sp>
      <p:sp>
        <p:nvSpPr>
          <p:cNvPr id="5" name="TextBox 4">
            <a:extLst>
              <a:ext uri="{FF2B5EF4-FFF2-40B4-BE49-F238E27FC236}">
                <a16:creationId xmlns:a16="http://schemas.microsoft.com/office/drawing/2014/main" id="{2EE5BCE3-CC0A-47EF-B7A3-25235D76B4BD}"/>
              </a:ext>
            </a:extLst>
          </p:cNvPr>
          <p:cNvSpPr txBox="1"/>
          <p:nvPr/>
        </p:nvSpPr>
        <p:spPr>
          <a:xfrm>
            <a:off x="4394559" y="1655470"/>
            <a:ext cx="4419600" cy="2862322"/>
          </a:xfrm>
          <a:prstGeom prst="rect">
            <a:avLst/>
          </a:prstGeom>
          <a:noFill/>
        </p:spPr>
        <p:txBody>
          <a:bodyPr wrap="square" rtlCol="0">
            <a:spAutoFit/>
          </a:bodyPr>
          <a:lstStyle/>
          <a:p>
            <a:r>
              <a:rPr lang="en-US" sz="3000" b="1" i="1" dirty="0">
                <a:solidFill>
                  <a:schemeClr val="bg1"/>
                </a:solidFill>
              </a:rPr>
              <a:t>Murder/Hatred</a:t>
            </a:r>
          </a:p>
          <a:p>
            <a:r>
              <a:rPr lang="en-US" sz="3000" b="1" i="1" dirty="0">
                <a:solidFill>
                  <a:schemeClr val="bg1"/>
                </a:solidFill>
              </a:rPr>
              <a:t>Helping needy</a:t>
            </a:r>
          </a:p>
          <a:p>
            <a:r>
              <a:rPr lang="en-US" sz="3000" b="1" i="1" dirty="0">
                <a:solidFill>
                  <a:schemeClr val="bg1"/>
                </a:solidFill>
              </a:rPr>
              <a:t>Praying</a:t>
            </a:r>
          </a:p>
          <a:p>
            <a:r>
              <a:rPr lang="en-US" sz="3000" b="1" i="1" dirty="0">
                <a:solidFill>
                  <a:schemeClr val="bg1"/>
                </a:solidFill>
              </a:rPr>
              <a:t>Fasting</a:t>
            </a:r>
          </a:p>
          <a:p>
            <a:r>
              <a:rPr lang="en-US" sz="3000" b="1" i="1" dirty="0">
                <a:solidFill>
                  <a:schemeClr val="bg1"/>
                </a:solidFill>
              </a:rPr>
              <a:t>Attitude toward wealth</a:t>
            </a:r>
          </a:p>
          <a:p>
            <a:r>
              <a:rPr lang="en-US" sz="3000" b="1" i="1" dirty="0">
                <a:solidFill>
                  <a:schemeClr val="bg1"/>
                </a:solidFill>
              </a:rPr>
              <a:t>Food and clothing</a:t>
            </a:r>
          </a:p>
        </p:txBody>
      </p:sp>
    </p:spTree>
    <p:extLst>
      <p:ext uri="{BB962C8B-B14F-4D97-AF65-F5344CB8AC3E}">
        <p14:creationId xmlns:p14="http://schemas.microsoft.com/office/powerpoint/2010/main" val="21190607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00354EA3-368A-4D0B-BF71-CD9D25A4C60C}"/>
              </a:ext>
            </a:extLst>
          </p:cNvPr>
          <p:cNvSpPr>
            <a:spLocks noGrp="1"/>
          </p:cNvSpPr>
          <p:nvPr>
            <p:ph type="subTitle" idx="1"/>
          </p:nvPr>
        </p:nvSpPr>
        <p:spPr>
          <a:xfrm>
            <a:off x="78658" y="5450503"/>
            <a:ext cx="9144000" cy="1655762"/>
          </a:xfrm>
        </p:spPr>
        <p:txBody>
          <a:bodyPr/>
          <a:lstStyle/>
          <a:p>
            <a:endParaRPr lang="en-US" dirty="0"/>
          </a:p>
        </p:txBody>
      </p:sp>
      <p:sp>
        <p:nvSpPr>
          <p:cNvPr id="6" name="TextBox 5">
            <a:extLst>
              <a:ext uri="{FF2B5EF4-FFF2-40B4-BE49-F238E27FC236}">
                <a16:creationId xmlns:a16="http://schemas.microsoft.com/office/drawing/2014/main" id="{58326AD7-BE18-4E30-BF21-0F8A13588E87}"/>
              </a:ext>
            </a:extLst>
          </p:cNvPr>
          <p:cNvSpPr txBox="1"/>
          <p:nvPr/>
        </p:nvSpPr>
        <p:spPr>
          <a:xfrm>
            <a:off x="78658" y="0"/>
            <a:ext cx="8986684" cy="6986528"/>
          </a:xfrm>
          <a:prstGeom prst="rect">
            <a:avLst/>
          </a:prstGeom>
          <a:noFill/>
        </p:spPr>
        <p:txBody>
          <a:bodyPr wrap="square">
            <a:spAutoFit/>
          </a:bodyPr>
          <a:lstStyle/>
          <a:p>
            <a:r>
              <a:rPr lang="en-US" sz="4800" b="1" dirty="0">
                <a:solidFill>
                  <a:srgbClr val="FFFF00"/>
                </a:solidFill>
              </a:rPr>
              <a:t>Sermon on the Mount </a:t>
            </a:r>
          </a:p>
          <a:p>
            <a:r>
              <a:rPr lang="en-US" sz="4000" b="1" dirty="0">
                <a:solidFill>
                  <a:srgbClr val="65D7FF"/>
                </a:solidFill>
              </a:rPr>
              <a:t>Matthew 6:25-27 </a:t>
            </a:r>
            <a:r>
              <a:rPr lang="en-US" sz="3600" b="1" i="1" dirty="0">
                <a:solidFill>
                  <a:srgbClr val="65D7FF"/>
                </a:solidFill>
                <a:effectLst/>
              </a:rPr>
              <a:t>“Therefore I tell you, do not be anxious about your life, what you will eat or what you will drink, nor about your body, what you will put on. Is not life more than food, and the body more than clothing? Look at the birds of the air: they neither sow nor reap nor gather into barns, and yet your heavenly Father feeds them. Are you not of more value than they? And which of you by being anxious can add a single hour to his span of life (or inch/cubit to his height)?</a:t>
            </a:r>
            <a:endParaRPr lang="en-US" sz="3600" b="1" dirty="0">
              <a:solidFill>
                <a:schemeClr val="bg1"/>
              </a:solidFill>
            </a:endParaRPr>
          </a:p>
        </p:txBody>
      </p:sp>
    </p:spTree>
    <p:extLst>
      <p:ext uri="{BB962C8B-B14F-4D97-AF65-F5344CB8AC3E}">
        <p14:creationId xmlns:p14="http://schemas.microsoft.com/office/powerpoint/2010/main" val="17716875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00354EA3-368A-4D0B-BF71-CD9D25A4C60C}"/>
              </a:ext>
            </a:extLst>
          </p:cNvPr>
          <p:cNvSpPr>
            <a:spLocks noGrp="1"/>
          </p:cNvSpPr>
          <p:nvPr>
            <p:ph type="subTitle" idx="1"/>
          </p:nvPr>
        </p:nvSpPr>
        <p:spPr>
          <a:xfrm>
            <a:off x="78658" y="5450503"/>
            <a:ext cx="9144000" cy="1655762"/>
          </a:xfrm>
        </p:spPr>
        <p:txBody>
          <a:bodyPr/>
          <a:lstStyle/>
          <a:p>
            <a:endParaRPr lang="en-US" dirty="0"/>
          </a:p>
        </p:txBody>
      </p:sp>
      <p:sp>
        <p:nvSpPr>
          <p:cNvPr id="6" name="TextBox 5">
            <a:extLst>
              <a:ext uri="{FF2B5EF4-FFF2-40B4-BE49-F238E27FC236}">
                <a16:creationId xmlns:a16="http://schemas.microsoft.com/office/drawing/2014/main" id="{58326AD7-BE18-4E30-BF21-0F8A13588E87}"/>
              </a:ext>
            </a:extLst>
          </p:cNvPr>
          <p:cNvSpPr txBox="1"/>
          <p:nvPr/>
        </p:nvSpPr>
        <p:spPr>
          <a:xfrm>
            <a:off x="0" y="0"/>
            <a:ext cx="9065342" cy="7478970"/>
          </a:xfrm>
          <a:prstGeom prst="rect">
            <a:avLst/>
          </a:prstGeom>
          <a:noFill/>
        </p:spPr>
        <p:txBody>
          <a:bodyPr wrap="square">
            <a:spAutoFit/>
          </a:bodyPr>
          <a:lstStyle/>
          <a:p>
            <a:r>
              <a:rPr lang="en-US" sz="4800" b="1" dirty="0">
                <a:solidFill>
                  <a:srgbClr val="FFFF00"/>
                </a:solidFill>
              </a:rPr>
              <a:t>Sermon on the Mount </a:t>
            </a:r>
          </a:p>
          <a:p>
            <a:pPr marL="571500" indent="-571500">
              <a:buFont typeface="Arial" panose="020B0604020202020204" pitchFamily="34" charset="0"/>
              <a:buChar char="•"/>
            </a:pPr>
            <a:r>
              <a:rPr lang="en-US" sz="3600" b="1" dirty="0">
                <a:solidFill>
                  <a:schemeClr val="bg1"/>
                </a:solidFill>
              </a:rPr>
              <a:t>Vs. 25-34 follow similar concepts as prior passages dealing w/the treasures we seek.</a:t>
            </a:r>
          </a:p>
          <a:p>
            <a:pPr marL="571500" indent="-571500">
              <a:buFont typeface="Arial" panose="020B0604020202020204" pitchFamily="34" charset="0"/>
              <a:buChar char="•"/>
            </a:pPr>
            <a:r>
              <a:rPr lang="en-US" sz="3600" b="1" dirty="0">
                <a:solidFill>
                  <a:schemeClr val="bg1"/>
                </a:solidFill>
              </a:rPr>
              <a:t>What we choose as our master will dictate the kind of “treasure” we seek.</a:t>
            </a:r>
          </a:p>
          <a:p>
            <a:pPr marL="571500" indent="-571500">
              <a:buFont typeface="Arial" panose="020B0604020202020204" pitchFamily="34" charset="0"/>
              <a:buChar char="•"/>
            </a:pPr>
            <a:r>
              <a:rPr lang="en-US" sz="3600" b="1" dirty="0">
                <a:solidFill>
                  <a:schemeClr val="bg1"/>
                </a:solidFill>
              </a:rPr>
              <a:t>Take no thought/don’t be anxious/worry/concern: Same root word in Greek is used in other passages.</a:t>
            </a:r>
          </a:p>
          <a:p>
            <a:pPr marL="1028700" lvl="1" indent="-571500">
              <a:buFont typeface="Arial" panose="020B0604020202020204" pitchFamily="34" charset="0"/>
              <a:buChar char="•"/>
            </a:pPr>
            <a:r>
              <a:rPr lang="en-US" sz="3600" b="1" dirty="0">
                <a:solidFill>
                  <a:schemeClr val="bg1"/>
                </a:solidFill>
              </a:rPr>
              <a:t>I Cor. 7:32-34: Married vs. Unmarried</a:t>
            </a:r>
          </a:p>
          <a:p>
            <a:pPr marL="1028700" lvl="1" indent="-571500">
              <a:buFont typeface="Arial" panose="020B0604020202020204" pitchFamily="34" charset="0"/>
              <a:buChar char="•"/>
            </a:pPr>
            <a:r>
              <a:rPr lang="en-US" sz="3600" b="1" dirty="0">
                <a:solidFill>
                  <a:schemeClr val="bg1"/>
                </a:solidFill>
              </a:rPr>
              <a:t>I Cor. 12:25: Members of the body</a:t>
            </a:r>
          </a:p>
          <a:p>
            <a:pPr marL="1028700" lvl="1" indent="-571500">
              <a:buFont typeface="Arial" panose="020B0604020202020204" pitchFamily="34" charset="0"/>
              <a:buChar char="•"/>
            </a:pPr>
            <a:r>
              <a:rPr lang="en-US" sz="3600" b="1" dirty="0">
                <a:solidFill>
                  <a:schemeClr val="bg1"/>
                </a:solidFill>
              </a:rPr>
              <a:t>Luke 10:41: Martha’s worry</a:t>
            </a:r>
          </a:p>
          <a:p>
            <a:pPr marL="571500" indent="-571500">
              <a:buFont typeface="Arial" panose="020B0604020202020204" pitchFamily="34" charset="0"/>
              <a:buChar char="•"/>
            </a:pPr>
            <a:endParaRPr lang="en-US" sz="3600" b="1" dirty="0">
              <a:solidFill>
                <a:schemeClr val="bg1"/>
              </a:solidFill>
            </a:endParaRPr>
          </a:p>
          <a:p>
            <a:pPr marL="571500" indent="-571500">
              <a:buFont typeface="Arial" panose="020B0604020202020204" pitchFamily="34" charset="0"/>
              <a:buChar char="•"/>
            </a:pPr>
            <a:endParaRPr lang="en-US" sz="3600" b="1" dirty="0">
              <a:solidFill>
                <a:schemeClr val="bg1"/>
              </a:solidFill>
            </a:endParaRPr>
          </a:p>
        </p:txBody>
      </p:sp>
    </p:spTree>
    <p:extLst>
      <p:ext uri="{BB962C8B-B14F-4D97-AF65-F5344CB8AC3E}">
        <p14:creationId xmlns:p14="http://schemas.microsoft.com/office/powerpoint/2010/main" val="33023999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00354EA3-368A-4D0B-BF71-CD9D25A4C60C}"/>
              </a:ext>
            </a:extLst>
          </p:cNvPr>
          <p:cNvSpPr>
            <a:spLocks noGrp="1"/>
          </p:cNvSpPr>
          <p:nvPr>
            <p:ph type="subTitle" idx="1"/>
          </p:nvPr>
        </p:nvSpPr>
        <p:spPr>
          <a:xfrm>
            <a:off x="78658" y="5450503"/>
            <a:ext cx="9144000" cy="1655762"/>
          </a:xfrm>
        </p:spPr>
        <p:txBody>
          <a:bodyPr/>
          <a:lstStyle/>
          <a:p>
            <a:endParaRPr lang="en-US" dirty="0"/>
          </a:p>
        </p:txBody>
      </p:sp>
      <p:sp>
        <p:nvSpPr>
          <p:cNvPr id="6" name="TextBox 5">
            <a:extLst>
              <a:ext uri="{FF2B5EF4-FFF2-40B4-BE49-F238E27FC236}">
                <a16:creationId xmlns:a16="http://schemas.microsoft.com/office/drawing/2014/main" id="{58326AD7-BE18-4E30-BF21-0F8A13588E87}"/>
              </a:ext>
            </a:extLst>
          </p:cNvPr>
          <p:cNvSpPr txBox="1"/>
          <p:nvPr/>
        </p:nvSpPr>
        <p:spPr>
          <a:xfrm>
            <a:off x="0" y="0"/>
            <a:ext cx="9065342" cy="7786747"/>
          </a:xfrm>
          <a:prstGeom prst="rect">
            <a:avLst/>
          </a:prstGeom>
          <a:noFill/>
        </p:spPr>
        <p:txBody>
          <a:bodyPr wrap="square">
            <a:spAutoFit/>
          </a:bodyPr>
          <a:lstStyle/>
          <a:p>
            <a:r>
              <a:rPr lang="en-US" sz="4800" b="1" dirty="0">
                <a:solidFill>
                  <a:srgbClr val="FFFF00"/>
                </a:solidFill>
              </a:rPr>
              <a:t>Sermon on the Mount </a:t>
            </a:r>
          </a:p>
          <a:p>
            <a:pPr marL="571500" indent="-571500">
              <a:buFont typeface="Arial" panose="020B0604020202020204" pitchFamily="34" charset="0"/>
              <a:buChar char="•"/>
            </a:pPr>
            <a:r>
              <a:rPr lang="en-US" sz="3200" b="1" dirty="0">
                <a:solidFill>
                  <a:schemeClr val="bg1"/>
                </a:solidFill>
              </a:rPr>
              <a:t>Vs. 25: We are not to be anxious about Food, drink, clothing.</a:t>
            </a:r>
          </a:p>
          <a:p>
            <a:pPr marL="571500" indent="-571500">
              <a:buFont typeface="Arial" panose="020B0604020202020204" pitchFamily="34" charset="0"/>
              <a:buChar char="•"/>
            </a:pPr>
            <a:r>
              <a:rPr lang="en-US" sz="3200" b="1" dirty="0">
                <a:solidFill>
                  <a:schemeClr val="bg1"/>
                </a:solidFill>
              </a:rPr>
              <a:t>Easy for us to get caught up in physical needs.</a:t>
            </a:r>
          </a:p>
          <a:p>
            <a:pPr marL="571500" indent="-571500">
              <a:buFont typeface="Arial" panose="020B0604020202020204" pitchFamily="34" charset="0"/>
              <a:buChar char="•"/>
            </a:pPr>
            <a:r>
              <a:rPr lang="en-US" sz="3200" b="1" dirty="0">
                <a:solidFill>
                  <a:schemeClr val="bg1"/>
                </a:solidFill>
              </a:rPr>
              <a:t>Vs. 26 Jesus turns to nature to demonstrate God’s concern for His creation.</a:t>
            </a:r>
          </a:p>
          <a:p>
            <a:pPr marL="571500" indent="-571500">
              <a:buFont typeface="Arial" panose="020B0604020202020204" pitchFamily="34" charset="0"/>
              <a:buChar char="•"/>
            </a:pPr>
            <a:r>
              <a:rPr lang="en-US" sz="3200" b="1" dirty="0">
                <a:solidFill>
                  <a:schemeClr val="bg1"/>
                </a:solidFill>
              </a:rPr>
              <a:t>The birds don’t plant, harvest, or store crops, yet God provides for them.</a:t>
            </a:r>
          </a:p>
          <a:p>
            <a:pPr marL="571500" indent="-571500">
              <a:buFont typeface="Arial" panose="020B0604020202020204" pitchFamily="34" charset="0"/>
              <a:buChar char="•"/>
            </a:pPr>
            <a:r>
              <a:rPr lang="en-US" sz="3200" b="1" dirty="0">
                <a:solidFill>
                  <a:schemeClr val="bg1"/>
                </a:solidFill>
              </a:rPr>
              <a:t>God elevates Mankind above animals.  Man has a soul that will live forever.  Thus, God has more concern over mankind that animals.</a:t>
            </a:r>
          </a:p>
          <a:p>
            <a:pPr marL="571500" indent="-571500">
              <a:buFont typeface="Arial" panose="020B0604020202020204" pitchFamily="34" charset="0"/>
              <a:buChar char="•"/>
            </a:pPr>
            <a:r>
              <a:rPr lang="en-US" sz="3200" b="1" dirty="0">
                <a:solidFill>
                  <a:schemeClr val="bg1"/>
                </a:solidFill>
              </a:rPr>
              <a:t>Vs. 27:  Being anxious won’t help to add to time to our lives, or additional height.</a:t>
            </a:r>
          </a:p>
          <a:p>
            <a:pPr marL="571500" indent="-571500">
              <a:buFont typeface="Arial" panose="020B0604020202020204" pitchFamily="34" charset="0"/>
              <a:buChar char="•"/>
            </a:pPr>
            <a:endParaRPr lang="en-US" sz="3200" b="1" dirty="0">
              <a:solidFill>
                <a:schemeClr val="bg1"/>
              </a:solidFill>
            </a:endParaRPr>
          </a:p>
          <a:p>
            <a:pPr marL="571500" indent="-571500">
              <a:buFont typeface="Arial" panose="020B0604020202020204" pitchFamily="34" charset="0"/>
              <a:buChar char="•"/>
            </a:pPr>
            <a:endParaRPr lang="en-US" sz="3600" b="1" dirty="0">
              <a:solidFill>
                <a:schemeClr val="bg1"/>
              </a:solidFill>
            </a:endParaRPr>
          </a:p>
        </p:txBody>
      </p:sp>
    </p:spTree>
    <p:extLst>
      <p:ext uri="{BB962C8B-B14F-4D97-AF65-F5344CB8AC3E}">
        <p14:creationId xmlns:p14="http://schemas.microsoft.com/office/powerpoint/2010/main" val="474875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00354EA3-368A-4D0B-BF71-CD9D25A4C60C}"/>
              </a:ext>
            </a:extLst>
          </p:cNvPr>
          <p:cNvSpPr>
            <a:spLocks noGrp="1"/>
          </p:cNvSpPr>
          <p:nvPr>
            <p:ph type="subTitle" idx="1"/>
          </p:nvPr>
        </p:nvSpPr>
        <p:spPr>
          <a:xfrm>
            <a:off x="78658" y="5450503"/>
            <a:ext cx="9144000" cy="1655762"/>
          </a:xfrm>
        </p:spPr>
        <p:txBody>
          <a:bodyPr/>
          <a:lstStyle/>
          <a:p>
            <a:endParaRPr lang="en-US" dirty="0"/>
          </a:p>
        </p:txBody>
      </p:sp>
      <p:sp>
        <p:nvSpPr>
          <p:cNvPr id="6" name="TextBox 5">
            <a:extLst>
              <a:ext uri="{FF2B5EF4-FFF2-40B4-BE49-F238E27FC236}">
                <a16:creationId xmlns:a16="http://schemas.microsoft.com/office/drawing/2014/main" id="{58326AD7-BE18-4E30-BF21-0F8A13588E87}"/>
              </a:ext>
            </a:extLst>
          </p:cNvPr>
          <p:cNvSpPr txBox="1"/>
          <p:nvPr/>
        </p:nvSpPr>
        <p:spPr>
          <a:xfrm>
            <a:off x="0" y="0"/>
            <a:ext cx="9065342" cy="7448193"/>
          </a:xfrm>
          <a:prstGeom prst="rect">
            <a:avLst/>
          </a:prstGeom>
          <a:noFill/>
        </p:spPr>
        <p:txBody>
          <a:bodyPr wrap="square">
            <a:spAutoFit/>
          </a:bodyPr>
          <a:lstStyle/>
          <a:p>
            <a:r>
              <a:rPr lang="en-US" sz="4800" b="1" dirty="0">
                <a:solidFill>
                  <a:srgbClr val="FFFF00"/>
                </a:solidFill>
              </a:rPr>
              <a:t>Sermon on the Mount </a:t>
            </a:r>
          </a:p>
          <a:p>
            <a:r>
              <a:rPr lang="en-US" sz="3200" b="1" dirty="0">
                <a:solidFill>
                  <a:schemeClr val="bg1"/>
                </a:solidFill>
              </a:rPr>
              <a:t>Is Jesus teaching that we shouldn’t work, or plan to meet our daily needs?</a:t>
            </a:r>
          </a:p>
          <a:p>
            <a:pPr marL="571500" indent="-571500">
              <a:buFont typeface="Arial" panose="020B0604020202020204" pitchFamily="34" charset="0"/>
              <a:buChar char="•"/>
            </a:pPr>
            <a:r>
              <a:rPr lang="en-US" sz="3000" b="1" dirty="0">
                <a:solidFill>
                  <a:schemeClr val="bg1"/>
                </a:solidFill>
              </a:rPr>
              <a:t>Laziness is condemned. Prov 19:15; 2 </a:t>
            </a:r>
            <a:r>
              <a:rPr lang="en-US" sz="3000" b="1" dirty="0" err="1">
                <a:solidFill>
                  <a:schemeClr val="bg1"/>
                </a:solidFill>
              </a:rPr>
              <a:t>Thess</a:t>
            </a:r>
            <a:r>
              <a:rPr lang="en-US" sz="3000" b="1" dirty="0">
                <a:solidFill>
                  <a:schemeClr val="bg1"/>
                </a:solidFill>
              </a:rPr>
              <a:t> 3:6-10</a:t>
            </a:r>
          </a:p>
          <a:p>
            <a:pPr marL="571500" indent="-571500">
              <a:buFont typeface="Arial" panose="020B0604020202020204" pitchFamily="34" charset="0"/>
              <a:buChar char="•"/>
            </a:pPr>
            <a:r>
              <a:rPr lang="en-US" sz="3000" b="1" dirty="0">
                <a:solidFill>
                  <a:schemeClr val="bg1"/>
                </a:solidFill>
              </a:rPr>
              <a:t>The birds build nests, gather food, hatch eggs, attend to their young.</a:t>
            </a:r>
          </a:p>
          <a:p>
            <a:pPr marL="571500" indent="-571500">
              <a:buFont typeface="Arial" panose="020B0604020202020204" pitchFamily="34" charset="0"/>
              <a:buChar char="•"/>
            </a:pPr>
            <a:r>
              <a:rPr lang="en-US" sz="3000" b="1" dirty="0">
                <a:solidFill>
                  <a:schemeClr val="bg1"/>
                </a:solidFill>
              </a:rPr>
              <a:t>The worthy woman of Proverbs 31 is praised for her work, making of garments, investments, etc. </a:t>
            </a:r>
          </a:p>
          <a:p>
            <a:pPr marL="571500" indent="-571500">
              <a:buFont typeface="Arial" panose="020B0604020202020204" pitchFamily="34" charset="0"/>
              <a:buChar char="•"/>
            </a:pPr>
            <a:r>
              <a:rPr lang="en-US" sz="3000" b="1" dirty="0">
                <a:solidFill>
                  <a:schemeClr val="bg1"/>
                </a:solidFill>
              </a:rPr>
              <a:t>Jesus does not prohibit forethought, work, and planning, but does prohibit anxiousness and worry.</a:t>
            </a:r>
          </a:p>
          <a:p>
            <a:pPr marL="571500" indent="-571500">
              <a:buFont typeface="Arial" panose="020B0604020202020204" pitchFamily="34" charset="0"/>
              <a:buChar char="•"/>
            </a:pPr>
            <a:r>
              <a:rPr lang="en-US" sz="3000" b="1" dirty="0">
                <a:solidFill>
                  <a:schemeClr val="bg1"/>
                </a:solidFill>
              </a:rPr>
              <a:t>Failure to provide for one’s family is equated with denying the faith; worse than an unbeliever </a:t>
            </a:r>
            <a:br>
              <a:rPr lang="en-US" sz="3000" b="1" dirty="0">
                <a:solidFill>
                  <a:schemeClr val="bg1"/>
                </a:solidFill>
              </a:rPr>
            </a:br>
            <a:r>
              <a:rPr lang="en-US" sz="3000" b="1" dirty="0">
                <a:solidFill>
                  <a:schemeClr val="bg1"/>
                </a:solidFill>
              </a:rPr>
              <a:t>1 Tim 5:8.</a:t>
            </a:r>
          </a:p>
          <a:p>
            <a:pPr marL="571500" indent="-571500">
              <a:buFont typeface="Arial" panose="020B0604020202020204" pitchFamily="34" charset="0"/>
              <a:buChar char="•"/>
            </a:pPr>
            <a:endParaRPr lang="en-US" sz="3000" b="1" dirty="0">
              <a:solidFill>
                <a:schemeClr val="bg1"/>
              </a:solidFill>
            </a:endParaRPr>
          </a:p>
          <a:p>
            <a:pPr marL="571500" indent="-571500">
              <a:buFont typeface="Arial" panose="020B0604020202020204" pitchFamily="34" charset="0"/>
              <a:buChar char="•"/>
            </a:pPr>
            <a:endParaRPr lang="en-US" sz="3600" b="1" dirty="0">
              <a:solidFill>
                <a:schemeClr val="bg1"/>
              </a:solidFill>
            </a:endParaRPr>
          </a:p>
        </p:txBody>
      </p:sp>
    </p:spTree>
    <p:extLst>
      <p:ext uri="{BB962C8B-B14F-4D97-AF65-F5344CB8AC3E}">
        <p14:creationId xmlns:p14="http://schemas.microsoft.com/office/powerpoint/2010/main" val="17760251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00354EA3-368A-4D0B-BF71-CD9D25A4C60C}"/>
              </a:ext>
            </a:extLst>
          </p:cNvPr>
          <p:cNvSpPr>
            <a:spLocks noGrp="1"/>
          </p:cNvSpPr>
          <p:nvPr>
            <p:ph type="subTitle" idx="1"/>
          </p:nvPr>
        </p:nvSpPr>
        <p:spPr>
          <a:xfrm>
            <a:off x="78658" y="5450503"/>
            <a:ext cx="9144000" cy="1655762"/>
          </a:xfrm>
        </p:spPr>
        <p:txBody>
          <a:bodyPr/>
          <a:lstStyle/>
          <a:p>
            <a:endParaRPr lang="en-US" dirty="0"/>
          </a:p>
        </p:txBody>
      </p:sp>
      <p:sp>
        <p:nvSpPr>
          <p:cNvPr id="6" name="TextBox 5">
            <a:extLst>
              <a:ext uri="{FF2B5EF4-FFF2-40B4-BE49-F238E27FC236}">
                <a16:creationId xmlns:a16="http://schemas.microsoft.com/office/drawing/2014/main" id="{58326AD7-BE18-4E30-BF21-0F8A13588E87}"/>
              </a:ext>
            </a:extLst>
          </p:cNvPr>
          <p:cNvSpPr txBox="1"/>
          <p:nvPr/>
        </p:nvSpPr>
        <p:spPr>
          <a:xfrm>
            <a:off x="0" y="0"/>
            <a:ext cx="9065342" cy="1938992"/>
          </a:xfrm>
          <a:prstGeom prst="rect">
            <a:avLst/>
          </a:prstGeom>
          <a:noFill/>
        </p:spPr>
        <p:txBody>
          <a:bodyPr wrap="square">
            <a:spAutoFit/>
          </a:bodyPr>
          <a:lstStyle/>
          <a:p>
            <a:r>
              <a:rPr lang="en-US" sz="4800" b="1" dirty="0">
                <a:solidFill>
                  <a:srgbClr val="FFFF00"/>
                </a:solidFill>
              </a:rPr>
              <a:t>Sermon on the Mount </a:t>
            </a:r>
          </a:p>
          <a:p>
            <a:pPr marL="571500" indent="-571500">
              <a:buFont typeface="Arial" panose="020B0604020202020204" pitchFamily="34" charset="0"/>
              <a:buChar char="•"/>
            </a:pPr>
            <a:endParaRPr lang="en-US" sz="3600" b="1" dirty="0">
              <a:solidFill>
                <a:schemeClr val="bg1"/>
              </a:solidFill>
            </a:endParaRPr>
          </a:p>
          <a:p>
            <a:pPr marL="571500" indent="-571500">
              <a:buFont typeface="Arial" panose="020B0604020202020204" pitchFamily="34" charset="0"/>
              <a:buChar char="•"/>
            </a:pPr>
            <a:endParaRPr lang="en-US" sz="3600" b="1" dirty="0">
              <a:solidFill>
                <a:schemeClr val="bg1"/>
              </a:solidFill>
            </a:endParaRPr>
          </a:p>
        </p:txBody>
      </p:sp>
      <p:sp>
        <p:nvSpPr>
          <p:cNvPr id="5" name="TextBox 4">
            <a:extLst>
              <a:ext uri="{FF2B5EF4-FFF2-40B4-BE49-F238E27FC236}">
                <a16:creationId xmlns:a16="http://schemas.microsoft.com/office/drawing/2014/main" id="{83DBAB5E-A655-4319-B678-E0DE38587E09}"/>
              </a:ext>
            </a:extLst>
          </p:cNvPr>
          <p:cNvSpPr txBox="1"/>
          <p:nvPr/>
        </p:nvSpPr>
        <p:spPr>
          <a:xfrm>
            <a:off x="208321" y="784830"/>
            <a:ext cx="8648700" cy="6186309"/>
          </a:xfrm>
          <a:prstGeom prst="rect">
            <a:avLst/>
          </a:prstGeom>
          <a:noFill/>
        </p:spPr>
        <p:txBody>
          <a:bodyPr wrap="square">
            <a:spAutoFit/>
          </a:bodyPr>
          <a:lstStyle/>
          <a:p>
            <a:r>
              <a:rPr lang="en-US" sz="3600" b="1" i="1" dirty="0">
                <a:solidFill>
                  <a:srgbClr val="65D7FF"/>
                </a:solidFill>
              </a:rPr>
              <a:t>Matt. 6:28-29:  And why are you anxious about clothing? Consider the lilies of the field, how they grow: they neither toil nor spin, yet I tell you, even Solomon in all his glory was not arrayed like one of these.</a:t>
            </a:r>
          </a:p>
          <a:p>
            <a:pPr marL="571500" indent="-571500">
              <a:buFont typeface="Arial" panose="020B0604020202020204" pitchFamily="34" charset="0"/>
              <a:buChar char="•"/>
            </a:pPr>
            <a:r>
              <a:rPr lang="en-US" sz="3600" b="1" dirty="0">
                <a:solidFill>
                  <a:schemeClr val="bg1"/>
                </a:solidFill>
              </a:rPr>
              <a:t>Consider:  “Learn carefully from”</a:t>
            </a:r>
          </a:p>
          <a:p>
            <a:pPr marL="571500" indent="-571500">
              <a:buFont typeface="Arial" panose="020B0604020202020204" pitchFamily="34" charset="0"/>
              <a:buChar char="•"/>
            </a:pPr>
            <a:r>
              <a:rPr lang="en-US" sz="3600" b="1" dirty="0">
                <a:solidFill>
                  <a:schemeClr val="bg1"/>
                </a:solidFill>
              </a:rPr>
              <a:t>God provides food for the animals, but mankind also needs clothing.  God provides that too.</a:t>
            </a:r>
          </a:p>
          <a:p>
            <a:pPr marL="571500" indent="-571500">
              <a:buFont typeface="Arial" panose="020B0604020202020204" pitchFamily="34" charset="0"/>
              <a:buChar char="•"/>
            </a:pPr>
            <a:r>
              <a:rPr lang="en-US" sz="3600" b="1" dirty="0">
                <a:solidFill>
                  <a:schemeClr val="bg1"/>
                </a:solidFill>
              </a:rPr>
              <a:t>If God adorns nature; why would He not provide for us?</a:t>
            </a:r>
            <a:endParaRPr lang="en-US" sz="3600" b="1" dirty="0">
              <a:solidFill>
                <a:srgbClr val="65D7FF"/>
              </a:solidFill>
            </a:endParaRPr>
          </a:p>
        </p:txBody>
      </p:sp>
    </p:spTree>
    <p:extLst>
      <p:ext uri="{BB962C8B-B14F-4D97-AF65-F5344CB8AC3E}">
        <p14:creationId xmlns:p14="http://schemas.microsoft.com/office/powerpoint/2010/main" val="2151097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00354EA3-368A-4D0B-BF71-CD9D25A4C60C}"/>
              </a:ext>
            </a:extLst>
          </p:cNvPr>
          <p:cNvSpPr>
            <a:spLocks noGrp="1"/>
          </p:cNvSpPr>
          <p:nvPr>
            <p:ph type="subTitle" idx="1"/>
          </p:nvPr>
        </p:nvSpPr>
        <p:spPr>
          <a:xfrm>
            <a:off x="78658" y="5450503"/>
            <a:ext cx="9144000" cy="1655762"/>
          </a:xfrm>
        </p:spPr>
        <p:txBody>
          <a:bodyPr/>
          <a:lstStyle/>
          <a:p>
            <a:endParaRPr lang="en-US" dirty="0"/>
          </a:p>
        </p:txBody>
      </p:sp>
      <p:sp>
        <p:nvSpPr>
          <p:cNvPr id="6" name="TextBox 5">
            <a:extLst>
              <a:ext uri="{FF2B5EF4-FFF2-40B4-BE49-F238E27FC236}">
                <a16:creationId xmlns:a16="http://schemas.microsoft.com/office/drawing/2014/main" id="{58326AD7-BE18-4E30-BF21-0F8A13588E87}"/>
              </a:ext>
            </a:extLst>
          </p:cNvPr>
          <p:cNvSpPr txBox="1"/>
          <p:nvPr/>
        </p:nvSpPr>
        <p:spPr>
          <a:xfrm>
            <a:off x="0" y="0"/>
            <a:ext cx="9065342" cy="1938992"/>
          </a:xfrm>
          <a:prstGeom prst="rect">
            <a:avLst/>
          </a:prstGeom>
          <a:noFill/>
        </p:spPr>
        <p:txBody>
          <a:bodyPr wrap="square">
            <a:spAutoFit/>
          </a:bodyPr>
          <a:lstStyle/>
          <a:p>
            <a:r>
              <a:rPr lang="en-US" sz="4800" b="1" dirty="0">
                <a:solidFill>
                  <a:srgbClr val="FFFF00"/>
                </a:solidFill>
              </a:rPr>
              <a:t>Sermon on the Mount </a:t>
            </a:r>
          </a:p>
          <a:p>
            <a:pPr marL="571500" indent="-571500">
              <a:buFont typeface="Arial" panose="020B0604020202020204" pitchFamily="34" charset="0"/>
              <a:buChar char="•"/>
            </a:pPr>
            <a:endParaRPr lang="en-US" sz="3600" b="1" dirty="0">
              <a:solidFill>
                <a:schemeClr val="bg1"/>
              </a:solidFill>
            </a:endParaRPr>
          </a:p>
          <a:p>
            <a:pPr marL="571500" indent="-571500">
              <a:buFont typeface="Arial" panose="020B0604020202020204" pitchFamily="34" charset="0"/>
              <a:buChar char="•"/>
            </a:pPr>
            <a:endParaRPr lang="en-US" sz="3600" b="1" dirty="0">
              <a:solidFill>
                <a:schemeClr val="bg1"/>
              </a:solidFill>
            </a:endParaRPr>
          </a:p>
        </p:txBody>
      </p:sp>
      <p:sp>
        <p:nvSpPr>
          <p:cNvPr id="5" name="TextBox 4">
            <a:extLst>
              <a:ext uri="{FF2B5EF4-FFF2-40B4-BE49-F238E27FC236}">
                <a16:creationId xmlns:a16="http://schemas.microsoft.com/office/drawing/2014/main" id="{83DBAB5E-A655-4319-B678-E0DE38587E09}"/>
              </a:ext>
            </a:extLst>
          </p:cNvPr>
          <p:cNvSpPr txBox="1"/>
          <p:nvPr/>
        </p:nvSpPr>
        <p:spPr>
          <a:xfrm>
            <a:off x="208321" y="784830"/>
            <a:ext cx="8648700" cy="5078313"/>
          </a:xfrm>
          <a:prstGeom prst="rect">
            <a:avLst/>
          </a:prstGeom>
          <a:noFill/>
        </p:spPr>
        <p:txBody>
          <a:bodyPr wrap="square">
            <a:spAutoFit/>
          </a:bodyPr>
          <a:lstStyle/>
          <a:p>
            <a:pPr marL="571500" indent="-571500">
              <a:buFont typeface="Arial" panose="020B0604020202020204" pitchFamily="34" charset="0"/>
              <a:buChar char="•"/>
            </a:pPr>
            <a:r>
              <a:rPr lang="en-US" sz="3600" b="1" dirty="0">
                <a:solidFill>
                  <a:schemeClr val="bg1"/>
                </a:solidFill>
              </a:rPr>
              <a:t>Lilies of the field:  species is not certain. May have been used generally of various wildflowers.</a:t>
            </a:r>
          </a:p>
          <a:p>
            <a:pPr marL="571500" indent="-571500">
              <a:buFont typeface="Arial" panose="020B0604020202020204" pitchFamily="34" charset="0"/>
              <a:buChar char="•"/>
            </a:pPr>
            <a:r>
              <a:rPr lang="en-US" sz="3600" b="1" dirty="0">
                <a:solidFill>
                  <a:schemeClr val="bg1"/>
                </a:solidFill>
              </a:rPr>
              <a:t>Solomon surpassed all the kings of the earth in riches and wisdom (2 Chr. 9) yet was not arrayed like one of these.</a:t>
            </a:r>
          </a:p>
          <a:p>
            <a:pPr marL="571500" indent="-571500">
              <a:buFont typeface="Arial" panose="020B0604020202020204" pitchFamily="34" charset="0"/>
              <a:buChar char="•"/>
            </a:pPr>
            <a:r>
              <a:rPr lang="en-US" sz="3600" b="1" dirty="0">
                <a:solidFill>
                  <a:schemeClr val="bg1"/>
                </a:solidFill>
              </a:rPr>
              <a:t>If God provides for the simplest parts/members of creation, He will surely provide for the highest parts/members.</a:t>
            </a:r>
          </a:p>
        </p:txBody>
      </p:sp>
    </p:spTree>
    <p:extLst>
      <p:ext uri="{BB962C8B-B14F-4D97-AF65-F5344CB8AC3E}">
        <p14:creationId xmlns:p14="http://schemas.microsoft.com/office/powerpoint/2010/main" val="40176546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00354EA3-368A-4D0B-BF71-CD9D25A4C60C}"/>
              </a:ext>
            </a:extLst>
          </p:cNvPr>
          <p:cNvSpPr>
            <a:spLocks noGrp="1"/>
          </p:cNvSpPr>
          <p:nvPr>
            <p:ph type="subTitle" idx="1"/>
          </p:nvPr>
        </p:nvSpPr>
        <p:spPr>
          <a:xfrm>
            <a:off x="78658" y="5450503"/>
            <a:ext cx="9144000" cy="1655762"/>
          </a:xfrm>
        </p:spPr>
        <p:txBody>
          <a:bodyPr/>
          <a:lstStyle/>
          <a:p>
            <a:endParaRPr lang="en-US" dirty="0"/>
          </a:p>
        </p:txBody>
      </p:sp>
      <p:sp>
        <p:nvSpPr>
          <p:cNvPr id="6" name="TextBox 5">
            <a:extLst>
              <a:ext uri="{FF2B5EF4-FFF2-40B4-BE49-F238E27FC236}">
                <a16:creationId xmlns:a16="http://schemas.microsoft.com/office/drawing/2014/main" id="{58326AD7-BE18-4E30-BF21-0F8A13588E87}"/>
              </a:ext>
            </a:extLst>
          </p:cNvPr>
          <p:cNvSpPr txBox="1"/>
          <p:nvPr/>
        </p:nvSpPr>
        <p:spPr>
          <a:xfrm>
            <a:off x="39329" y="0"/>
            <a:ext cx="9065342" cy="6370975"/>
          </a:xfrm>
          <a:prstGeom prst="rect">
            <a:avLst/>
          </a:prstGeom>
          <a:noFill/>
        </p:spPr>
        <p:txBody>
          <a:bodyPr wrap="square">
            <a:spAutoFit/>
          </a:bodyPr>
          <a:lstStyle/>
          <a:p>
            <a:r>
              <a:rPr lang="en-US" sz="4800" b="1" dirty="0">
                <a:solidFill>
                  <a:srgbClr val="FFFF00"/>
                </a:solidFill>
              </a:rPr>
              <a:t>Sermon on the Mount </a:t>
            </a:r>
          </a:p>
          <a:p>
            <a:r>
              <a:rPr lang="en-US" sz="3600" b="1" i="1" dirty="0">
                <a:solidFill>
                  <a:srgbClr val="65D7FF"/>
                </a:solidFill>
                <a:effectLst/>
                <a:latin typeface="system-ui"/>
              </a:rPr>
              <a:t>But if God so clothes the grass of the field, which today is alive and tomorrow is thrown into the oven, will he not much more clothe you, O you of little faith?</a:t>
            </a:r>
          </a:p>
          <a:p>
            <a:pPr marL="571500" indent="-571500">
              <a:buFont typeface="Arial" panose="020B0604020202020204" pitchFamily="34" charset="0"/>
              <a:buChar char="•"/>
            </a:pPr>
            <a:r>
              <a:rPr lang="en-US" sz="3600" b="1" dirty="0">
                <a:solidFill>
                  <a:schemeClr val="bg1"/>
                </a:solidFill>
              </a:rPr>
              <a:t>Poor cultures often used dried  plants/flowers as fuel for cooking.</a:t>
            </a:r>
          </a:p>
          <a:p>
            <a:pPr marL="571500" indent="-571500">
              <a:buFont typeface="Arial" panose="020B0604020202020204" pitchFamily="34" charset="0"/>
              <a:buChar char="•"/>
            </a:pPr>
            <a:r>
              <a:rPr lang="en-US" sz="3600" b="1" dirty="0">
                <a:solidFill>
                  <a:schemeClr val="bg1"/>
                </a:solidFill>
              </a:rPr>
              <a:t>O You of little faith: Mt. 8:26; 14:31; 16:8.</a:t>
            </a:r>
          </a:p>
          <a:p>
            <a:pPr marL="571500" indent="-571500">
              <a:buFont typeface="Arial" panose="020B0604020202020204" pitchFamily="34" charset="0"/>
              <a:buChar char="•"/>
            </a:pPr>
            <a:endParaRPr lang="en-US" sz="3600" b="1" dirty="0">
              <a:solidFill>
                <a:schemeClr val="bg1"/>
              </a:solidFill>
            </a:endParaRPr>
          </a:p>
          <a:p>
            <a:pPr marL="571500" indent="-571500">
              <a:buFont typeface="Arial" panose="020B0604020202020204" pitchFamily="34" charset="0"/>
              <a:buChar char="•"/>
            </a:pPr>
            <a:endParaRPr lang="en-US" sz="3600" b="1" dirty="0">
              <a:solidFill>
                <a:schemeClr val="bg1"/>
              </a:solidFill>
            </a:endParaRPr>
          </a:p>
          <a:p>
            <a:pPr marL="571500" indent="-571500">
              <a:buFont typeface="Arial" panose="020B0604020202020204" pitchFamily="34" charset="0"/>
              <a:buChar char="•"/>
            </a:pPr>
            <a:endParaRPr lang="en-US" sz="3600" b="1" dirty="0">
              <a:solidFill>
                <a:schemeClr val="bg1"/>
              </a:solidFill>
            </a:endParaRPr>
          </a:p>
        </p:txBody>
      </p:sp>
      <p:sp>
        <p:nvSpPr>
          <p:cNvPr id="2" name="Cloud 1">
            <a:extLst>
              <a:ext uri="{FF2B5EF4-FFF2-40B4-BE49-F238E27FC236}">
                <a16:creationId xmlns:a16="http://schemas.microsoft.com/office/drawing/2014/main" id="{F538121E-96E9-4469-AF20-77CA8D7360B3}"/>
              </a:ext>
            </a:extLst>
          </p:cNvPr>
          <p:cNvSpPr/>
          <p:nvPr/>
        </p:nvSpPr>
        <p:spPr>
          <a:xfrm>
            <a:off x="22584" y="4657725"/>
            <a:ext cx="9042758" cy="2080896"/>
          </a:xfrm>
          <a:prstGeom prst="cloud">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i="1" dirty="0">
                <a:solidFill>
                  <a:schemeClr val="tx1"/>
                </a:solidFill>
              </a:rPr>
              <a:t>Consider the different ways God expects us to learn from nature!</a:t>
            </a:r>
          </a:p>
        </p:txBody>
      </p:sp>
    </p:spTree>
    <p:extLst>
      <p:ext uri="{BB962C8B-B14F-4D97-AF65-F5344CB8AC3E}">
        <p14:creationId xmlns:p14="http://schemas.microsoft.com/office/powerpoint/2010/main" val="29243822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00354EA3-368A-4D0B-BF71-CD9D25A4C60C}"/>
              </a:ext>
            </a:extLst>
          </p:cNvPr>
          <p:cNvSpPr>
            <a:spLocks noGrp="1"/>
          </p:cNvSpPr>
          <p:nvPr>
            <p:ph type="subTitle" idx="1"/>
          </p:nvPr>
        </p:nvSpPr>
        <p:spPr>
          <a:xfrm>
            <a:off x="78658" y="5450503"/>
            <a:ext cx="9144000" cy="1655762"/>
          </a:xfrm>
        </p:spPr>
        <p:txBody>
          <a:bodyPr/>
          <a:lstStyle/>
          <a:p>
            <a:endParaRPr lang="en-US" dirty="0"/>
          </a:p>
        </p:txBody>
      </p:sp>
      <p:sp>
        <p:nvSpPr>
          <p:cNvPr id="6" name="TextBox 5">
            <a:extLst>
              <a:ext uri="{FF2B5EF4-FFF2-40B4-BE49-F238E27FC236}">
                <a16:creationId xmlns:a16="http://schemas.microsoft.com/office/drawing/2014/main" id="{58326AD7-BE18-4E30-BF21-0F8A13588E87}"/>
              </a:ext>
            </a:extLst>
          </p:cNvPr>
          <p:cNvSpPr txBox="1"/>
          <p:nvPr/>
        </p:nvSpPr>
        <p:spPr>
          <a:xfrm>
            <a:off x="0" y="0"/>
            <a:ext cx="9065342" cy="9140964"/>
          </a:xfrm>
          <a:prstGeom prst="rect">
            <a:avLst/>
          </a:prstGeom>
          <a:noFill/>
        </p:spPr>
        <p:txBody>
          <a:bodyPr wrap="square">
            <a:spAutoFit/>
          </a:bodyPr>
          <a:lstStyle/>
          <a:p>
            <a:r>
              <a:rPr lang="en-US" sz="4800" b="1" dirty="0">
                <a:solidFill>
                  <a:srgbClr val="FFFF00"/>
                </a:solidFill>
              </a:rPr>
              <a:t>Sermon on the Mount </a:t>
            </a:r>
          </a:p>
          <a:p>
            <a:r>
              <a:rPr lang="en-US" sz="3600" b="1" i="1" dirty="0">
                <a:solidFill>
                  <a:srgbClr val="65D7FF"/>
                </a:solidFill>
                <a:effectLst/>
                <a:latin typeface="system-ui"/>
              </a:rPr>
              <a:t>Vs. 31-32: Therefore do not be anxious, saying, ‘What shall we eat?’ or ‘What shall we drink?’ or ‘What shall we wear?’ For the Gentiles seek after all these things, and your heavenly Father knows that you need them all.</a:t>
            </a:r>
          </a:p>
          <a:p>
            <a:pPr marL="571500" indent="-571500">
              <a:buFont typeface="Arial" panose="020B0604020202020204" pitchFamily="34" charset="0"/>
              <a:buChar char="•"/>
            </a:pPr>
            <a:r>
              <a:rPr lang="en-US" sz="3600" b="1" dirty="0">
                <a:solidFill>
                  <a:schemeClr val="bg1"/>
                </a:solidFill>
              </a:rPr>
              <a:t>Psalm 37:25. David’s observation of the righteous: never forsaken or begging.</a:t>
            </a:r>
          </a:p>
          <a:p>
            <a:pPr marL="571500" indent="-571500">
              <a:buFont typeface="Arial" panose="020B0604020202020204" pitchFamily="34" charset="0"/>
              <a:buChar char="•"/>
            </a:pPr>
            <a:r>
              <a:rPr lang="en-US" sz="3600" b="1" dirty="0">
                <a:solidFill>
                  <a:schemeClr val="bg1"/>
                </a:solidFill>
              </a:rPr>
              <a:t>This doesn’t mean we won’t experience hardship and trials.</a:t>
            </a:r>
          </a:p>
          <a:p>
            <a:pPr marL="571500" indent="-571500">
              <a:buFont typeface="Arial" panose="020B0604020202020204" pitchFamily="34" charset="0"/>
              <a:buChar char="•"/>
            </a:pPr>
            <a:r>
              <a:rPr lang="en-US" sz="3600" b="1" dirty="0">
                <a:solidFill>
                  <a:schemeClr val="bg1"/>
                </a:solidFill>
              </a:rPr>
              <a:t>Gentiles (nations) are consumed with these concerns.</a:t>
            </a:r>
          </a:p>
          <a:p>
            <a:endParaRPr lang="en-US" sz="3600" b="1" dirty="0">
              <a:solidFill>
                <a:schemeClr val="bg1"/>
              </a:solidFill>
            </a:endParaRPr>
          </a:p>
          <a:p>
            <a:pPr marL="571500" indent="-571500">
              <a:buFont typeface="Arial" panose="020B0604020202020204" pitchFamily="34" charset="0"/>
              <a:buChar char="•"/>
            </a:pPr>
            <a:endParaRPr lang="en-US" sz="3600" b="1" dirty="0">
              <a:solidFill>
                <a:schemeClr val="bg1"/>
              </a:solidFill>
            </a:endParaRPr>
          </a:p>
          <a:p>
            <a:pPr marL="571500" indent="-571500">
              <a:buFont typeface="Arial" panose="020B0604020202020204" pitchFamily="34" charset="0"/>
              <a:buChar char="•"/>
            </a:pPr>
            <a:endParaRPr lang="en-US" sz="3600" b="1" dirty="0">
              <a:solidFill>
                <a:schemeClr val="bg1"/>
              </a:solidFill>
            </a:endParaRPr>
          </a:p>
          <a:p>
            <a:pPr marL="571500" indent="-571500">
              <a:buFont typeface="Arial" panose="020B0604020202020204" pitchFamily="34" charset="0"/>
              <a:buChar char="•"/>
            </a:pPr>
            <a:endParaRPr lang="en-US" sz="3600" b="1" dirty="0">
              <a:solidFill>
                <a:schemeClr val="bg1"/>
              </a:solidFill>
            </a:endParaRPr>
          </a:p>
        </p:txBody>
      </p:sp>
    </p:spTree>
    <p:extLst>
      <p:ext uri="{BB962C8B-B14F-4D97-AF65-F5344CB8AC3E}">
        <p14:creationId xmlns:p14="http://schemas.microsoft.com/office/powerpoint/2010/main" val="72745096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3418</TotalTime>
  <Words>1030</Words>
  <Application>Microsoft Office PowerPoint</Application>
  <PresentationFormat>On-screen Show (4:3)</PresentationFormat>
  <Paragraphs>85</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Calibri Light</vt:lpstr>
      <vt:lpstr>system-ui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Sermon on the Mount  Uses for salt in the ancient world  Condiment Food Preservative (particularly meats) Currency (word “salary” derived from salt) Purification substance Symbol in Religious Rites Antiseptic</dc:title>
  <dc:creator>Scott Abernathy</dc:creator>
  <cp:lastModifiedBy>Scott Abernathy</cp:lastModifiedBy>
  <cp:revision>145</cp:revision>
  <cp:lastPrinted>2021-11-28T14:41:47Z</cp:lastPrinted>
  <dcterms:created xsi:type="dcterms:W3CDTF">2021-10-20T03:14:55Z</dcterms:created>
  <dcterms:modified xsi:type="dcterms:W3CDTF">2021-11-28T14:41:59Z</dcterms:modified>
</cp:coreProperties>
</file>