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342" r:id="rId3"/>
    <p:sldId id="297" r:id="rId4"/>
    <p:sldId id="343" r:id="rId5"/>
    <p:sldId id="345" r:id="rId6"/>
    <p:sldId id="346" r:id="rId7"/>
    <p:sldId id="347" r:id="rId8"/>
    <p:sldId id="344" r:id="rId9"/>
    <p:sldId id="348" r:id="rId10"/>
    <p:sldId id="349" r:id="rId11"/>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5757"/>
    <a:srgbClr val="65D7FF"/>
    <a:srgbClr val="84848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showGuides="1">
      <p:cViewPr varScale="1">
        <p:scale>
          <a:sx n="48" d="100"/>
          <a:sy n="48" d="100"/>
        </p:scale>
        <p:origin x="2093" y="29"/>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8D4FC40-E353-4392-8D7C-8F4F11A55A36}" type="datetimeFigureOut">
              <a:rPr lang="en-US" smtClean="0"/>
              <a:t>12/22/2021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1DE2B6-2FC6-458B-955B-E6D4BB611939}" type="slidenum">
              <a:rPr lang="en-US" smtClean="0"/>
              <a:t>‹#›</a:t>
            </a:fld>
            <a:endParaRPr lang="en-US"/>
          </a:p>
        </p:txBody>
      </p:sp>
    </p:spTree>
    <p:extLst>
      <p:ext uri="{BB962C8B-B14F-4D97-AF65-F5344CB8AC3E}">
        <p14:creationId xmlns:p14="http://schemas.microsoft.com/office/powerpoint/2010/main" val="231584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D4FC40-E353-4392-8D7C-8F4F11A55A36}" type="datetimeFigureOut">
              <a:rPr lang="en-US" smtClean="0"/>
              <a:t>12/22/2021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1DE2B6-2FC6-458B-955B-E6D4BB611939}" type="slidenum">
              <a:rPr lang="en-US" smtClean="0"/>
              <a:t>‹#›</a:t>
            </a:fld>
            <a:endParaRPr lang="en-US"/>
          </a:p>
        </p:txBody>
      </p:sp>
    </p:spTree>
    <p:extLst>
      <p:ext uri="{BB962C8B-B14F-4D97-AF65-F5344CB8AC3E}">
        <p14:creationId xmlns:p14="http://schemas.microsoft.com/office/powerpoint/2010/main" val="40381180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D4FC40-E353-4392-8D7C-8F4F11A55A36}" type="datetimeFigureOut">
              <a:rPr lang="en-US" smtClean="0"/>
              <a:t>12/22/2021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1DE2B6-2FC6-458B-955B-E6D4BB611939}" type="slidenum">
              <a:rPr lang="en-US" smtClean="0"/>
              <a:t>‹#›</a:t>
            </a:fld>
            <a:endParaRPr lang="en-US"/>
          </a:p>
        </p:txBody>
      </p:sp>
    </p:spTree>
    <p:extLst>
      <p:ext uri="{BB962C8B-B14F-4D97-AF65-F5344CB8AC3E}">
        <p14:creationId xmlns:p14="http://schemas.microsoft.com/office/powerpoint/2010/main" val="24685417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D4FC40-E353-4392-8D7C-8F4F11A55A36}" type="datetimeFigureOut">
              <a:rPr lang="en-US" smtClean="0"/>
              <a:t>12/22/2021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1DE2B6-2FC6-458B-955B-E6D4BB611939}" type="slidenum">
              <a:rPr lang="en-US" smtClean="0"/>
              <a:t>‹#›</a:t>
            </a:fld>
            <a:endParaRPr lang="en-US"/>
          </a:p>
        </p:txBody>
      </p:sp>
    </p:spTree>
    <p:extLst>
      <p:ext uri="{BB962C8B-B14F-4D97-AF65-F5344CB8AC3E}">
        <p14:creationId xmlns:p14="http://schemas.microsoft.com/office/powerpoint/2010/main" val="26052045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8D4FC40-E353-4392-8D7C-8F4F11A55A36}" type="datetimeFigureOut">
              <a:rPr lang="en-US" smtClean="0"/>
              <a:t>12/22/2021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1DE2B6-2FC6-458B-955B-E6D4BB611939}" type="slidenum">
              <a:rPr lang="en-US" smtClean="0"/>
              <a:t>‹#›</a:t>
            </a:fld>
            <a:endParaRPr lang="en-US"/>
          </a:p>
        </p:txBody>
      </p:sp>
    </p:spTree>
    <p:extLst>
      <p:ext uri="{BB962C8B-B14F-4D97-AF65-F5344CB8AC3E}">
        <p14:creationId xmlns:p14="http://schemas.microsoft.com/office/powerpoint/2010/main" val="1036145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8D4FC40-E353-4392-8D7C-8F4F11A55A36}" type="datetimeFigureOut">
              <a:rPr lang="en-US" smtClean="0"/>
              <a:t>12/22/2021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1DE2B6-2FC6-458B-955B-E6D4BB611939}" type="slidenum">
              <a:rPr lang="en-US" smtClean="0"/>
              <a:t>‹#›</a:t>
            </a:fld>
            <a:endParaRPr lang="en-US"/>
          </a:p>
        </p:txBody>
      </p:sp>
    </p:spTree>
    <p:extLst>
      <p:ext uri="{BB962C8B-B14F-4D97-AF65-F5344CB8AC3E}">
        <p14:creationId xmlns:p14="http://schemas.microsoft.com/office/powerpoint/2010/main" val="34363356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8D4FC40-E353-4392-8D7C-8F4F11A55A36}" type="datetimeFigureOut">
              <a:rPr lang="en-US" smtClean="0"/>
              <a:t>12/22/2021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1DE2B6-2FC6-458B-955B-E6D4BB611939}" type="slidenum">
              <a:rPr lang="en-US" smtClean="0"/>
              <a:t>‹#›</a:t>
            </a:fld>
            <a:endParaRPr lang="en-US"/>
          </a:p>
        </p:txBody>
      </p:sp>
    </p:spTree>
    <p:extLst>
      <p:ext uri="{BB962C8B-B14F-4D97-AF65-F5344CB8AC3E}">
        <p14:creationId xmlns:p14="http://schemas.microsoft.com/office/powerpoint/2010/main" val="22665530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8D4FC40-E353-4392-8D7C-8F4F11A55A36}" type="datetimeFigureOut">
              <a:rPr lang="en-US" smtClean="0"/>
              <a:t>12/22/2021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1DE2B6-2FC6-458B-955B-E6D4BB611939}" type="slidenum">
              <a:rPr lang="en-US" smtClean="0"/>
              <a:t>‹#›</a:t>
            </a:fld>
            <a:endParaRPr lang="en-US"/>
          </a:p>
        </p:txBody>
      </p:sp>
    </p:spTree>
    <p:extLst>
      <p:ext uri="{BB962C8B-B14F-4D97-AF65-F5344CB8AC3E}">
        <p14:creationId xmlns:p14="http://schemas.microsoft.com/office/powerpoint/2010/main" val="33064480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D4FC40-E353-4392-8D7C-8F4F11A55A36}" type="datetimeFigureOut">
              <a:rPr lang="en-US" smtClean="0"/>
              <a:t>12/22/2021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1DE2B6-2FC6-458B-955B-E6D4BB611939}" type="slidenum">
              <a:rPr lang="en-US" smtClean="0"/>
              <a:t>‹#›</a:t>
            </a:fld>
            <a:endParaRPr lang="en-US"/>
          </a:p>
        </p:txBody>
      </p:sp>
    </p:spTree>
    <p:extLst>
      <p:ext uri="{BB962C8B-B14F-4D97-AF65-F5344CB8AC3E}">
        <p14:creationId xmlns:p14="http://schemas.microsoft.com/office/powerpoint/2010/main" val="36534164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8D4FC40-E353-4392-8D7C-8F4F11A55A36}" type="datetimeFigureOut">
              <a:rPr lang="en-US" smtClean="0"/>
              <a:t>12/22/2021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1DE2B6-2FC6-458B-955B-E6D4BB611939}" type="slidenum">
              <a:rPr lang="en-US" smtClean="0"/>
              <a:t>‹#›</a:t>
            </a:fld>
            <a:endParaRPr lang="en-US"/>
          </a:p>
        </p:txBody>
      </p:sp>
    </p:spTree>
    <p:extLst>
      <p:ext uri="{BB962C8B-B14F-4D97-AF65-F5344CB8AC3E}">
        <p14:creationId xmlns:p14="http://schemas.microsoft.com/office/powerpoint/2010/main" val="11790935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8D4FC40-E353-4392-8D7C-8F4F11A55A36}" type="datetimeFigureOut">
              <a:rPr lang="en-US" smtClean="0"/>
              <a:t>12/22/2021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1DE2B6-2FC6-458B-955B-E6D4BB611939}" type="slidenum">
              <a:rPr lang="en-US" smtClean="0"/>
              <a:t>‹#›</a:t>
            </a:fld>
            <a:endParaRPr lang="en-US"/>
          </a:p>
        </p:txBody>
      </p:sp>
    </p:spTree>
    <p:extLst>
      <p:ext uri="{BB962C8B-B14F-4D97-AF65-F5344CB8AC3E}">
        <p14:creationId xmlns:p14="http://schemas.microsoft.com/office/powerpoint/2010/main" val="437312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D4FC40-E353-4392-8D7C-8F4F11A55A36}" type="datetimeFigureOut">
              <a:rPr lang="en-US" smtClean="0"/>
              <a:t>12/22/2021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1DE2B6-2FC6-458B-955B-E6D4BB611939}" type="slidenum">
              <a:rPr lang="en-US" smtClean="0"/>
              <a:t>‹#›</a:t>
            </a:fld>
            <a:endParaRPr lang="en-US"/>
          </a:p>
        </p:txBody>
      </p:sp>
    </p:spTree>
    <p:extLst>
      <p:ext uri="{BB962C8B-B14F-4D97-AF65-F5344CB8AC3E}">
        <p14:creationId xmlns:p14="http://schemas.microsoft.com/office/powerpoint/2010/main" val="40961161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0354EA3-368A-4D0B-BF71-CD9D25A4C60C}"/>
              </a:ext>
            </a:extLst>
          </p:cNvPr>
          <p:cNvSpPr>
            <a:spLocks noGrp="1"/>
          </p:cNvSpPr>
          <p:nvPr>
            <p:ph type="subTitle" idx="1"/>
          </p:nvPr>
        </p:nvSpPr>
        <p:spPr>
          <a:xfrm>
            <a:off x="78658" y="5450503"/>
            <a:ext cx="9144000" cy="1655762"/>
          </a:xfrm>
        </p:spPr>
        <p:txBody>
          <a:bodyPr/>
          <a:lstStyle/>
          <a:p>
            <a:endParaRPr lang="en-US" dirty="0"/>
          </a:p>
        </p:txBody>
      </p:sp>
      <p:sp>
        <p:nvSpPr>
          <p:cNvPr id="6" name="TextBox 5">
            <a:extLst>
              <a:ext uri="{FF2B5EF4-FFF2-40B4-BE49-F238E27FC236}">
                <a16:creationId xmlns:a16="http://schemas.microsoft.com/office/drawing/2014/main" id="{58326AD7-BE18-4E30-BF21-0F8A13588E87}"/>
              </a:ext>
            </a:extLst>
          </p:cNvPr>
          <p:cNvSpPr txBox="1"/>
          <p:nvPr/>
        </p:nvSpPr>
        <p:spPr>
          <a:xfrm>
            <a:off x="1109690" y="1197866"/>
            <a:ext cx="7081935" cy="4524315"/>
          </a:xfrm>
          <a:prstGeom prst="rect">
            <a:avLst/>
          </a:prstGeom>
          <a:noFill/>
        </p:spPr>
        <p:txBody>
          <a:bodyPr wrap="square">
            <a:spAutoFit/>
          </a:bodyPr>
          <a:lstStyle/>
          <a:p>
            <a:pPr algn="ctr"/>
            <a:r>
              <a:rPr lang="en-US" sz="4800" b="1" dirty="0">
                <a:solidFill>
                  <a:srgbClr val="FFFF00"/>
                </a:solidFill>
              </a:rPr>
              <a:t>Sermon on the Mount </a:t>
            </a:r>
          </a:p>
          <a:p>
            <a:pPr algn="ctr"/>
            <a:endParaRPr lang="en-US" sz="4800" b="1" dirty="0">
              <a:solidFill>
                <a:srgbClr val="FFFF00"/>
              </a:solidFill>
            </a:endParaRPr>
          </a:p>
          <a:p>
            <a:pPr algn="ctr"/>
            <a:r>
              <a:rPr lang="en-US" sz="4800" b="1" dirty="0">
                <a:solidFill>
                  <a:srgbClr val="65D7FF"/>
                </a:solidFill>
              </a:rPr>
              <a:t>Wise or Foolish?</a:t>
            </a:r>
          </a:p>
          <a:p>
            <a:pPr algn="ctr"/>
            <a:r>
              <a:rPr lang="en-US" sz="4800" b="1" dirty="0">
                <a:solidFill>
                  <a:srgbClr val="65D7FF"/>
                </a:solidFill>
              </a:rPr>
              <a:t>It’s our Choice to Make</a:t>
            </a:r>
          </a:p>
          <a:p>
            <a:pPr algn="ctr"/>
            <a:br>
              <a:rPr lang="en-US" sz="4800" b="1" dirty="0">
                <a:solidFill>
                  <a:srgbClr val="65D7FF"/>
                </a:solidFill>
              </a:rPr>
            </a:br>
            <a:r>
              <a:rPr lang="en-US" sz="4800" b="1" dirty="0">
                <a:solidFill>
                  <a:srgbClr val="65D7FF"/>
                </a:solidFill>
              </a:rPr>
              <a:t>Matthew 7:24-28</a:t>
            </a:r>
            <a:endParaRPr lang="en-US" sz="4800" dirty="0">
              <a:solidFill>
                <a:srgbClr val="65D7FF"/>
              </a:solidFill>
            </a:endParaRPr>
          </a:p>
        </p:txBody>
      </p:sp>
    </p:spTree>
    <p:extLst>
      <p:ext uri="{BB962C8B-B14F-4D97-AF65-F5344CB8AC3E}">
        <p14:creationId xmlns:p14="http://schemas.microsoft.com/office/powerpoint/2010/main" val="35598404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0354EA3-368A-4D0B-BF71-CD9D25A4C60C}"/>
              </a:ext>
            </a:extLst>
          </p:cNvPr>
          <p:cNvSpPr>
            <a:spLocks noGrp="1"/>
          </p:cNvSpPr>
          <p:nvPr>
            <p:ph type="subTitle" idx="1"/>
          </p:nvPr>
        </p:nvSpPr>
        <p:spPr>
          <a:xfrm>
            <a:off x="78658" y="5450503"/>
            <a:ext cx="9144000" cy="1655762"/>
          </a:xfrm>
        </p:spPr>
        <p:txBody>
          <a:bodyPr/>
          <a:lstStyle/>
          <a:p>
            <a:endParaRPr lang="en-US" dirty="0"/>
          </a:p>
        </p:txBody>
      </p:sp>
      <p:sp>
        <p:nvSpPr>
          <p:cNvPr id="6" name="TextBox 5">
            <a:extLst>
              <a:ext uri="{FF2B5EF4-FFF2-40B4-BE49-F238E27FC236}">
                <a16:creationId xmlns:a16="http://schemas.microsoft.com/office/drawing/2014/main" id="{58326AD7-BE18-4E30-BF21-0F8A13588E87}"/>
              </a:ext>
            </a:extLst>
          </p:cNvPr>
          <p:cNvSpPr txBox="1"/>
          <p:nvPr/>
        </p:nvSpPr>
        <p:spPr>
          <a:xfrm>
            <a:off x="78658" y="841985"/>
            <a:ext cx="8815580" cy="6370975"/>
          </a:xfrm>
          <a:prstGeom prst="rect">
            <a:avLst/>
          </a:prstGeom>
          <a:noFill/>
        </p:spPr>
        <p:txBody>
          <a:bodyPr wrap="square">
            <a:spAutoFit/>
          </a:bodyPr>
          <a:lstStyle/>
          <a:p>
            <a:pPr lvl="1" indent="-457200">
              <a:buFont typeface="Arial" panose="020B0604020202020204" pitchFamily="34" charset="0"/>
              <a:buChar char="•"/>
            </a:pPr>
            <a:r>
              <a:rPr lang="en-US" sz="3400" b="1" dirty="0">
                <a:solidFill>
                  <a:schemeClr val="bg1"/>
                </a:solidFill>
              </a:rPr>
              <a:t>Sermon concludes with a choice between the status quo attitudes and doctrines identified with the scribes and teachers (and many of the world today) (Matt. 5:20) vs. a deeper, unselfish, and radically different  approach to righteousness.</a:t>
            </a:r>
          </a:p>
          <a:p>
            <a:pPr lvl="1" indent="-457200">
              <a:buFont typeface="Arial" panose="020B0604020202020204" pitchFamily="34" charset="0"/>
              <a:buChar char="•"/>
            </a:pPr>
            <a:r>
              <a:rPr lang="en-US" sz="3400" b="1" dirty="0">
                <a:solidFill>
                  <a:schemeClr val="bg1"/>
                </a:solidFill>
              </a:rPr>
              <a:t>A contrast of wisdom of God vs. the foolishness of the world.  (Ref. 1 Cor 1:18-31)</a:t>
            </a:r>
          </a:p>
          <a:p>
            <a:pPr lvl="1" indent="-457200">
              <a:buFont typeface="Arial" panose="020B0604020202020204" pitchFamily="34" charset="0"/>
              <a:buChar char="•"/>
            </a:pPr>
            <a:r>
              <a:rPr lang="en-US" sz="3400" b="1" dirty="0">
                <a:solidFill>
                  <a:schemeClr val="bg1"/>
                </a:solidFill>
              </a:rPr>
              <a:t>We will all make a choice between them.</a:t>
            </a:r>
          </a:p>
          <a:p>
            <a:pPr lvl="1" indent="-457200">
              <a:buFont typeface="Arial" panose="020B0604020202020204" pitchFamily="34" charset="0"/>
              <a:buChar char="•"/>
            </a:pPr>
            <a:r>
              <a:rPr lang="en-US" sz="3400" b="1" dirty="0">
                <a:solidFill>
                  <a:schemeClr val="bg1"/>
                </a:solidFill>
              </a:rPr>
              <a:t>We must view and choose from an eternal perspective.</a:t>
            </a:r>
          </a:p>
          <a:p>
            <a:pPr marL="914400" lvl="1" indent="-457200">
              <a:buFont typeface="Arial" panose="020B0604020202020204" pitchFamily="34" charset="0"/>
              <a:buChar char="•"/>
            </a:pPr>
            <a:endParaRPr lang="en-US" sz="3400" b="1" dirty="0">
              <a:solidFill>
                <a:schemeClr val="bg1"/>
              </a:solidFill>
            </a:endParaRPr>
          </a:p>
        </p:txBody>
      </p:sp>
      <p:sp>
        <p:nvSpPr>
          <p:cNvPr id="8" name="TextBox 7">
            <a:extLst>
              <a:ext uri="{FF2B5EF4-FFF2-40B4-BE49-F238E27FC236}">
                <a16:creationId xmlns:a16="http://schemas.microsoft.com/office/drawing/2014/main" id="{C7C3FEEE-4399-4003-855D-7C74457A619D}"/>
              </a:ext>
            </a:extLst>
          </p:cNvPr>
          <p:cNvSpPr txBox="1"/>
          <p:nvPr/>
        </p:nvSpPr>
        <p:spPr>
          <a:xfrm>
            <a:off x="288758" y="168260"/>
            <a:ext cx="6643889" cy="707886"/>
          </a:xfrm>
          <a:prstGeom prst="rect">
            <a:avLst/>
          </a:prstGeom>
          <a:noFill/>
        </p:spPr>
        <p:txBody>
          <a:bodyPr wrap="square">
            <a:spAutoFit/>
          </a:bodyPr>
          <a:lstStyle/>
          <a:p>
            <a:r>
              <a:rPr lang="en-US" sz="4000" b="1" dirty="0">
                <a:solidFill>
                  <a:srgbClr val="FFFF00"/>
                </a:solidFill>
              </a:rPr>
              <a:t>Sermon on the Mount </a:t>
            </a:r>
          </a:p>
        </p:txBody>
      </p:sp>
    </p:spTree>
    <p:extLst>
      <p:ext uri="{BB962C8B-B14F-4D97-AF65-F5344CB8AC3E}">
        <p14:creationId xmlns:p14="http://schemas.microsoft.com/office/powerpoint/2010/main" val="169203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0354EA3-368A-4D0B-BF71-CD9D25A4C60C}"/>
              </a:ext>
            </a:extLst>
          </p:cNvPr>
          <p:cNvSpPr>
            <a:spLocks noGrp="1"/>
          </p:cNvSpPr>
          <p:nvPr>
            <p:ph type="subTitle" idx="1"/>
          </p:nvPr>
        </p:nvSpPr>
        <p:spPr>
          <a:xfrm>
            <a:off x="78658" y="5450503"/>
            <a:ext cx="9144000" cy="1655762"/>
          </a:xfrm>
        </p:spPr>
        <p:txBody>
          <a:bodyPr/>
          <a:lstStyle/>
          <a:p>
            <a:endParaRPr lang="en-US" dirty="0"/>
          </a:p>
        </p:txBody>
      </p:sp>
      <p:sp>
        <p:nvSpPr>
          <p:cNvPr id="6" name="TextBox 5">
            <a:extLst>
              <a:ext uri="{FF2B5EF4-FFF2-40B4-BE49-F238E27FC236}">
                <a16:creationId xmlns:a16="http://schemas.microsoft.com/office/drawing/2014/main" id="{58326AD7-BE18-4E30-BF21-0F8A13588E87}"/>
              </a:ext>
            </a:extLst>
          </p:cNvPr>
          <p:cNvSpPr txBox="1"/>
          <p:nvPr/>
        </p:nvSpPr>
        <p:spPr>
          <a:xfrm>
            <a:off x="78658" y="0"/>
            <a:ext cx="8986684" cy="6924973"/>
          </a:xfrm>
          <a:prstGeom prst="rect">
            <a:avLst/>
          </a:prstGeom>
          <a:noFill/>
        </p:spPr>
        <p:txBody>
          <a:bodyPr wrap="square">
            <a:spAutoFit/>
          </a:bodyPr>
          <a:lstStyle/>
          <a:p>
            <a:r>
              <a:rPr lang="en-US" sz="4800" b="1" dirty="0">
                <a:solidFill>
                  <a:srgbClr val="FFFF00"/>
                </a:solidFill>
              </a:rPr>
              <a:t>Sermon on the Mount </a:t>
            </a:r>
          </a:p>
          <a:p>
            <a:r>
              <a:rPr lang="en-US" sz="4000" b="1" dirty="0">
                <a:solidFill>
                  <a:srgbClr val="65D7FF"/>
                </a:solidFill>
              </a:rPr>
              <a:t>Matthew 7:24 </a:t>
            </a:r>
            <a:r>
              <a:rPr lang="en-US" sz="3400" b="1" i="1" dirty="0">
                <a:solidFill>
                  <a:srgbClr val="65D7FF"/>
                </a:solidFill>
                <a:effectLst/>
              </a:rPr>
              <a:t>Everyone then who hears these words of mine and does them will be like a wise man who built his house on the rock.</a:t>
            </a:r>
          </a:p>
          <a:p>
            <a:pPr marL="457200" indent="-457200">
              <a:buFont typeface="Arial" panose="020B0604020202020204" pitchFamily="34" charset="0"/>
              <a:buChar char="•"/>
            </a:pPr>
            <a:r>
              <a:rPr lang="en-US" sz="3200" b="1" dirty="0">
                <a:solidFill>
                  <a:schemeClr val="bg1"/>
                </a:solidFill>
              </a:rPr>
              <a:t>Continues a similar theme to vs.  21-23 and is a closing for all that He has taught in the sermon. Vs. 21-23: saying vs. doing</a:t>
            </a:r>
            <a:br>
              <a:rPr lang="en-US" sz="3200" b="1" dirty="0">
                <a:solidFill>
                  <a:schemeClr val="bg1"/>
                </a:solidFill>
              </a:rPr>
            </a:br>
            <a:r>
              <a:rPr lang="en-US" sz="3200" b="1" dirty="0">
                <a:solidFill>
                  <a:schemeClr val="bg1"/>
                </a:solidFill>
              </a:rPr>
              <a:t>Vs. 24- 27: hearing vs. doing</a:t>
            </a:r>
          </a:p>
          <a:p>
            <a:pPr marL="457200" indent="-457200">
              <a:buFont typeface="Arial" panose="020B0604020202020204" pitchFamily="34" charset="0"/>
              <a:buChar char="•"/>
            </a:pPr>
            <a:r>
              <a:rPr lang="en-US" sz="3200" b="1" dirty="0">
                <a:solidFill>
                  <a:schemeClr val="bg1"/>
                </a:solidFill>
              </a:rPr>
              <a:t>Jesus’ teachings require us to make a choice.  Hear and do what He says or not.</a:t>
            </a:r>
          </a:p>
          <a:p>
            <a:pPr marL="457200" indent="-457200">
              <a:buFont typeface="Arial" panose="020B0604020202020204" pitchFamily="34" charset="0"/>
              <a:buChar char="•"/>
            </a:pPr>
            <a:r>
              <a:rPr lang="en-US" sz="3200" b="1" dirty="0">
                <a:solidFill>
                  <a:schemeClr val="bg1"/>
                </a:solidFill>
              </a:rPr>
              <a:t>Our spiritual being/soul is represented by a physical house built by a builder who chooses to build on a foundation of rock or sand. </a:t>
            </a:r>
          </a:p>
        </p:txBody>
      </p:sp>
    </p:spTree>
    <p:extLst>
      <p:ext uri="{BB962C8B-B14F-4D97-AF65-F5344CB8AC3E}">
        <p14:creationId xmlns:p14="http://schemas.microsoft.com/office/powerpoint/2010/main" val="18789373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0354EA3-368A-4D0B-BF71-CD9D25A4C60C}"/>
              </a:ext>
            </a:extLst>
          </p:cNvPr>
          <p:cNvSpPr>
            <a:spLocks noGrp="1"/>
          </p:cNvSpPr>
          <p:nvPr>
            <p:ph type="subTitle" idx="1"/>
          </p:nvPr>
        </p:nvSpPr>
        <p:spPr>
          <a:xfrm>
            <a:off x="78658" y="5450503"/>
            <a:ext cx="9144000" cy="1655762"/>
          </a:xfrm>
        </p:spPr>
        <p:txBody>
          <a:bodyPr/>
          <a:lstStyle/>
          <a:p>
            <a:endParaRPr lang="en-US" dirty="0"/>
          </a:p>
        </p:txBody>
      </p:sp>
      <p:sp>
        <p:nvSpPr>
          <p:cNvPr id="6" name="TextBox 5">
            <a:extLst>
              <a:ext uri="{FF2B5EF4-FFF2-40B4-BE49-F238E27FC236}">
                <a16:creationId xmlns:a16="http://schemas.microsoft.com/office/drawing/2014/main" id="{58326AD7-BE18-4E30-BF21-0F8A13588E87}"/>
              </a:ext>
            </a:extLst>
          </p:cNvPr>
          <p:cNvSpPr txBox="1"/>
          <p:nvPr/>
        </p:nvSpPr>
        <p:spPr>
          <a:xfrm>
            <a:off x="78658" y="0"/>
            <a:ext cx="8986684" cy="7201972"/>
          </a:xfrm>
          <a:prstGeom prst="rect">
            <a:avLst/>
          </a:prstGeom>
          <a:noFill/>
        </p:spPr>
        <p:txBody>
          <a:bodyPr wrap="square">
            <a:spAutoFit/>
          </a:bodyPr>
          <a:lstStyle/>
          <a:p>
            <a:r>
              <a:rPr lang="en-US" sz="4800" b="1" dirty="0">
                <a:solidFill>
                  <a:srgbClr val="FFFF00"/>
                </a:solidFill>
              </a:rPr>
              <a:t>Sermon on the Mount </a:t>
            </a:r>
          </a:p>
          <a:p>
            <a:r>
              <a:rPr lang="en-US" sz="4000" b="1" dirty="0">
                <a:solidFill>
                  <a:srgbClr val="65D7FF"/>
                </a:solidFill>
              </a:rPr>
              <a:t>Matthew 7:24 </a:t>
            </a:r>
            <a:r>
              <a:rPr lang="en-US" sz="3400" b="1" i="1" dirty="0">
                <a:solidFill>
                  <a:srgbClr val="65D7FF"/>
                </a:solidFill>
                <a:effectLst/>
              </a:rPr>
              <a:t>Everyone then who hears these words of mine and does them will be like a wise man who built his house on the rock.</a:t>
            </a:r>
          </a:p>
          <a:p>
            <a:pPr marL="457200" indent="-457200">
              <a:buFont typeface="Arial" panose="020B0604020202020204" pitchFamily="34" charset="0"/>
              <a:buChar char="•"/>
            </a:pPr>
            <a:r>
              <a:rPr lang="en-US" sz="3400" b="1" dirty="0">
                <a:solidFill>
                  <a:schemeClr val="bg1"/>
                </a:solidFill>
              </a:rPr>
              <a:t>Luke 6: 46-49:  Builder digs down deep in order to lay the foundation on rock.  Considerable effort is required to follow Jesus.</a:t>
            </a:r>
          </a:p>
          <a:p>
            <a:pPr marL="457200" indent="-457200">
              <a:buFont typeface="Arial" panose="020B0604020202020204" pitchFamily="34" charset="0"/>
              <a:buChar char="•"/>
            </a:pPr>
            <a:r>
              <a:rPr lang="en-US" sz="3400" b="1" dirty="0">
                <a:solidFill>
                  <a:schemeClr val="bg1"/>
                </a:solidFill>
              </a:rPr>
              <a:t>Word for rock is </a:t>
            </a:r>
            <a:r>
              <a:rPr lang="en-US" sz="3400" b="1" dirty="0" err="1">
                <a:solidFill>
                  <a:schemeClr val="bg1"/>
                </a:solidFill>
              </a:rPr>
              <a:t>petra</a:t>
            </a:r>
            <a:r>
              <a:rPr lang="en-US" sz="3400" b="1" dirty="0">
                <a:solidFill>
                  <a:schemeClr val="bg1"/>
                </a:solidFill>
              </a:rPr>
              <a:t>-a large bedrock (as opposed to </a:t>
            </a:r>
            <a:r>
              <a:rPr lang="en-US" sz="3400" b="1" dirty="0" err="1">
                <a:solidFill>
                  <a:schemeClr val="bg1"/>
                </a:solidFill>
              </a:rPr>
              <a:t>petros</a:t>
            </a:r>
            <a:r>
              <a:rPr lang="en-US" sz="3400" b="1" dirty="0">
                <a:solidFill>
                  <a:schemeClr val="bg1"/>
                </a:solidFill>
              </a:rPr>
              <a:t>-loose stone). </a:t>
            </a:r>
            <a:br>
              <a:rPr lang="en-US" sz="3400" b="1" dirty="0">
                <a:solidFill>
                  <a:schemeClr val="bg1"/>
                </a:solidFill>
              </a:rPr>
            </a:br>
            <a:r>
              <a:rPr lang="en-US" sz="3400" b="1" dirty="0">
                <a:solidFill>
                  <a:schemeClr val="bg1"/>
                </a:solidFill>
              </a:rPr>
              <a:t>(Ref. Matt 16:18)</a:t>
            </a:r>
          </a:p>
          <a:p>
            <a:pPr marL="457200" indent="-457200">
              <a:buFont typeface="Arial" panose="020B0604020202020204" pitchFamily="34" charset="0"/>
              <a:buChar char="•"/>
            </a:pPr>
            <a:r>
              <a:rPr lang="en-US" sz="3400" b="1" dirty="0">
                <a:solidFill>
                  <a:schemeClr val="bg1"/>
                </a:solidFill>
              </a:rPr>
              <a:t>Note that this involves</a:t>
            </a:r>
            <a:r>
              <a:rPr lang="en-US" sz="3400" b="1" dirty="0">
                <a:solidFill>
                  <a:srgbClr val="FF5757"/>
                </a:solidFill>
              </a:rPr>
              <a:t> both </a:t>
            </a:r>
            <a:r>
              <a:rPr lang="en-US" sz="3400" b="1" dirty="0">
                <a:solidFill>
                  <a:srgbClr val="92D050"/>
                </a:solidFill>
              </a:rPr>
              <a:t>hearing </a:t>
            </a:r>
            <a:r>
              <a:rPr lang="en-US" sz="3400" b="1" dirty="0">
                <a:solidFill>
                  <a:srgbClr val="FF5757"/>
                </a:solidFill>
              </a:rPr>
              <a:t>and</a:t>
            </a:r>
            <a:r>
              <a:rPr lang="en-US" sz="3400" b="1" dirty="0">
                <a:solidFill>
                  <a:schemeClr val="bg1"/>
                </a:solidFill>
              </a:rPr>
              <a:t> </a:t>
            </a:r>
            <a:r>
              <a:rPr lang="en-US" sz="3400" b="1" dirty="0">
                <a:solidFill>
                  <a:srgbClr val="92D050"/>
                </a:solidFill>
              </a:rPr>
              <a:t>doing!  Action!</a:t>
            </a:r>
          </a:p>
          <a:p>
            <a:pPr marL="457200" indent="-457200">
              <a:buFont typeface="Arial" panose="020B0604020202020204" pitchFamily="34" charset="0"/>
              <a:buChar char="•"/>
            </a:pPr>
            <a:endParaRPr lang="en-US" sz="3400" b="1" dirty="0">
              <a:solidFill>
                <a:schemeClr val="bg1"/>
              </a:solidFill>
            </a:endParaRPr>
          </a:p>
        </p:txBody>
      </p:sp>
    </p:spTree>
    <p:extLst>
      <p:ext uri="{BB962C8B-B14F-4D97-AF65-F5344CB8AC3E}">
        <p14:creationId xmlns:p14="http://schemas.microsoft.com/office/powerpoint/2010/main" val="17716875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0354EA3-368A-4D0B-BF71-CD9D25A4C60C}"/>
              </a:ext>
            </a:extLst>
          </p:cNvPr>
          <p:cNvSpPr>
            <a:spLocks noGrp="1"/>
          </p:cNvSpPr>
          <p:nvPr>
            <p:ph type="subTitle" idx="1"/>
          </p:nvPr>
        </p:nvSpPr>
        <p:spPr>
          <a:xfrm>
            <a:off x="78658" y="5450503"/>
            <a:ext cx="9144000" cy="1655762"/>
          </a:xfrm>
        </p:spPr>
        <p:txBody>
          <a:bodyPr/>
          <a:lstStyle/>
          <a:p>
            <a:endParaRPr lang="en-US" dirty="0"/>
          </a:p>
        </p:txBody>
      </p:sp>
      <p:sp>
        <p:nvSpPr>
          <p:cNvPr id="6" name="TextBox 5">
            <a:extLst>
              <a:ext uri="{FF2B5EF4-FFF2-40B4-BE49-F238E27FC236}">
                <a16:creationId xmlns:a16="http://schemas.microsoft.com/office/drawing/2014/main" id="{58326AD7-BE18-4E30-BF21-0F8A13588E87}"/>
              </a:ext>
            </a:extLst>
          </p:cNvPr>
          <p:cNvSpPr txBox="1"/>
          <p:nvPr/>
        </p:nvSpPr>
        <p:spPr>
          <a:xfrm>
            <a:off x="78658" y="0"/>
            <a:ext cx="8986684" cy="6155531"/>
          </a:xfrm>
          <a:prstGeom prst="rect">
            <a:avLst/>
          </a:prstGeom>
          <a:noFill/>
        </p:spPr>
        <p:txBody>
          <a:bodyPr wrap="square">
            <a:spAutoFit/>
          </a:bodyPr>
          <a:lstStyle/>
          <a:p>
            <a:r>
              <a:rPr lang="en-US" sz="4800" b="1" dirty="0">
                <a:solidFill>
                  <a:srgbClr val="FFFF00"/>
                </a:solidFill>
              </a:rPr>
              <a:t>Sermon on the Mount </a:t>
            </a:r>
          </a:p>
          <a:p>
            <a:r>
              <a:rPr lang="en-US" sz="4000" b="1" dirty="0">
                <a:solidFill>
                  <a:srgbClr val="65D7FF"/>
                </a:solidFill>
              </a:rPr>
              <a:t>Matthew 7:25 </a:t>
            </a:r>
            <a:r>
              <a:rPr lang="en-US" sz="3400" b="1" i="1" dirty="0">
                <a:solidFill>
                  <a:srgbClr val="65D7FF"/>
                </a:solidFill>
                <a:effectLst/>
              </a:rPr>
              <a:t>And the rain fell, and the floods came, and the winds blew and beat on that house, but it did not fall, because it had been founded on the rock. </a:t>
            </a:r>
          </a:p>
          <a:p>
            <a:pPr marL="457200" indent="-457200">
              <a:buFont typeface="Arial" panose="020B0604020202020204" pitchFamily="34" charset="0"/>
              <a:buChar char="•"/>
            </a:pPr>
            <a:r>
              <a:rPr lang="en-US" sz="3400" b="1" dirty="0">
                <a:solidFill>
                  <a:schemeClr val="bg1"/>
                </a:solidFill>
              </a:rPr>
              <a:t>Building our foundation on Jesus will not prevent us from facing the storms of life.</a:t>
            </a:r>
          </a:p>
          <a:p>
            <a:pPr marL="914400" lvl="1" indent="-457200">
              <a:buFont typeface="Arial" panose="020B0604020202020204" pitchFamily="34" charset="0"/>
              <a:buChar char="•"/>
            </a:pPr>
            <a:r>
              <a:rPr lang="en-US" sz="3400" b="1" dirty="0">
                <a:solidFill>
                  <a:schemeClr val="bg1"/>
                </a:solidFill>
              </a:rPr>
              <a:t>John 16:33- Disciples faced tribulation.</a:t>
            </a:r>
          </a:p>
          <a:p>
            <a:pPr marL="914400" lvl="1" indent="-457200">
              <a:buFont typeface="Arial" panose="020B0604020202020204" pitchFamily="34" charset="0"/>
              <a:buChar char="•"/>
            </a:pPr>
            <a:r>
              <a:rPr lang="en-US" sz="3400" b="1" dirty="0">
                <a:solidFill>
                  <a:schemeClr val="bg1"/>
                </a:solidFill>
              </a:rPr>
              <a:t>2 Tim. 3:12- All godly people will face persecution.</a:t>
            </a:r>
          </a:p>
          <a:p>
            <a:endParaRPr lang="en-US" sz="3400" b="1" dirty="0">
              <a:solidFill>
                <a:schemeClr val="bg1"/>
              </a:solidFill>
            </a:endParaRPr>
          </a:p>
        </p:txBody>
      </p:sp>
    </p:spTree>
    <p:extLst>
      <p:ext uri="{BB962C8B-B14F-4D97-AF65-F5344CB8AC3E}">
        <p14:creationId xmlns:p14="http://schemas.microsoft.com/office/powerpoint/2010/main" val="28989823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0354EA3-368A-4D0B-BF71-CD9D25A4C60C}"/>
              </a:ext>
            </a:extLst>
          </p:cNvPr>
          <p:cNvSpPr>
            <a:spLocks noGrp="1"/>
          </p:cNvSpPr>
          <p:nvPr>
            <p:ph type="subTitle" idx="1"/>
          </p:nvPr>
        </p:nvSpPr>
        <p:spPr>
          <a:xfrm>
            <a:off x="78658" y="5450503"/>
            <a:ext cx="9144000" cy="1655762"/>
          </a:xfrm>
        </p:spPr>
        <p:txBody>
          <a:bodyPr/>
          <a:lstStyle/>
          <a:p>
            <a:endParaRPr lang="en-US" dirty="0"/>
          </a:p>
        </p:txBody>
      </p:sp>
      <p:sp>
        <p:nvSpPr>
          <p:cNvPr id="6" name="TextBox 5">
            <a:extLst>
              <a:ext uri="{FF2B5EF4-FFF2-40B4-BE49-F238E27FC236}">
                <a16:creationId xmlns:a16="http://schemas.microsoft.com/office/drawing/2014/main" id="{58326AD7-BE18-4E30-BF21-0F8A13588E87}"/>
              </a:ext>
            </a:extLst>
          </p:cNvPr>
          <p:cNvSpPr txBox="1"/>
          <p:nvPr/>
        </p:nvSpPr>
        <p:spPr>
          <a:xfrm>
            <a:off x="78658" y="0"/>
            <a:ext cx="8986684" cy="6678751"/>
          </a:xfrm>
          <a:prstGeom prst="rect">
            <a:avLst/>
          </a:prstGeom>
          <a:noFill/>
        </p:spPr>
        <p:txBody>
          <a:bodyPr wrap="square">
            <a:spAutoFit/>
          </a:bodyPr>
          <a:lstStyle/>
          <a:p>
            <a:r>
              <a:rPr lang="en-US" sz="4800" b="1" dirty="0">
                <a:solidFill>
                  <a:srgbClr val="FFFF00"/>
                </a:solidFill>
              </a:rPr>
              <a:t>Sermon on the Mount </a:t>
            </a:r>
          </a:p>
          <a:p>
            <a:r>
              <a:rPr lang="en-US" sz="4000" b="1" dirty="0">
                <a:solidFill>
                  <a:srgbClr val="65D7FF"/>
                </a:solidFill>
              </a:rPr>
              <a:t>Matthew 7:25 </a:t>
            </a:r>
            <a:r>
              <a:rPr lang="en-US" sz="3400" b="1" i="1" dirty="0">
                <a:solidFill>
                  <a:srgbClr val="65D7FF"/>
                </a:solidFill>
                <a:effectLst/>
              </a:rPr>
              <a:t>And the rain fell, and the floods came, and the winds blew and beat on that house, but it did not fall, because it had been founded on the rock. </a:t>
            </a:r>
          </a:p>
          <a:p>
            <a:pPr marL="457200" indent="-457200">
              <a:buFont typeface="Arial" panose="020B0604020202020204" pitchFamily="34" charset="0"/>
              <a:buChar char="•"/>
            </a:pPr>
            <a:r>
              <a:rPr lang="en-US" sz="3400" b="1" dirty="0">
                <a:solidFill>
                  <a:schemeClr val="bg1"/>
                </a:solidFill>
              </a:rPr>
              <a:t>Christians face the same trials, sorrows, disappointments, loss, pain, etc. as worldly people.  The difference is the end result: salvation or destruction.</a:t>
            </a:r>
          </a:p>
          <a:p>
            <a:pPr marL="457200" indent="-457200">
              <a:buFont typeface="Arial" panose="020B0604020202020204" pitchFamily="34" charset="0"/>
              <a:buChar char="•"/>
            </a:pPr>
            <a:r>
              <a:rPr lang="en-US" sz="3400" b="1" dirty="0">
                <a:solidFill>
                  <a:schemeClr val="bg1"/>
                </a:solidFill>
              </a:rPr>
              <a:t>Christian’s foundation won’t fail at the end.  </a:t>
            </a:r>
          </a:p>
          <a:p>
            <a:pPr marL="457200" indent="-457200">
              <a:buFont typeface="Arial" panose="020B0604020202020204" pitchFamily="34" charset="0"/>
              <a:buChar char="•"/>
            </a:pPr>
            <a:r>
              <a:rPr lang="en-US" sz="3400" b="1" dirty="0">
                <a:solidFill>
                  <a:schemeClr val="bg1"/>
                </a:solidFill>
              </a:rPr>
              <a:t>The obedient, faithful person who builds on the rock of Jesus’ teaching will be delivered.</a:t>
            </a:r>
          </a:p>
        </p:txBody>
      </p:sp>
    </p:spTree>
    <p:extLst>
      <p:ext uri="{BB962C8B-B14F-4D97-AF65-F5344CB8AC3E}">
        <p14:creationId xmlns:p14="http://schemas.microsoft.com/office/powerpoint/2010/main" val="10147458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0354EA3-368A-4D0B-BF71-CD9D25A4C60C}"/>
              </a:ext>
            </a:extLst>
          </p:cNvPr>
          <p:cNvSpPr>
            <a:spLocks noGrp="1"/>
          </p:cNvSpPr>
          <p:nvPr>
            <p:ph type="subTitle" idx="1"/>
          </p:nvPr>
        </p:nvSpPr>
        <p:spPr>
          <a:xfrm>
            <a:off x="78658" y="5450503"/>
            <a:ext cx="9144000" cy="1655762"/>
          </a:xfrm>
        </p:spPr>
        <p:txBody>
          <a:bodyPr/>
          <a:lstStyle/>
          <a:p>
            <a:endParaRPr lang="en-US" dirty="0"/>
          </a:p>
        </p:txBody>
      </p:sp>
      <p:sp>
        <p:nvSpPr>
          <p:cNvPr id="6" name="TextBox 5">
            <a:extLst>
              <a:ext uri="{FF2B5EF4-FFF2-40B4-BE49-F238E27FC236}">
                <a16:creationId xmlns:a16="http://schemas.microsoft.com/office/drawing/2014/main" id="{58326AD7-BE18-4E30-BF21-0F8A13588E87}"/>
              </a:ext>
            </a:extLst>
          </p:cNvPr>
          <p:cNvSpPr txBox="1"/>
          <p:nvPr/>
        </p:nvSpPr>
        <p:spPr>
          <a:xfrm>
            <a:off x="78658" y="0"/>
            <a:ext cx="8986684" cy="7725192"/>
          </a:xfrm>
          <a:prstGeom prst="rect">
            <a:avLst/>
          </a:prstGeom>
          <a:noFill/>
        </p:spPr>
        <p:txBody>
          <a:bodyPr wrap="square">
            <a:spAutoFit/>
          </a:bodyPr>
          <a:lstStyle/>
          <a:p>
            <a:r>
              <a:rPr lang="en-US" sz="4800" b="1" dirty="0">
                <a:solidFill>
                  <a:srgbClr val="FFFF00"/>
                </a:solidFill>
              </a:rPr>
              <a:t>Sermon on the Mount </a:t>
            </a:r>
          </a:p>
          <a:p>
            <a:r>
              <a:rPr lang="en-US" sz="4000" b="1" dirty="0">
                <a:solidFill>
                  <a:srgbClr val="65D7FF"/>
                </a:solidFill>
              </a:rPr>
              <a:t>Matthew 7:26 </a:t>
            </a:r>
            <a:r>
              <a:rPr lang="en-US" sz="3400" b="1" i="1" dirty="0">
                <a:solidFill>
                  <a:srgbClr val="65D7FF"/>
                </a:solidFill>
                <a:effectLst/>
              </a:rPr>
              <a:t>And everyone who hears these words of mine and does not do them will be like a foolish man who built his house on the sand.  </a:t>
            </a:r>
          </a:p>
          <a:p>
            <a:pPr marL="457200" indent="-457200">
              <a:buFont typeface="Arial" panose="020B0604020202020204" pitchFamily="34" charset="0"/>
              <a:buChar char="•"/>
            </a:pPr>
            <a:r>
              <a:rPr lang="en-US" sz="3400" b="1" dirty="0">
                <a:solidFill>
                  <a:schemeClr val="bg1"/>
                </a:solidFill>
              </a:rPr>
              <a:t>Note this is specifically addressed to those who hear His words but do not do them.</a:t>
            </a:r>
          </a:p>
          <a:p>
            <a:pPr marL="457200" indent="-457200">
              <a:buFont typeface="Arial" panose="020B0604020202020204" pitchFamily="34" charset="0"/>
              <a:buChar char="•"/>
            </a:pPr>
            <a:r>
              <a:rPr lang="en-US" sz="3400" b="1" dirty="0">
                <a:solidFill>
                  <a:schemeClr val="bg1"/>
                </a:solidFill>
              </a:rPr>
              <a:t>James 1:22-25 Hearing only vs. doing.  </a:t>
            </a:r>
          </a:p>
          <a:p>
            <a:pPr marL="457200" indent="-457200">
              <a:buFont typeface="Arial" panose="020B0604020202020204" pitchFamily="34" charset="0"/>
              <a:buChar char="•"/>
            </a:pPr>
            <a:r>
              <a:rPr lang="en-US" sz="3400" b="1" dirty="0">
                <a:solidFill>
                  <a:schemeClr val="bg1"/>
                </a:solidFill>
              </a:rPr>
              <a:t>Foolish to hear and not do.</a:t>
            </a:r>
          </a:p>
          <a:p>
            <a:pPr marL="457200" indent="-457200">
              <a:buFont typeface="Arial" panose="020B0604020202020204" pitchFamily="34" charset="0"/>
              <a:buChar char="•"/>
            </a:pPr>
            <a:r>
              <a:rPr lang="en-US" sz="3400" b="1" dirty="0">
                <a:solidFill>
                  <a:schemeClr val="bg1"/>
                </a:solidFill>
              </a:rPr>
              <a:t>Sand (or ground in Luke 6) does not provide a basis on which to build a house that will endure.  Thus, failing to build on Jesus results in a spiritual house that won’t last.</a:t>
            </a:r>
          </a:p>
          <a:p>
            <a:pPr marL="457200" indent="-457200">
              <a:buFont typeface="Arial" panose="020B0604020202020204" pitchFamily="34" charset="0"/>
              <a:buChar char="•"/>
            </a:pPr>
            <a:endParaRPr lang="en-US" sz="3400" b="1" dirty="0">
              <a:solidFill>
                <a:schemeClr val="bg1"/>
              </a:solidFill>
            </a:endParaRPr>
          </a:p>
          <a:p>
            <a:pPr marL="457200" indent="-457200">
              <a:buFont typeface="Arial" panose="020B0604020202020204" pitchFamily="34" charset="0"/>
              <a:buChar char="•"/>
            </a:pPr>
            <a:endParaRPr lang="en-US" sz="3400" b="1" dirty="0">
              <a:solidFill>
                <a:schemeClr val="bg1"/>
              </a:solidFill>
            </a:endParaRPr>
          </a:p>
        </p:txBody>
      </p:sp>
    </p:spTree>
    <p:extLst>
      <p:ext uri="{BB962C8B-B14F-4D97-AF65-F5344CB8AC3E}">
        <p14:creationId xmlns:p14="http://schemas.microsoft.com/office/powerpoint/2010/main" val="22048091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0354EA3-368A-4D0B-BF71-CD9D25A4C60C}"/>
              </a:ext>
            </a:extLst>
          </p:cNvPr>
          <p:cNvSpPr>
            <a:spLocks noGrp="1"/>
          </p:cNvSpPr>
          <p:nvPr>
            <p:ph type="subTitle" idx="1"/>
          </p:nvPr>
        </p:nvSpPr>
        <p:spPr>
          <a:xfrm>
            <a:off x="78658" y="5450503"/>
            <a:ext cx="9144000" cy="1655762"/>
          </a:xfrm>
        </p:spPr>
        <p:txBody>
          <a:bodyPr/>
          <a:lstStyle/>
          <a:p>
            <a:endParaRPr lang="en-US" dirty="0"/>
          </a:p>
        </p:txBody>
      </p:sp>
      <p:sp>
        <p:nvSpPr>
          <p:cNvPr id="6" name="TextBox 5">
            <a:extLst>
              <a:ext uri="{FF2B5EF4-FFF2-40B4-BE49-F238E27FC236}">
                <a16:creationId xmlns:a16="http://schemas.microsoft.com/office/drawing/2014/main" id="{58326AD7-BE18-4E30-BF21-0F8A13588E87}"/>
              </a:ext>
            </a:extLst>
          </p:cNvPr>
          <p:cNvSpPr txBox="1"/>
          <p:nvPr/>
        </p:nvSpPr>
        <p:spPr>
          <a:xfrm>
            <a:off x="78658" y="0"/>
            <a:ext cx="8986684" cy="8248412"/>
          </a:xfrm>
          <a:prstGeom prst="rect">
            <a:avLst/>
          </a:prstGeom>
          <a:noFill/>
        </p:spPr>
        <p:txBody>
          <a:bodyPr wrap="square">
            <a:spAutoFit/>
          </a:bodyPr>
          <a:lstStyle/>
          <a:p>
            <a:r>
              <a:rPr lang="en-US" sz="4800" b="1" dirty="0">
                <a:solidFill>
                  <a:srgbClr val="FFFF00"/>
                </a:solidFill>
              </a:rPr>
              <a:t>Sermon on the Mount </a:t>
            </a:r>
          </a:p>
          <a:p>
            <a:r>
              <a:rPr lang="en-US" sz="4000" b="1" dirty="0">
                <a:solidFill>
                  <a:srgbClr val="65D7FF"/>
                </a:solidFill>
              </a:rPr>
              <a:t>Matthew 7:27 </a:t>
            </a:r>
            <a:r>
              <a:rPr lang="en-US" sz="3400" b="1" i="1" dirty="0">
                <a:solidFill>
                  <a:srgbClr val="65D7FF"/>
                </a:solidFill>
                <a:effectLst/>
              </a:rPr>
              <a:t>And the rain fell, and the floods came, and the winds blew and beat against that house, and it fell, and great was the fall of it.”</a:t>
            </a:r>
          </a:p>
          <a:p>
            <a:pPr marL="457200" indent="-457200">
              <a:buFont typeface="Arial" panose="020B0604020202020204" pitchFamily="34" charset="0"/>
              <a:buChar char="•"/>
            </a:pPr>
            <a:r>
              <a:rPr lang="en-US" sz="3400" b="1" dirty="0">
                <a:solidFill>
                  <a:schemeClr val="bg1"/>
                </a:solidFill>
              </a:rPr>
              <a:t>The same conditions that affected the house on the rock come upon the house on the sand.</a:t>
            </a:r>
          </a:p>
          <a:p>
            <a:pPr marL="457200" indent="-457200">
              <a:buFont typeface="Arial" panose="020B0604020202020204" pitchFamily="34" charset="0"/>
              <a:buChar char="•"/>
            </a:pPr>
            <a:r>
              <a:rPr lang="en-US" sz="3400" b="1" dirty="0">
                <a:solidFill>
                  <a:schemeClr val="bg1"/>
                </a:solidFill>
              </a:rPr>
              <a:t>Differences between the two may not be discernable for a while (Psalm 92:7)</a:t>
            </a:r>
          </a:p>
          <a:p>
            <a:pPr marL="457200" indent="-457200">
              <a:buFont typeface="Arial" panose="020B0604020202020204" pitchFamily="34" charset="0"/>
              <a:buChar char="•"/>
            </a:pPr>
            <a:r>
              <a:rPr lang="en-US" sz="3400" b="1" dirty="0">
                <a:solidFill>
                  <a:schemeClr val="bg1"/>
                </a:solidFill>
              </a:rPr>
              <a:t>Whether we acknowledge it or not, the choice we make in response to Jesus’ teaching is the most important of our entire  existence.  Our fall will be great if we reject Him.</a:t>
            </a:r>
          </a:p>
          <a:p>
            <a:pPr marL="457200" indent="-457200">
              <a:buFont typeface="Arial" panose="020B0604020202020204" pitchFamily="34" charset="0"/>
              <a:buChar char="•"/>
            </a:pPr>
            <a:endParaRPr lang="en-US" sz="3400" b="1" dirty="0">
              <a:solidFill>
                <a:schemeClr val="bg1"/>
              </a:solidFill>
            </a:endParaRPr>
          </a:p>
          <a:p>
            <a:pPr marL="457200" indent="-457200">
              <a:buFont typeface="Arial" panose="020B0604020202020204" pitchFamily="34" charset="0"/>
              <a:buChar char="•"/>
            </a:pPr>
            <a:endParaRPr lang="en-US" sz="3400" b="1" dirty="0">
              <a:solidFill>
                <a:schemeClr val="bg1"/>
              </a:solidFill>
            </a:endParaRPr>
          </a:p>
          <a:p>
            <a:pPr marL="457200" indent="-457200">
              <a:buFont typeface="Arial" panose="020B0604020202020204" pitchFamily="34" charset="0"/>
              <a:buChar char="•"/>
            </a:pPr>
            <a:endParaRPr lang="en-US" sz="3400" b="1" dirty="0">
              <a:solidFill>
                <a:schemeClr val="bg1"/>
              </a:solidFill>
            </a:endParaRPr>
          </a:p>
        </p:txBody>
      </p:sp>
    </p:spTree>
    <p:extLst>
      <p:ext uri="{BB962C8B-B14F-4D97-AF65-F5344CB8AC3E}">
        <p14:creationId xmlns:p14="http://schemas.microsoft.com/office/powerpoint/2010/main" val="26219925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0354EA3-368A-4D0B-BF71-CD9D25A4C60C}"/>
              </a:ext>
            </a:extLst>
          </p:cNvPr>
          <p:cNvSpPr>
            <a:spLocks noGrp="1"/>
          </p:cNvSpPr>
          <p:nvPr>
            <p:ph type="subTitle" idx="1"/>
          </p:nvPr>
        </p:nvSpPr>
        <p:spPr>
          <a:xfrm>
            <a:off x="78658" y="5450503"/>
            <a:ext cx="9144000" cy="1655762"/>
          </a:xfrm>
        </p:spPr>
        <p:txBody>
          <a:bodyPr/>
          <a:lstStyle/>
          <a:p>
            <a:endParaRPr lang="en-US" dirty="0"/>
          </a:p>
        </p:txBody>
      </p:sp>
      <p:sp>
        <p:nvSpPr>
          <p:cNvPr id="6" name="TextBox 5">
            <a:extLst>
              <a:ext uri="{FF2B5EF4-FFF2-40B4-BE49-F238E27FC236}">
                <a16:creationId xmlns:a16="http://schemas.microsoft.com/office/drawing/2014/main" id="{58326AD7-BE18-4E30-BF21-0F8A13588E87}"/>
              </a:ext>
            </a:extLst>
          </p:cNvPr>
          <p:cNvSpPr txBox="1"/>
          <p:nvPr/>
        </p:nvSpPr>
        <p:spPr>
          <a:xfrm>
            <a:off x="78658" y="0"/>
            <a:ext cx="8986684" cy="6678751"/>
          </a:xfrm>
          <a:prstGeom prst="rect">
            <a:avLst/>
          </a:prstGeom>
          <a:noFill/>
        </p:spPr>
        <p:txBody>
          <a:bodyPr wrap="square">
            <a:spAutoFit/>
          </a:bodyPr>
          <a:lstStyle/>
          <a:p>
            <a:r>
              <a:rPr lang="en-US" sz="4800" b="1" dirty="0">
                <a:solidFill>
                  <a:srgbClr val="FFFF00"/>
                </a:solidFill>
              </a:rPr>
              <a:t>Sermon on the Mount </a:t>
            </a:r>
          </a:p>
          <a:p>
            <a:r>
              <a:rPr lang="en-US" sz="4000" b="1" dirty="0">
                <a:solidFill>
                  <a:srgbClr val="65D7FF"/>
                </a:solidFill>
              </a:rPr>
              <a:t>Matthew 7:28-29  </a:t>
            </a:r>
            <a:r>
              <a:rPr lang="en-US" sz="3400" b="1" i="1" dirty="0">
                <a:solidFill>
                  <a:srgbClr val="65D7FF"/>
                </a:solidFill>
                <a:effectLst/>
              </a:rPr>
              <a:t>And when Jesus finished these sayings, the crowds were astonished at his teaching, for he was teaching them as one who had authority, and not as their scribes.</a:t>
            </a:r>
          </a:p>
          <a:p>
            <a:pPr marL="457200" indent="-457200">
              <a:buFont typeface="Arial" panose="020B0604020202020204" pitchFamily="34" charset="0"/>
              <a:buChar char="•"/>
            </a:pPr>
            <a:r>
              <a:rPr lang="en-US" sz="3400" b="1" dirty="0">
                <a:solidFill>
                  <a:schemeClr val="bg1"/>
                </a:solidFill>
              </a:rPr>
              <a:t>Jesus finished these sayings....</a:t>
            </a:r>
          </a:p>
          <a:p>
            <a:pPr marL="457200" indent="-457200">
              <a:buFont typeface="Arial" panose="020B0604020202020204" pitchFamily="34" charset="0"/>
              <a:buChar char="•"/>
            </a:pPr>
            <a:r>
              <a:rPr lang="en-US" sz="3400" b="1" dirty="0">
                <a:solidFill>
                  <a:schemeClr val="bg1"/>
                </a:solidFill>
              </a:rPr>
              <a:t>Thus, Jesus concludes the sermon.  Matthew’s account takes about 15 minutes to read.</a:t>
            </a:r>
          </a:p>
          <a:p>
            <a:pPr marL="457200" indent="-457200">
              <a:buFont typeface="Arial" panose="020B0604020202020204" pitchFamily="34" charset="0"/>
              <a:buChar char="•"/>
            </a:pPr>
            <a:r>
              <a:rPr lang="en-US" sz="3400" b="1" dirty="0">
                <a:solidFill>
                  <a:schemeClr val="bg1"/>
                </a:solidFill>
              </a:rPr>
              <a:t>Taught as having authority:</a:t>
            </a:r>
          </a:p>
          <a:p>
            <a:pPr marL="914400" lvl="1" indent="-457200">
              <a:buFont typeface="Arial" panose="020B0604020202020204" pitchFamily="34" charset="0"/>
              <a:buChar char="•"/>
            </a:pPr>
            <a:r>
              <a:rPr lang="en-US" sz="3400" b="1" dirty="0">
                <a:solidFill>
                  <a:schemeClr val="bg1"/>
                </a:solidFill>
              </a:rPr>
              <a:t>He DID have authority.  He was Deity.  When they heard Him teach, they heard the voice of Deity.</a:t>
            </a:r>
          </a:p>
        </p:txBody>
      </p:sp>
    </p:spTree>
    <p:extLst>
      <p:ext uri="{BB962C8B-B14F-4D97-AF65-F5344CB8AC3E}">
        <p14:creationId xmlns:p14="http://schemas.microsoft.com/office/powerpoint/2010/main" val="16491335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0354EA3-368A-4D0B-BF71-CD9D25A4C60C}"/>
              </a:ext>
            </a:extLst>
          </p:cNvPr>
          <p:cNvSpPr>
            <a:spLocks noGrp="1"/>
          </p:cNvSpPr>
          <p:nvPr>
            <p:ph type="subTitle" idx="1"/>
          </p:nvPr>
        </p:nvSpPr>
        <p:spPr>
          <a:xfrm>
            <a:off x="78658" y="5450503"/>
            <a:ext cx="9144000" cy="1655762"/>
          </a:xfrm>
        </p:spPr>
        <p:txBody>
          <a:bodyPr/>
          <a:lstStyle/>
          <a:p>
            <a:endParaRPr lang="en-US" dirty="0"/>
          </a:p>
        </p:txBody>
      </p:sp>
      <p:sp>
        <p:nvSpPr>
          <p:cNvPr id="6" name="TextBox 5">
            <a:extLst>
              <a:ext uri="{FF2B5EF4-FFF2-40B4-BE49-F238E27FC236}">
                <a16:creationId xmlns:a16="http://schemas.microsoft.com/office/drawing/2014/main" id="{58326AD7-BE18-4E30-BF21-0F8A13588E87}"/>
              </a:ext>
            </a:extLst>
          </p:cNvPr>
          <p:cNvSpPr txBox="1"/>
          <p:nvPr/>
        </p:nvSpPr>
        <p:spPr>
          <a:xfrm>
            <a:off x="78658" y="0"/>
            <a:ext cx="8986684" cy="7725192"/>
          </a:xfrm>
          <a:prstGeom prst="rect">
            <a:avLst/>
          </a:prstGeom>
          <a:noFill/>
        </p:spPr>
        <p:txBody>
          <a:bodyPr wrap="square">
            <a:spAutoFit/>
          </a:bodyPr>
          <a:lstStyle/>
          <a:p>
            <a:r>
              <a:rPr lang="en-US" sz="4800" b="1" dirty="0">
                <a:solidFill>
                  <a:srgbClr val="FFFF00"/>
                </a:solidFill>
              </a:rPr>
              <a:t>Sermon on the Mount </a:t>
            </a:r>
          </a:p>
          <a:p>
            <a:r>
              <a:rPr lang="en-US" sz="4000" b="1" dirty="0">
                <a:solidFill>
                  <a:srgbClr val="65D7FF"/>
                </a:solidFill>
              </a:rPr>
              <a:t>Matthew 7:28-29  </a:t>
            </a:r>
            <a:r>
              <a:rPr lang="en-US" sz="3400" b="1" i="1" dirty="0">
                <a:solidFill>
                  <a:srgbClr val="65D7FF"/>
                </a:solidFill>
                <a:effectLst/>
              </a:rPr>
              <a:t>And when Jesus finished these sayings, the crowds were astonished at his teaching, for he was teaching them as one who had authority, and not as their scribes.</a:t>
            </a:r>
          </a:p>
          <a:p>
            <a:pPr marL="457200" indent="-457200">
              <a:buFont typeface="Arial" panose="020B0604020202020204" pitchFamily="34" charset="0"/>
              <a:buChar char="•"/>
            </a:pPr>
            <a:r>
              <a:rPr lang="en-US" sz="3400" b="1" dirty="0">
                <a:solidFill>
                  <a:schemeClr val="bg1"/>
                </a:solidFill>
              </a:rPr>
              <a:t>Jesus had authority from the God the Father. (John 5:27, 12:49; Matthew 28:18)</a:t>
            </a:r>
          </a:p>
          <a:p>
            <a:pPr marL="457200" indent="-457200">
              <a:buFont typeface="Arial" panose="020B0604020202020204" pitchFamily="34" charset="0"/>
              <a:buChar char="•"/>
            </a:pPr>
            <a:r>
              <a:rPr lang="en-US" sz="3400" b="1" dirty="0">
                <a:solidFill>
                  <a:schemeClr val="bg1"/>
                </a:solidFill>
              </a:rPr>
              <a:t>It is accepted that the scribes’ teaching centered on traditions, teachings</a:t>
            </a:r>
          </a:p>
          <a:p>
            <a:pPr marL="457200" indent="-457200">
              <a:buFont typeface="Arial" panose="020B0604020202020204" pitchFamily="34" charset="0"/>
              <a:buChar char="•"/>
            </a:pPr>
            <a:r>
              <a:rPr lang="en-US" sz="3400" b="1" dirty="0">
                <a:solidFill>
                  <a:schemeClr val="bg1"/>
                </a:solidFill>
              </a:rPr>
              <a:t>The content of what Jesus taught also distinguished Him from the scribes.</a:t>
            </a:r>
          </a:p>
          <a:p>
            <a:pPr marL="914400" lvl="1" indent="-457200">
              <a:buFont typeface="Arial" panose="020B0604020202020204" pitchFamily="34" charset="0"/>
              <a:buChar char="•"/>
            </a:pPr>
            <a:endParaRPr lang="en-US" sz="3400" b="1" dirty="0">
              <a:solidFill>
                <a:schemeClr val="bg1"/>
              </a:solidFill>
            </a:endParaRPr>
          </a:p>
          <a:p>
            <a:pPr marL="457200" indent="-457200">
              <a:buFont typeface="Arial" panose="020B0604020202020204" pitchFamily="34" charset="0"/>
              <a:buChar char="•"/>
            </a:pPr>
            <a:endParaRPr lang="en-US" sz="3400" b="1" dirty="0">
              <a:solidFill>
                <a:schemeClr val="bg1"/>
              </a:solidFill>
            </a:endParaRPr>
          </a:p>
          <a:p>
            <a:pPr marL="457200" indent="-457200">
              <a:buFont typeface="Arial" panose="020B0604020202020204" pitchFamily="34" charset="0"/>
              <a:buChar char="•"/>
            </a:pPr>
            <a:endParaRPr lang="en-US" sz="3400" b="1" dirty="0">
              <a:solidFill>
                <a:schemeClr val="bg1"/>
              </a:solidFill>
            </a:endParaRPr>
          </a:p>
        </p:txBody>
      </p:sp>
    </p:spTree>
    <p:extLst>
      <p:ext uri="{BB962C8B-B14F-4D97-AF65-F5344CB8AC3E}">
        <p14:creationId xmlns:p14="http://schemas.microsoft.com/office/powerpoint/2010/main" val="400822294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4267</TotalTime>
  <Words>862</Words>
  <Application>Microsoft Office PowerPoint</Application>
  <PresentationFormat>On-screen Show (4:3)</PresentationFormat>
  <Paragraphs>54</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Sermon on the Mount  Uses for salt in the ancient world  Condiment Food Preservative (particularly meats) Currency (word “salary” derived from salt) Purification substance Symbol in Religious Rites Antiseptic</dc:title>
  <dc:creator>Scott Abernathy</dc:creator>
  <cp:lastModifiedBy>Scott Abernathy</cp:lastModifiedBy>
  <cp:revision>209</cp:revision>
  <cp:lastPrinted>2021-12-23T00:28:09Z</cp:lastPrinted>
  <dcterms:created xsi:type="dcterms:W3CDTF">2021-10-20T03:14:55Z</dcterms:created>
  <dcterms:modified xsi:type="dcterms:W3CDTF">2021-12-23T00:32:26Z</dcterms:modified>
</cp:coreProperties>
</file>