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97" r:id="rId3"/>
    <p:sldId id="342" r:id="rId4"/>
    <p:sldId id="348" r:id="rId5"/>
    <p:sldId id="343" r:id="rId6"/>
    <p:sldId id="349" r:id="rId7"/>
    <p:sldId id="344" r:id="rId8"/>
    <p:sldId id="345" r:id="rId9"/>
    <p:sldId id="346" r:id="rId10"/>
    <p:sldId id="347"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757"/>
    <a:srgbClr val="65D7FF"/>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90" d="100"/>
          <a:sy n="90" d="100"/>
        </p:scale>
        <p:origin x="143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315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03811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46854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6052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D4FC40-E353-4392-8D7C-8F4F11A55A36}"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036145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4FC40-E353-4392-8D7C-8F4F11A55A36}"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43633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D4FC40-E353-4392-8D7C-8F4F11A55A36}" type="datetimeFigureOut">
              <a:rPr lang="en-US" smtClean="0"/>
              <a:t>12/26/2021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266553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D4FC40-E353-4392-8D7C-8F4F11A55A36}" type="datetimeFigureOut">
              <a:rPr lang="en-US" smtClean="0"/>
              <a:t>12/26/2021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30644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4FC40-E353-4392-8D7C-8F4F11A55A36}" type="datetimeFigureOut">
              <a:rPr lang="en-US" smtClean="0"/>
              <a:t>12/26/2021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65341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17909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3731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4FC40-E353-4392-8D7C-8F4F11A55A36}" type="datetimeFigureOut">
              <a:rPr lang="en-US" smtClean="0"/>
              <a:t>12/26/2021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DE2B6-2FC6-458B-955B-E6D4BB611939}" type="slidenum">
              <a:rPr lang="en-US" smtClean="0"/>
              <a:t>‹#›</a:t>
            </a:fld>
            <a:endParaRPr lang="en-US"/>
          </a:p>
        </p:txBody>
      </p:sp>
    </p:spTree>
    <p:extLst>
      <p:ext uri="{BB962C8B-B14F-4D97-AF65-F5344CB8AC3E}">
        <p14:creationId xmlns:p14="http://schemas.microsoft.com/office/powerpoint/2010/main" val="409611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1109690" y="1197866"/>
            <a:ext cx="7081935" cy="5262979"/>
          </a:xfrm>
          <a:prstGeom prst="rect">
            <a:avLst/>
          </a:prstGeom>
          <a:noFill/>
        </p:spPr>
        <p:txBody>
          <a:bodyPr wrap="square">
            <a:spAutoFit/>
          </a:bodyPr>
          <a:lstStyle/>
          <a:p>
            <a:pPr algn="ctr"/>
            <a:r>
              <a:rPr lang="en-US" sz="4800" b="1" dirty="0">
                <a:solidFill>
                  <a:srgbClr val="FFFF00"/>
                </a:solidFill>
              </a:rPr>
              <a:t>Sermon on the Mount </a:t>
            </a:r>
          </a:p>
          <a:p>
            <a:pPr algn="ctr"/>
            <a:endParaRPr lang="en-US" sz="4800" b="1" dirty="0">
              <a:solidFill>
                <a:srgbClr val="FFFF00"/>
              </a:solidFill>
            </a:endParaRPr>
          </a:p>
          <a:p>
            <a:pPr algn="ctr"/>
            <a:r>
              <a:rPr lang="en-US" sz="4800" b="1" dirty="0">
                <a:solidFill>
                  <a:srgbClr val="65D7FF"/>
                </a:solidFill>
              </a:rPr>
              <a:t>Notes from </a:t>
            </a:r>
          </a:p>
          <a:p>
            <a:pPr algn="ctr"/>
            <a:r>
              <a:rPr lang="en-US" sz="4800" b="1" dirty="0">
                <a:solidFill>
                  <a:srgbClr val="65D7FF"/>
                </a:solidFill>
              </a:rPr>
              <a:t>Luke’s Account;</a:t>
            </a:r>
          </a:p>
          <a:p>
            <a:pPr algn="ctr"/>
            <a:r>
              <a:rPr lang="en-US" sz="4800" b="1" dirty="0">
                <a:solidFill>
                  <a:srgbClr val="65D7FF"/>
                </a:solidFill>
              </a:rPr>
              <a:t>Blessings and Woes</a:t>
            </a:r>
          </a:p>
          <a:p>
            <a:pPr algn="ctr"/>
            <a:br>
              <a:rPr lang="en-US" sz="4800" b="1" dirty="0">
                <a:solidFill>
                  <a:srgbClr val="65D7FF"/>
                </a:solidFill>
              </a:rPr>
            </a:br>
            <a:r>
              <a:rPr lang="en-US" sz="4800" b="1" dirty="0">
                <a:solidFill>
                  <a:srgbClr val="65D7FF"/>
                </a:solidFill>
              </a:rPr>
              <a:t>Luke 6:12-26</a:t>
            </a:r>
            <a:endParaRPr lang="en-US" sz="4800" dirty="0">
              <a:solidFill>
                <a:srgbClr val="65D7FF"/>
              </a:solidFill>
            </a:endParaRPr>
          </a:p>
        </p:txBody>
      </p:sp>
    </p:spTree>
    <p:extLst>
      <p:ext uri="{BB962C8B-B14F-4D97-AF65-F5344CB8AC3E}">
        <p14:creationId xmlns:p14="http://schemas.microsoft.com/office/powerpoint/2010/main" val="3559840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476185"/>
            <a:ext cx="4493342" cy="954107"/>
          </a:xfrm>
          <a:prstGeom prst="rect">
            <a:avLst/>
          </a:prstGeom>
          <a:noFill/>
        </p:spPr>
        <p:txBody>
          <a:bodyPr wrap="square">
            <a:spAutoFit/>
          </a:bodyPr>
          <a:lstStyle/>
          <a:p>
            <a:endParaRPr lang="en-US" sz="3200" b="1" dirty="0">
              <a:solidFill>
                <a:srgbClr val="FF5757"/>
              </a:solidFill>
            </a:endParaRPr>
          </a:p>
          <a:p>
            <a:endParaRPr lang="en-US" sz="2400" b="1" dirty="0">
              <a:solidFill>
                <a:schemeClr val="bg1"/>
              </a:solidFill>
            </a:endParaRPr>
          </a:p>
        </p:txBody>
      </p:sp>
      <p:sp>
        <p:nvSpPr>
          <p:cNvPr id="5" name="TextBox 4">
            <a:extLst>
              <a:ext uri="{FF2B5EF4-FFF2-40B4-BE49-F238E27FC236}">
                <a16:creationId xmlns:a16="http://schemas.microsoft.com/office/drawing/2014/main" id="{651612D9-E66F-4BFB-ADBB-06D3226F38E8}"/>
              </a:ext>
            </a:extLst>
          </p:cNvPr>
          <p:cNvSpPr txBox="1"/>
          <p:nvPr/>
        </p:nvSpPr>
        <p:spPr>
          <a:xfrm>
            <a:off x="2127261" y="8769"/>
            <a:ext cx="5046794" cy="707886"/>
          </a:xfrm>
          <a:prstGeom prst="rect">
            <a:avLst/>
          </a:prstGeom>
          <a:noFill/>
        </p:spPr>
        <p:txBody>
          <a:bodyPr wrap="square">
            <a:spAutoFit/>
          </a:bodyPr>
          <a:lstStyle/>
          <a:p>
            <a:r>
              <a:rPr lang="en-US" sz="4000" b="1" dirty="0">
                <a:solidFill>
                  <a:srgbClr val="FFFF00"/>
                </a:solidFill>
              </a:rPr>
              <a:t>Sermon on the Mount</a:t>
            </a:r>
          </a:p>
        </p:txBody>
      </p:sp>
      <p:sp>
        <p:nvSpPr>
          <p:cNvPr id="8" name="TextBox 7">
            <a:extLst>
              <a:ext uri="{FF2B5EF4-FFF2-40B4-BE49-F238E27FC236}">
                <a16:creationId xmlns:a16="http://schemas.microsoft.com/office/drawing/2014/main" id="{CB52A3F1-EC09-4321-A3D4-44F25AC06FDF}"/>
              </a:ext>
            </a:extLst>
          </p:cNvPr>
          <p:cNvSpPr txBox="1"/>
          <p:nvPr/>
        </p:nvSpPr>
        <p:spPr>
          <a:xfrm>
            <a:off x="0" y="716655"/>
            <a:ext cx="8984355" cy="6494085"/>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chemeClr val="bg1"/>
                </a:solidFill>
              </a:rPr>
              <a:t>In these four particular beatitudes, Luke seems to add a physical facet to the spiritual nature  emphasized in Matthew’s account.</a:t>
            </a:r>
          </a:p>
          <a:p>
            <a:pPr marL="457200" indent="-457200">
              <a:buFont typeface="Arial" panose="020B0604020202020204" pitchFamily="34" charset="0"/>
              <a:buChar char="•"/>
            </a:pPr>
            <a:r>
              <a:rPr lang="en-US" sz="3200" b="1" dirty="0">
                <a:solidFill>
                  <a:schemeClr val="bg1"/>
                </a:solidFill>
              </a:rPr>
              <a:t>This seems to counter the notion that if things were going well in terms of materialism, abundance, popularity, you can assume you’re living right.</a:t>
            </a:r>
          </a:p>
          <a:p>
            <a:pPr marL="457200" indent="-457200">
              <a:buFont typeface="Arial" panose="020B0604020202020204" pitchFamily="34" charset="0"/>
              <a:buChar char="•"/>
            </a:pPr>
            <a:r>
              <a:rPr lang="en-US" sz="3200" b="1" dirty="0">
                <a:solidFill>
                  <a:schemeClr val="bg1"/>
                </a:solidFill>
              </a:rPr>
              <a:t>And often those who are rich, enjoying life, and accepted by the world don’t recognize their situation and dependence upon God. </a:t>
            </a:r>
            <a:br>
              <a:rPr lang="en-US" sz="3200" b="1" dirty="0">
                <a:solidFill>
                  <a:schemeClr val="bg1"/>
                </a:solidFill>
              </a:rPr>
            </a:br>
            <a:r>
              <a:rPr lang="en-US" sz="3200" b="1" dirty="0">
                <a:solidFill>
                  <a:schemeClr val="bg1"/>
                </a:solidFill>
              </a:rPr>
              <a:t>(I Timothy 6:9-10; 17-19; Luke 12:16-21)</a:t>
            </a:r>
          </a:p>
          <a:p>
            <a:pPr marL="457200" indent="-457200">
              <a:buFont typeface="Arial" panose="020B0604020202020204" pitchFamily="34" charset="0"/>
              <a:buChar char="•"/>
            </a:pPr>
            <a:endParaRPr lang="en-US" sz="3200" b="1" dirty="0">
              <a:solidFill>
                <a:schemeClr val="bg1"/>
              </a:solidFill>
            </a:endParaRPr>
          </a:p>
          <a:p>
            <a:pPr marL="457200" indent="-457200">
              <a:buFont typeface="Arial" panose="020B0604020202020204" pitchFamily="34" charset="0"/>
              <a:buChar char="•"/>
            </a:pPr>
            <a:endParaRPr lang="en-US" sz="3200" b="1" dirty="0">
              <a:solidFill>
                <a:schemeClr val="bg1"/>
              </a:solidFill>
            </a:endParaRPr>
          </a:p>
        </p:txBody>
      </p:sp>
    </p:spTree>
    <p:extLst>
      <p:ext uri="{BB962C8B-B14F-4D97-AF65-F5344CB8AC3E}">
        <p14:creationId xmlns:p14="http://schemas.microsoft.com/office/powerpoint/2010/main" val="3224822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740307"/>
          </a:xfrm>
          <a:prstGeom prst="rect">
            <a:avLst/>
          </a:prstGeom>
          <a:noFill/>
        </p:spPr>
        <p:txBody>
          <a:bodyPr wrap="square">
            <a:spAutoFit/>
          </a:bodyPr>
          <a:lstStyle/>
          <a:p>
            <a:r>
              <a:rPr lang="en-US" sz="4800" b="1" dirty="0">
                <a:solidFill>
                  <a:srgbClr val="FFFF00"/>
                </a:solidFill>
              </a:rPr>
              <a:t>Sermon on the Mount </a:t>
            </a:r>
          </a:p>
          <a:p>
            <a:pPr marL="457200" indent="-457200">
              <a:buFont typeface="Arial" panose="020B0604020202020204" pitchFamily="34" charset="0"/>
              <a:buChar char="•"/>
            </a:pPr>
            <a:r>
              <a:rPr lang="en-US" sz="3200" b="1" dirty="0">
                <a:solidFill>
                  <a:schemeClr val="bg1"/>
                </a:solidFill>
              </a:rPr>
              <a:t>Similarities between Matthew 5-7 and Luke 6:12-49  suggest they are of the same event (Mark 3:8-19 also fits). But differences between the two cause some to seek for other explanations. </a:t>
            </a:r>
          </a:p>
          <a:p>
            <a:pPr marL="457200" indent="-457200">
              <a:buFont typeface="Arial" panose="020B0604020202020204" pitchFamily="34" charset="0"/>
              <a:buChar char="•"/>
            </a:pPr>
            <a:r>
              <a:rPr lang="en-US" sz="3200" b="1" dirty="0">
                <a:solidFill>
                  <a:schemeClr val="bg1"/>
                </a:solidFill>
              </a:rPr>
              <a:t>Some use the differences to discredit the Bible.</a:t>
            </a:r>
          </a:p>
          <a:p>
            <a:pPr marL="457200" indent="-457200">
              <a:buFont typeface="Arial" panose="020B0604020202020204" pitchFamily="34" charset="0"/>
              <a:buChar char="•"/>
            </a:pPr>
            <a:r>
              <a:rPr lang="en-US" sz="3200" b="1" dirty="0">
                <a:solidFill>
                  <a:schemeClr val="bg1"/>
                </a:solidFill>
              </a:rPr>
              <a:t>Others believe that these are two different, but similar sermons preached at separate times.</a:t>
            </a:r>
          </a:p>
          <a:p>
            <a:pPr marL="457200" indent="-457200">
              <a:buFont typeface="Arial" panose="020B0604020202020204" pitchFamily="34" charset="0"/>
              <a:buChar char="•"/>
            </a:pPr>
            <a:r>
              <a:rPr lang="en-US" sz="3200" b="1" dirty="0">
                <a:solidFill>
                  <a:schemeClr val="bg1"/>
                </a:solidFill>
              </a:rPr>
              <a:t>It is rational to believe Jesus taught this sermon or parts of it on other occasions.</a:t>
            </a:r>
          </a:p>
          <a:p>
            <a:pPr marL="457200" indent="-457200">
              <a:buFont typeface="Arial" panose="020B0604020202020204" pitchFamily="34" charset="0"/>
              <a:buChar char="•"/>
            </a:pPr>
            <a:r>
              <a:rPr lang="en-US" sz="3200" b="1" dirty="0">
                <a:solidFill>
                  <a:schemeClr val="bg1"/>
                </a:solidFill>
              </a:rPr>
              <a:t>Luke mentions that Jesus initially goes up to a mountain to pray and spent the night praying to God somewhere on the mountain.</a:t>
            </a:r>
          </a:p>
        </p:txBody>
      </p:sp>
    </p:spTree>
    <p:extLst>
      <p:ext uri="{BB962C8B-B14F-4D97-AF65-F5344CB8AC3E}">
        <p14:creationId xmlns:p14="http://schemas.microsoft.com/office/powerpoint/2010/main" val="1771687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155531"/>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Luke 6:12-16 </a:t>
            </a:r>
            <a:r>
              <a:rPr lang="en-US" sz="3400" b="1" i="1" dirty="0">
                <a:solidFill>
                  <a:srgbClr val="65D7FF"/>
                </a:solidFill>
                <a:effectLst/>
              </a:rPr>
              <a:t>One of those days Jesus went out to a mountainside to pray, and spent the night praying to God. When morning came, he called his disciples to him and chose twelve of them, whom he also designated apostles: Simon (whom he named Peter), his brother Andrew, James, John, Philip, Bartholomew,  Matthew, Thomas, James son of Alphaeus, Simon who was called the Zealot, Judas son of James, and Judas Iscariot, who became a traitor.</a:t>
            </a:r>
            <a:endParaRPr lang="en-US" sz="3200" b="1" dirty="0">
              <a:solidFill>
                <a:schemeClr val="bg1"/>
              </a:solidFill>
            </a:endParaRPr>
          </a:p>
        </p:txBody>
      </p:sp>
    </p:spTree>
    <p:extLst>
      <p:ext uri="{BB962C8B-B14F-4D97-AF65-F5344CB8AC3E}">
        <p14:creationId xmlns:p14="http://schemas.microsoft.com/office/powerpoint/2010/main" val="187893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7232749"/>
          </a:xfrm>
          <a:prstGeom prst="rect">
            <a:avLst/>
          </a:prstGeom>
          <a:noFill/>
        </p:spPr>
        <p:txBody>
          <a:bodyPr wrap="square">
            <a:spAutoFit/>
          </a:bodyPr>
          <a:lstStyle/>
          <a:p>
            <a:r>
              <a:rPr lang="en-US" sz="4800" b="1" dirty="0">
                <a:solidFill>
                  <a:srgbClr val="FFFF00"/>
                </a:solidFill>
              </a:rPr>
              <a:t>Sermon on the Mount </a:t>
            </a:r>
          </a:p>
          <a:p>
            <a:pPr marL="457200" indent="-457200">
              <a:buFont typeface="Arial" panose="020B0604020202020204" pitchFamily="34" charset="0"/>
              <a:buChar char="•"/>
            </a:pPr>
            <a:r>
              <a:rPr lang="en-US" sz="3200" b="1" dirty="0">
                <a:solidFill>
                  <a:schemeClr val="bg1"/>
                </a:solidFill>
              </a:rPr>
              <a:t>Luke mentions the selection of the 12 apostles by name just prior to the sermon.   Matthew 4  mentions the first 4 </a:t>
            </a:r>
            <a:r>
              <a:rPr lang="en-US" sz="3200" b="1" i="1" dirty="0">
                <a:solidFill>
                  <a:schemeClr val="bg1"/>
                </a:solidFill>
              </a:rPr>
              <a:t>called</a:t>
            </a:r>
            <a:r>
              <a:rPr lang="en-US" sz="3200" b="1" dirty="0">
                <a:solidFill>
                  <a:schemeClr val="bg1"/>
                </a:solidFill>
              </a:rPr>
              <a:t> and lists them all as apostles in chapter 10.</a:t>
            </a:r>
          </a:p>
          <a:p>
            <a:pPr marL="457200" indent="-457200">
              <a:buFont typeface="Arial" panose="020B0604020202020204" pitchFamily="34" charset="0"/>
              <a:buChar char="•"/>
            </a:pPr>
            <a:r>
              <a:rPr lang="en-US" sz="3200" b="1" dirty="0">
                <a:solidFill>
                  <a:schemeClr val="bg1"/>
                </a:solidFill>
              </a:rPr>
              <a:t>Both Luke and Matthew next record the healing of the centurion’s servant.</a:t>
            </a:r>
          </a:p>
          <a:p>
            <a:pPr marL="457200" indent="-457200">
              <a:buFont typeface="Arial" panose="020B0604020202020204" pitchFamily="34" charset="0"/>
              <a:buChar char="•"/>
            </a:pPr>
            <a:r>
              <a:rPr lang="en-US" sz="3200" b="1" dirty="0">
                <a:solidFill>
                  <a:schemeClr val="bg1"/>
                </a:solidFill>
              </a:rPr>
              <a:t>Impossible to say for certain and perhaps not essential to know for sure.  But it helps in understanding the differences between the two accounts.</a:t>
            </a:r>
          </a:p>
          <a:p>
            <a:pPr marL="457200" indent="-457200">
              <a:buFont typeface="Arial" panose="020B0604020202020204" pitchFamily="34" charset="0"/>
              <a:buChar char="•"/>
            </a:pPr>
            <a:r>
              <a:rPr lang="en-US" sz="3200" b="1" dirty="0">
                <a:solidFill>
                  <a:schemeClr val="bg1"/>
                </a:solidFill>
              </a:rPr>
              <a:t>Experts skilled in examining testimony find Matthew and Luke as credible eyewitnesses.</a:t>
            </a:r>
          </a:p>
          <a:p>
            <a:pPr marL="457200" indent="-457200">
              <a:buFont typeface="Arial" panose="020B0604020202020204" pitchFamily="34" charset="0"/>
              <a:buChar char="•"/>
            </a:pPr>
            <a:endParaRPr lang="en-US" sz="3200" b="1" dirty="0">
              <a:solidFill>
                <a:schemeClr val="bg1"/>
              </a:solidFill>
            </a:endParaRPr>
          </a:p>
        </p:txBody>
      </p:sp>
    </p:spTree>
    <p:extLst>
      <p:ext uri="{BB962C8B-B14F-4D97-AF65-F5344CB8AC3E}">
        <p14:creationId xmlns:p14="http://schemas.microsoft.com/office/powerpoint/2010/main" val="4127082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7263527"/>
          </a:xfrm>
          <a:prstGeom prst="rect">
            <a:avLst/>
          </a:prstGeom>
          <a:noFill/>
        </p:spPr>
        <p:txBody>
          <a:bodyPr wrap="square">
            <a:spAutoFit/>
          </a:bodyPr>
          <a:lstStyle/>
          <a:p>
            <a:r>
              <a:rPr lang="en-US" sz="4800" b="1" dirty="0">
                <a:solidFill>
                  <a:srgbClr val="FFFF00"/>
                </a:solidFill>
              </a:rPr>
              <a:t>Sermon on the Mount </a:t>
            </a:r>
          </a:p>
          <a:p>
            <a:pPr marL="457200" indent="-457200">
              <a:buFont typeface="Arial" panose="020B0604020202020204" pitchFamily="34" charset="0"/>
              <a:buChar char="•"/>
            </a:pPr>
            <a:r>
              <a:rPr lang="en-US" sz="3200" b="1" dirty="0">
                <a:solidFill>
                  <a:schemeClr val="bg1"/>
                </a:solidFill>
              </a:rPr>
              <a:t>Luke’s account: 37; Matthew 111; (acknowledged that verse divisions were added by scholars much later). Matthews account is 3X Luke’s.</a:t>
            </a:r>
          </a:p>
          <a:p>
            <a:pPr marL="457200" indent="-457200">
              <a:buFont typeface="Arial" panose="020B0604020202020204" pitchFamily="34" charset="0"/>
              <a:buChar char="•"/>
            </a:pPr>
            <a:r>
              <a:rPr lang="en-US" sz="3200" b="1" dirty="0">
                <a:solidFill>
                  <a:schemeClr val="bg1"/>
                </a:solidFill>
              </a:rPr>
              <a:t>Luke’s account tends to omit some things that might have been of particular interest to Jews at that time.  e.g. oaths; law of divorce and marriage; fulfilling, not destroying the Law of Moses (Luke’s gospel appears targeted toward gentile believers).</a:t>
            </a:r>
          </a:p>
          <a:p>
            <a:pPr marL="457200" indent="-457200">
              <a:buFont typeface="Arial" panose="020B0604020202020204" pitchFamily="34" charset="0"/>
              <a:buChar char="•"/>
            </a:pPr>
            <a:r>
              <a:rPr lang="en-US" sz="3200" b="1" dirty="0">
                <a:solidFill>
                  <a:schemeClr val="bg1"/>
                </a:solidFill>
              </a:rPr>
              <a:t>Some things mentioned in Matthew’s account are mentioned elsewhere in Luke, suggesting that He taught them on different occasions.</a:t>
            </a:r>
            <a:endParaRPr lang="en-US" sz="3400" b="1" dirty="0">
              <a:solidFill>
                <a:schemeClr val="bg1"/>
              </a:solidFill>
            </a:endParaRPr>
          </a:p>
          <a:p>
            <a:pPr marL="457200" indent="-457200">
              <a:buFont typeface="Arial" panose="020B0604020202020204" pitchFamily="34" charset="0"/>
              <a:buChar char="•"/>
            </a:pPr>
            <a:endParaRPr lang="en-US" sz="3400" b="1" dirty="0">
              <a:solidFill>
                <a:schemeClr val="bg1"/>
              </a:solidFill>
            </a:endParaRPr>
          </a:p>
        </p:txBody>
      </p:sp>
    </p:spTree>
    <p:extLst>
      <p:ext uri="{BB962C8B-B14F-4D97-AF65-F5344CB8AC3E}">
        <p14:creationId xmlns:p14="http://schemas.microsoft.com/office/powerpoint/2010/main" val="4278685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223037" y="4199219"/>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155531"/>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Luke 6:17-19 </a:t>
            </a:r>
            <a:r>
              <a:rPr lang="en-US" sz="3400" b="1" i="1" dirty="0">
                <a:solidFill>
                  <a:srgbClr val="65D7FF"/>
                </a:solidFill>
                <a:effectLst/>
              </a:rPr>
              <a:t> He went down with them and stood on a level place. A large crowd of his disciples was there and a great number of people from all over Judea, from Jerusalem, and from the coastal region around </a:t>
            </a:r>
            <a:r>
              <a:rPr lang="en-US" sz="3400" b="1" i="1" dirty="0" err="1">
                <a:solidFill>
                  <a:srgbClr val="65D7FF"/>
                </a:solidFill>
                <a:effectLst/>
              </a:rPr>
              <a:t>Tyre</a:t>
            </a:r>
            <a:r>
              <a:rPr lang="en-US" sz="3400" b="1" i="1" dirty="0">
                <a:solidFill>
                  <a:srgbClr val="65D7FF"/>
                </a:solidFill>
                <a:effectLst/>
              </a:rPr>
              <a:t> and Sidon, 18 who had come to hear him and to be healed of their diseases. Those troubled by impure spirits were cured, 19 and the people all tried to touch him, because power was coming from him and healing them all.</a:t>
            </a:r>
            <a:endParaRPr lang="en-US" sz="3200" b="1" dirty="0">
              <a:solidFill>
                <a:schemeClr val="bg1"/>
              </a:solidFill>
            </a:endParaRPr>
          </a:p>
        </p:txBody>
      </p:sp>
    </p:spTree>
    <p:extLst>
      <p:ext uri="{BB962C8B-B14F-4D97-AF65-F5344CB8AC3E}">
        <p14:creationId xmlns:p14="http://schemas.microsoft.com/office/powerpoint/2010/main" val="1863460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8986684" cy="5016758"/>
          </a:xfrm>
          <a:prstGeom prst="rect">
            <a:avLst/>
          </a:prstGeom>
          <a:noFill/>
        </p:spPr>
        <p:txBody>
          <a:bodyPr wrap="square">
            <a:spAutoFit/>
          </a:bodyPr>
          <a:lstStyle/>
          <a:p>
            <a:r>
              <a:rPr lang="en-US" sz="4800" b="1" dirty="0">
                <a:solidFill>
                  <a:srgbClr val="FFFF00"/>
                </a:solidFill>
              </a:rPr>
              <a:t>Sermon on the Mount </a:t>
            </a:r>
            <a:endParaRPr lang="en-US" sz="3400" b="1" dirty="0">
              <a:solidFill>
                <a:schemeClr val="bg1"/>
              </a:solidFill>
            </a:endParaRPr>
          </a:p>
          <a:p>
            <a:pPr marL="457200" indent="-457200">
              <a:buFont typeface="Arial" panose="020B0604020202020204" pitchFamily="34" charset="0"/>
              <a:buChar char="•"/>
            </a:pPr>
            <a:r>
              <a:rPr lang="en-US" sz="3400" b="1" dirty="0">
                <a:solidFill>
                  <a:schemeClr val="bg1"/>
                </a:solidFill>
              </a:rPr>
              <a:t>He descends to a level area on the mountain where a large crowd has assembled.  </a:t>
            </a:r>
          </a:p>
          <a:p>
            <a:pPr marL="457200" indent="-457200">
              <a:buFont typeface="Arial" panose="020B0604020202020204" pitchFamily="34" charset="0"/>
              <a:buChar char="•"/>
            </a:pPr>
            <a:r>
              <a:rPr lang="en-US" sz="3400" b="1" dirty="0">
                <a:solidFill>
                  <a:schemeClr val="bg1"/>
                </a:solidFill>
              </a:rPr>
              <a:t>People from all over Judea, Jerusalem, all the way to the coastal areas of </a:t>
            </a:r>
            <a:r>
              <a:rPr lang="en-US" sz="3400" b="1" dirty="0" err="1">
                <a:solidFill>
                  <a:schemeClr val="bg1"/>
                </a:solidFill>
              </a:rPr>
              <a:t>Tyre</a:t>
            </a:r>
            <a:r>
              <a:rPr lang="en-US" sz="3400" b="1" dirty="0">
                <a:solidFill>
                  <a:schemeClr val="bg1"/>
                </a:solidFill>
              </a:rPr>
              <a:t> and Sidon.</a:t>
            </a:r>
          </a:p>
          <a:p>
            <a:pPr marL="457200" indent="-457200">
              <a:buFont typeface="Arial" panose="020B0604020202020204" pitchFamily="34" charset="0"/>
              <a:buChar char="•"/>
            </a:pPr>
            <a:r>
              <a:rPr lang="en-US" sz="3400" b="1" dirty="0">
                <a:solidFill>
                  <a:schemeClr val="bg1"/>
                </a:solidFill>
              </a:rPr>
              <a:t>Jesus is healing sick, demon-possessed.</a:t>
            </a:r>
          </a:p>
          <a:p>
            <a:pPr marL="457200" indent="-457200">
              <a:buFont typeface="Arial" panose="020B0604020202020204" pitchFamily="34" charset="0"/>
              <a:buChar char="•"/>
            </a:pPr>
            <a:r>
              <a:rPr lang="en-US" sz="3400" b="1" dirty="0">
                <a:solidFill>
                  <a:schemeClr val="bg1"/>
                </a:solidFill>
              </a:rPr>
              <a:t>Woes of the beatitudes mentioned in Luke but not Matthew.   Four woes directly address four beatitudes.</a:t>
            </a:r>
          </a:p>
        </p:txBody>
      </p:sp>
    </p:spTree>
    <p:extLst>
      <p:ext uri="{BB962C8B-B14F-4D97-AF65-F5344CB8AC3E}">
        <p14:creationId xmlns:p14="http://schemas.microsoft.com/office/powerpoint/2010/main" val="49352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612843"/>
            <a:ext cx="4493342" cy="6370975"/>
          </a:xfrm>
          <a:prstGeom prst="rect">
            <a:avLst/>
          </a:prstGeom>
          <a:noFill/>
        </p:spPr>
        <p:txBody>
          <a:bodyPr wrap="square">
            <a:spAutoFit/>
          </a:bodyPr>
          <a:lstStyle/>
          <a:p>
            <a:r>
              <a:rPr lang="en-US" sz="2400" b="1" dirty="0">
                <a:solidFill>
                  <a:schemeClr val="bg1"/>
                </a:solidFill>
              </a:rPr>
              <a:t>20 “Blessed are you who are poor,</a:t>
            </a:r>
          </a:p>
          <a:p>
            <a:r>
              <a:rPr lang="en-US" sz="2400" b="1" dirty="0">
                <a:solidFill>
                  <a:schemeClr val="bg1"/>
                </a:solidFill>
              </a:rPr>
              <a:t>    for yours is the kingdom of God.  </a:t>
            </a:r>
            <a:r>
              <a:rPr lang="en-US" sz="2400" b="1" dirty="0">
                <a:solidFill>
                  <a:srgbClr val="FF5757"/>
                </a:solidFill>
              </a:rPr>
              <a:t>(Matt. Poor in Spirit)</a:t>
            </a:r>
            <a:endParaRPr lang="en-US" sz="2400" b="1" dirty="0">
              <a:solidFill>
                <a:schemeClr val="bg1"/>
              </a:solidFill>
            </a:endParaRPr>
          </a:p>
          <a:p>
            <a:r>
              <a:rPr lang="en-US" sz="2400" b="1" dirty="0">
                <a:solidFill>
                  <a:schemeClr val="bg1"/>
                </a:solidFill>
              </a:rPr>
              <a:t>21 Blessed are you who hunger now, for you will be satisfied.</a:t>
            </a:r>
          </a:p>
          <a:p>
            <a:r>
              <a:rPr lang="en-US" sz="2400" b="1" dirty="0">
                <a:solidFill>
                  <a:srgbClr val="FF5757"/>
                </a:solidFill>
              </a:rPr>
              <a:t>Matt.  Hunger/thirst for right.</a:t>
            </a:r>
          </a:p>
          <a:p>
            <a:r>
              <a:rPr lang="en-US" sz="2400" b="1" dirty="0">
                <a:solidFill>
                  <a:schemeClr val="bg1"/>
                </a:solidFill>
              </a:rPr>
              <a:t>Blessed are you who weep now,</a:t>
            </a:r>
          </a:p>
          <a:p>
            <a:r>
              <a:rPr lang="en-US" sz="2400" b="1" dirty="0">
                <a:solidFill>
                  <a:schemeClr val="bg1"/>
                </a:solidFill>
              </a:rPr>
              <a:t>  for you will laugh.</a:t>
            </a:r>
          </a:p>
          <a:p>
            <a:r>
              <a:rPr lang="en-US" sz="2400" b="1" dirty="0">
                <a:solidFill>
                  <a:schemeClr val="bg1"/>
                </a:solidFill>
              </a:rPr>
              <a:t>22 Blessed are you when people hate you, when they exclude you and insult you and reject your name as evil, because of the Son of Man. 23 Rejoice in that day and leap for joy, because great is your reward in heaven. For that is how their ancestors treated the prophets.</a:t>
            </a:r>
          </a:p>
        </p:txBody>
      </p:sp>
      <p:sp>
        <p:nvSpPr>
          <p:cNvPr id="5" name="TextBox 4">
            <a:extLst>
              <a:ext uri="{FF2B5EF4-FFF2-40B4-BE49-F238E27FC236}">
                <a16:creationId xmlns:a16="http://schemas.microsoft.com/office/drawing/2014/main" id="{651612D9-E66F-4BFB-ADBB-06D3226F38E8}"/>
              </a:ext>
            </a:extLst>
          </p:cNvPr>
          <p:cNvSpPr txBox="1"/>
          <p:nvPr/>
        </p:nvSpPr>
        <p:spPr>
          <a:xfrm>
            <a:off x="2127261" y="8769"/>
            <a:ext cx="5046794" cy="707886"/>
          </a:xfrm>
          <a:prstGeom prst="rect">
            <a:avLst/>
          </a:prstGeom>
          <a:noFill/>
        </p:spPr>
        <p:txBody>
          <a:bodyPr wrap="square">
            <a:spAutoFit/>
          </a:bodyPr>
          <a:lstStyle/>
          <a:p>
            <a:r>
              <a:rPr lang="en-US" sz="4000" b="1" dirty="0">
                <a:solidFill>
                  <a:srgbClr val="FFFF00"/>
                </a:solidFill>
              </a:rPr>
              <a:t>Sermon on the Mount</a:t>
            </a:r>
          </a:p>
        </p:txBody>
      </p:sp>
      <p:sp>
        <p:nvSpPr>
          <p:cNvPr id="7" name="TextBox 6">
            <a:extLst>
              <a:ext uri="{FF2B5EF4-FFF2-40B4-BE49-F238E27FC236}">
                <a16:creationId xmlns:a16="http://schemas.microsoft.com/office/drawing/2014/main" id="{028B6ED5-5E20-4C80-9BC1-064678DDCE4E}"/>
              </a:ext>
            </a:extLst>
          </p:cNvPr>
          <p:cNvSpPr txBox="1"/>
          <p:nvPr/>
        </p:nvSpPr>
        <p:spPr>
          <a:xfrm>
            <a:off x="4650658" y="612843"/>
            <a:ext cx="4493342" cy="4524315"/>
          </a:xfrm>
          <a:prstGeom prst="rect">
            <a:avLst/>
          </a:prstGeom>
          <a:noFill/>
        </p:spPr>
        <p:txBody>
          <a:bodyPr wrap="square">
            <a:spAutoFit/>
          </a:bodyPr>
          <a:lstStyle/>
          <a:p>
            <a:r>
              <a:rPr lang="en-US" sz="2400" b="1" dirty="0">
                <a:solidFill>
                  <a:schemeClr val="bg1"/>
                </a:solidFill>
              </a:rPr>
              <a:t>24 “But woe to you who are rich,</a:t>
            </a:r>
          </a:p>
          <a:p>
            <a:r>
              <a:rPr lang="en-US" sz="2400" b="1" dirty="0">
                <a:solidFill>
                  <a:schemeClr val="bg1"/>
                </a:solidFill>
              </a:rPr>
              <a:t>    for you have already received your comfort.</a:t>
            </a:r>
          </a:p>
          <a:p>
            <a:r>
              <a:rPr lang="en-US" sz="2400" b="1" dirty="0">
                <a:solidFill>
                  <a:schemeClr val="bg1"/>
                </a:solidFill>
              </a:rPr>
              <a:t>25 Woe to you who are well fed now, for you will go hungry.</a:t>
            </a:r>
          </a:p>
          <a:p>
            <a:endParaRPr lang="en-US" sz="2400" b="1" dirty="0">
              <a:solidFill>
                <a:schemeClr val="bg1"/>
              </a:solidFill>
            </a:endParaRPr>
          </a:p>
          <a:p>
            <a:r>
              <a:rPr lang="en-US" sz="2400" b="1" dirty="0">
                <a:solidFill>
                  <a:schemeClr val="bg1"/>
                </a:solidFill>
              </a:rPr>
              <a:t>Woe to you who laugh now,</a:t>
            </a:r>
          </a:p>
          <a:p>
            <a:r>
              <a:rPr lang="en-US" sz="2400" b="1" dirty="0">
                <a:solidFill>
                  <a:schemeClr val="bg1"/>
                </a:solidFill>
              </a:rPr>
              <a:t>    for you will mourn and weep.</a:t>
            </a:r>
          </a:p>
          <a:p>
            <a:r>
              <a:rPr lang="en-US" sz="2400" b="1" dirty="0">
                <a:solidFill>
                  <a:schemeClr val="bg1"/>
                </a:solidFill>
              </a:rPr>
              <a:t>26 Woe to you when everyone speaks well of you, for that is how their ancestors treated the false prophets.</a:t>
            </a:r>
          </a:p>
        </p:txBody>
      </p:sp>
    </p:spTree>
    <p:extLst>
      <p:ext uri="{BB962C8B-B14F-4D97-AF65-F5344CB8AC3E}">
        <p14:creationId xmlns:p14="http://schemas.microsoft.com/office/powerpoint/2010/main" val="1944471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476185"/>
            <a:ext cx="4493342" cy="954107"/>
          </a:xfrm>
          <a:prstGeom prst="rect">
            <a:avLst/>
          </a:prstGeom>
          <a:noFill/>
        </p:spPr>
        <p:txBody>
          <a:bodyPr wrap="square">
            <a:spAutoFit/>
          </a:bodyPr>
          <a:lstStyle/>
          <a:p>
            <a:endParaRPr lang="en-US" sz="3200" b="1" dirty="0">
              <a:solidFill>
                <a:srgbClr val="FF5757"/>
              </a:solidFill>
            </a:endParaRPr>
          </a:p>
          <a:p>
            <a:endParaRPr lang="en-US" sz="2400" b="1" dirty="0">
              <a:solidFill>
                <a:schemeClr val="bg1"/>
              </a:solidFill>
            </a:endParaRPr>
          </a:p>
        </p:txBody>
      </p:sp>
      <p:sp>
        <p:nvSpPr>
          <p:cNvPr id="5" name="TextBox 4">
            <a:extLst>
              <a:ext uri="{FF2B5EF4-FFF2-40B4-BE49-F238E27FC236}">
                <a16:creationId xmlns:a16="http://schemas.microsoft.com/office/drawing/2014/main" id="{651612D9-E66F-4BFB-ADBB-06D3226F38E8}"/>
              </a:ext>
            </a:extLst>
          </p:cNvPr>
          <p:cNvSpPr txBox="1"/>
          <p:nvPr/>
        </p:nvSpPr>
        <p:spPr>
          <a:xfrm>
            <a:off x="2127261" y="8769"/>
            <a:ext cx="5046794" cy="707886"/>
          </a:xfrm>
          <a:prstGeom prst="rect">
            <a:avLst/>
          </a:prstGeom>
          <a:noFill/>
        </p:spPr>
        <p:txBody>
          <a:bodyPr wrap="square">
            <a:spAutoFit/>
          </a:bodyPr>
          <a:lstStyle/>
          <a:p>
            <a:r>
              <a:rPr lang="en-US" sz="4000" b="1" dirty="0">
                <a:solidFill>
                  <a:srgbClr val="FFFF00"/>
                </a:solidFill>
              </a:rPr>
              <a:t>Sermon on the Mount</a:t>
            </a:r>
          </a:p>
        </p:txBody>
      </p:sp>
      <p:sp>
        <p:nvSpPr>
          <p:cNvPr id="8" name="TextBox 7">
            <a:extLst>
              <a:ext uri="{FF2B5EF4-FFF2-40B4-BE49-F238E27FC236}">
                <a16:creationId xmlns:a16="http://schemas.microsoft.com/office/drawing/2014/main" id="{CB52A3F1-EC09-4321-A3D4-44F25AC06FDF}"/>
              </a:ext>
            </a:extLst>
          </p:cNvPr>
          <p:cNvSpPr txBox="1"/>
          <p:nvPr/>
        </p:nvSpPr>
        <p:spPr>
          <a:xfrm>
            <a:off x="0" y="503029"/>
            <a:ext cx="8984355" cy="7478970"/>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chemeClr val="bg1"/>
                </a:solidFill>
              </a:rPr>
              <a:t>Matthew emphasized the spiritual aspect:</a:t>
            </a:r>
          </a:p>
          <a:p>
            <a:pPr marL="914400" lvl="1" indent="-457200">
              <a:buFont typeface="Arial" panose="020B0604020202020204" pitchFamily="34" charset="0"/>
              <a:buChar char="•"/>
            </a:pPr>
            <a:r>
              <a:rPr lang="en-US" sz="3200" b="1" dirty="0">
                <a:solidFill>
                  <a:schemeClr val="bg1"/>
                </a:solidFill>
              </a:rPr>
              <a:t>Poor in Spirit</a:t>
            </a:r>
          </a:p>
          <a:p>
            <a:pPr marL="914400" lvl="1" indent="-457200">
              <a:buFont typeface="Arial" panose="020B0604020202020204" pitchFamily="34" charset="0"/>
              <a:buChar char="•"/>
            </a:pPr>
            <a:r>
              <a:rPr lang="en-US" sz="3200" b="1" dirty="0">
                <a:solidFill>
                  <a:schemeClr val="bg1"/>
                </a:solidFill>
              </a:rPr>
              <a:t>Hunger and thirst for righteousness</a:t>
            </a:r>
          </a:p>
          <a:p>
            <a:pPr marL="914400" lvl="1" indent="-457200">
              <a:buFont typeface="Arial" panose="020B0604020202020204" pitchFamily="34" charset="0"/>
              <a:buChar char="•"/>
            </a:pPr>
            <a:r>
              <a:rPr lang="en-US" sz="3200" b="1" dirty="0">
                <a:solidFill>
                  <a:schemeClr val="bg1"/>
                </a:solidFill>
              </a:rPr>
              <a:t>Mourning because of their spiritual situation (Luke 18:9-14;  18:18-27;  7:36-50)</a:t>
            </a:r>
          </a:p>
          <a:p>
            <a:pPr marL="457200" indent="-457200">
              <a:buFont typeface="Arial" panose="020B0604020202020204" pitchFamily="34" charset="0"/>
              <a:buChar char="•"/>
            </a:pPr>
            <a:r>
              <a:rPr lang="en-US" sz="3200" b="1" dirty="0">
                <a:solidFill>
                  <a:schemeClr val="bg1"/>
                </a:solidFill>
              </a:rPr>
              <a:t>There are those who do not realize their desperate situation without with God. </a:t>
            </a:r>
          </a:p>
          <a:p>
            <a:pPr marL="457200" indent="-457200">
              <a:buFont typeface="Arial" panose="020B0604020202020204" pitchFamily="34" charset="0"/>
              <a:buChar char="•"/>
            </a:pPr>
            <a:r>
              <a:rPr lang="en-US" sz="3200" b="1" dirty="0">
                <a:solidFill>
                  <a:schemeClr val="bg1"/>
                </a:solidFill>
              </a:rPr>
              <a:t>This may be due to wealth, having the means to live and eat, popularity.</a:t>
            </a:r>
          </a:p>
          <a:p>
            <a:pPr marL="457200" indent="-457200">
              <a:buFont typeface="Arial" panose="020B0604020202020204" pitchFamily="34" charset="0"/>
              <a:buChar char="•"/>
            </a:pPr>
            <a:r>
              <a:rPr lang="en-US" sz="3200" b="1" dirty="0">
                <a:solidFill>
                  <a:schemeClr val="bg1"/>
                </a:solidFill>
              </a:rPr>
              <a:t>Consider that Jews seemed to believe that  someone’s misfortune was due to sin on either their part or of someone else. (Job; Blind man of John 9 ). </a:t>
            </a:r>
          </a:p>
          <a:p>
            <a:pPr marL="457200" indent="-457200">
              <a:buFont typeface="Arial" panose="020B0604020202020204" pitchFamily="34" charset="0"/>
              <a:buChar char="•"/>
            </a:pPr>
            <a:endParaRPr lang="en-US" sz="3200" b="1" dirty="0">
              <a:solidFill>
                <a:schemeClr val="bg1"/>
              </a:solidFill>
            </a:endParaRPr>
          </a:p>
          <a:p>
            <a:pPr marL="457200" indent="-457200">
              <a:buFont typeface="Arial" panose="020B0604020202020204" pitchFamily="34" charset="0"/>
              <a:buChar char="•"/>
            </a:pPr>
            <a:endParaRPr lang="en-US" sz="3200" b="1" dirty="0">
              <a:solidFill>
                <a:schemeClr val="bg1"/>
              </a:solidFill>
            </a:endParaRPr>
          </a:p>
        </p:txBody>
      </p:sp>
    </p:spTree>
    <p:extLst>
      <p:ext uri="{BB962C8B-B14F-4D97-AF65-F5344CB8AC3E}">
        <p14:creationId xmlns:p14="http://schemas.microsoft.com/office/powerpoint/2010/main" val="29825366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4622</TotalTime>
  <Words>941</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  Uses for salt in the ancient world  Condiment Food Preservative (particularly meats) Currency (word “salary” derived from salt) Purification substance Symbol in Religious Rites Antiseptic</dc:title>
  <dc:creator>Scott Abernathy</dc:creator>
  <cp:lastModifiedBy>Michael Nix</cp:lastModifiedBy>
  <cp:revision>245</cp:revision>
  <cp:lastPrinted>2021-12-23T00:28:09Z</cp:lastPrinted>
  <dcterms:created xsi:type="dcterms:W3CDTF">2021-10-20T03:14:55Z</dcterms:created>
  <dcterms:modified xsi:type="dcterms:W3CDTF">2021-12-26T16:30:39Z</dcterms:modified>
</cp:coreProperties>
</file>