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73" r:id="rId3"/>
    <p:sldId id="294" r:id="rId4"/>
    <p:sldId id="284" r:id="rId5"/>
    <p:sldId id="285" r:id="rId6"/>
    <p:sldId id="286" r:id="rId7"/>
    <p:sldId id="287" r:id="rId8"/>
    <p:sldId id="290" r:id="rId9"/>
    <p:sldId id="289" r:id="rId10"/>
    <p:sldId id="291" r:id="rId11"/>
    <p:sldId id="295" r:id="rId12"/>
    <p:sldId id="292" r:id="rId13"/>
    <p:sldId id="296" r:id="rId14"/>
    <p:sldId id="293" r:id="rId15"/>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757"/>
    <a:srgbClr val="84848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82" d="100"/>
          <a:sy n="82" d="100"/>
        </p:scale>
        <p:origin x="1430"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8D4FC40-E353-4392-8D7C-8F4F11A55A36}"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23158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D4FC40-E353-4392-8D7C-8F4F11A55A36}"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4038118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D4FC40-E353-4392-8D7C-8F4F11A55A36}"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2468541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D4FC40-E353-4392-8D7C-8F4F11A55A36}"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2605204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D4FC40-E353-4392-8D7C-8F4F11A55A36}"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1036145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8D4FC40-E353-4392-8D7C-8F4F11A55A36}" type="datetimeFigureOut">
              <a:rPr lang="en-US" smtClean="0"/>
              <a:t>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3436335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8D4FC40-E353-4392-8D7C-8F4F11A55A36}" type="datetimeFigureOut">
              <a:rPr lang="en-US" smtClean="0"/>
              <a:t>11/7/2021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2266553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8D4FC40-E353-4392-8D7C-8F4F11A55A36}" type="datetimeFigureOut">
              <a:rPr lang="en-US" smtClean="0"/>
              <a:t>11/7/2021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3306448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D4FC40-E353-4392-8D7C-8F4F11A55A36}" type="datetimeFigureOut">
              <a:rPr lang="en-US" smtClean="0"/>
              <a:t>11/7/2021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3653416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8D4FC40-E353-4392-8D7C-8F4F11A55A36}" type="datetimeFigureOut">
              <a:rPr lang="en-US" smtClean="0"/>
              <a:t>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1179093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8D4FC40-E353-4392-8D7C-8F4F11A55A36}" type="datetimeFigureOut">
              <a:rPr lang="en-US" smtClean="0"/>
              <a:t>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437312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D4FC40-E353-4392-8D7C-8F4F11A55A36}" type="datetimeFigureOut">
              <a:rPr lang="en-US" smtClean="0"/>
              <a:t>11/7/2021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1DE2B6-2FC6-458B-955B-E6D4BB611939}" type="slidenum">
              <a:rPr lang="en-US" smtClean="0"/>
              <a:t>‹#›</a:t>
            </a:fld>
            <a:endParaRPr lang="en-US"/>
          </a:p>
        </p:txBody>
      </p:sp>
    </p:spTree>
    <p:extLst>
      <p:ext uri="{BB962C8B-B14F-4D97-AF65-F5344CB8AC3E}">
        <p14:creationId xmlns:p14="http://schemas.microsoft.com/office/powerpoint/2010/main" val="40961161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1109690" y="1197866"/>
            <a:ext cx="7081935" cy="4524315"/>
          </a:xfrm>
          <a:prstGeom prst="rect">
            <a:avLst/>
          </a:prstGeom>
          <a:noFill/>
        </p:spPr>
        <p:txBody>
          <a:bodyPr wrap="square">
            <a:spAutoFit/>
          </a:bodyPr>
          <a:lstStyle/>
          <a:p>
            <a:pPr algn="ctr"/>
            <a:r>
              <a:rPr lang="en-US" sz="4800" b="1" dirty="0">
                <a:solidFill>
                  <a:srgbClr val="FFFF00"/>
                </a:solidFill>
              </a:rPr>
              <a:t>Sermon on the Mount </a:t>
            </a:r>
          </a:p>
          <a:p>
            <a:pPr algn="ctr"/>
            <a:endParaRPr lang="en-US" sz="4800" b="1" dirty="0">
              <a:solidFill>
                <a:srgbClr val="FFFF00"/>
              </a:solidFill>
            </a:endParaRPr>
          </a:p>
          <a:p>
            <a:pPr algn="ctr"/>
            <a:r>
              <a:rPr lang="en-US" sz="4800" b="1" dirty="0">
                <a:solidFill>
                  <a:srgbClr val="00B0F0"/>
                </a:solidFill>
              </a:rPr>
              <a:t>Jesus’ Teaching on Marriage and Divorce;</a:t>
            </a:r>
          </a:p>
          <a:p>
            <a:pPr algn="ctr"/>
            <a:r>
              <a:rPr lang="en-US" sz="4800" b="1" dirty="0">
                <a:solidFill>
                  <a:srgbClr val="00B0F0"/>
                </a:solidFill>
              </a:rPr>
              <a:t>Oaths</a:t>
            </a:r>
            <a:br>
              <a:rPr lang="en-US" sz="4800" b="1" dirty="0">
                <a:solidFill>
                  <a:srgbClr val="00B0F0"/>
                </a:solidFill>
              </a:rPr>
            </a:br>
            <a:r>
              <a:rPr lang="en-US" sz="4800" b="1" dirty="0">
                <a:solidFill>
                  <a:srgbClr val="00B0F0"/>
                </a:solidFill>
              </a:rPr>
              <a:t>Matthew 5:31-37</a:t>
            </a:r>
            <a:endParaRPr lang="en-US" sz="4800" dirty="0">
              <a:solidFill>
                <a:srgbClr val="00B0F0"/>
              </a:solidFill>
            </a:endParaRPr>
          </a:p>
        </p:txBody>
      </p:sp>
    </p:spTree>
    <p:extLst>
      <p:ext uri="{BB962C8B-B14F-4D97-AF65-F5344CB8AC3E}">
        <p14:creationId xmlns:p14="http://schemas.microsoft.com/office/powerpoint/2010/main" val="3559840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364350" y="309884"/>
            <a:ext cx="8257136" cy="1200329"/>
          </a:xfrm>
          <a:prstGeom prst="rect">
            <a:avLst/>
          </a:prstGeom>
          <a:noFill/>
        </p:spPr>
        <p:txBody>
          <a:bodyPr wrap="square">
            <a:spAutoFit/>
          </a:bodyPr>
          <a:lstStyle/>
          <a:p>
            <a:r>
              <a:rPr lang="en-US" sz="3600" b="1" dirty="0">
                <a:solidFill>
                  <a:srgbClr val="FFFF00"/>
                </a:solidFill>
              </a:rPr>
              <a:t>Sermon on the Mount</a:t>
            </a:r>
          </a:p>
          <a:p>
            <a:r>
              <a:rPr lang="en-US" sz="3600" b="1" dirty="0">
                <a:solidFill>
                  <a:srgbClr val="FFFF00"/>
                </a:solidFill>
              </a:rPr>
              <a:t>Oaths: 5:33-37</a:t>
            </a:r>
            <a:endParaRPr lang="en-US" sz="3600" dirty="0">
              <a:solidFill>
                <a:srgbClr val="FFFF00"/>
              </a:solidFill>
            </a:endParaRPr>
          </a:p>
        </p:txBody>
      </p:sp>
      <p:sp>
        <p:nvSpPr>
          <p:cNvPr id="7" name="TextBox 6">
            <a:extLst>
              <a:ext uri="{FF2B5EF4-FFF2-40B4-BE49-F238E27FC236}">
                <a16:creationId xmlns:a16="http://schemas.microsoft.com/office/drawing/2014/main" id="{A4E8686E-E74B-44A5-8333-F3BCBCC65F1A}"/>
              </a:ext>
            </a:extLst>
          </p:cNvPr>
          <p:cNvSpPr txBox="1"/>
          <p:nvPr/>
        </p:nvSpPr>
        <p:spPr>
          <a:xfrm>
            <a:off x="1" y="1347454"/>
            <a:ext cx="9144000" cy="3046988"/>
          </a:xfrm>
          <a:prstGeom prst="rect">
            <a:avLst/>
          </a:prstGeom>
          <a:noFill/>
        </p:spPr>
        <p:txBody>
          <a:bodyPr wrap="square">
            <a:spAutoFit/>
          </a:bodyPr>
          <a:lstStyle/>
          <a:p>
            <a:pPr marL="457200" indent="-457200">
              <a:buFont typeface="Arial" panose="020B0604020202020204" pitchFamily="34" charset="0"/>
              <a:buChar char="•"/>
            </a:pPr>
            <a:r>
              <a:rPr lang="en-US" sz="3200" b="1" i="1" dirty="0">
                <a:solidFill>
                  <a:srgbClr val="00B0F0"/>
                </a:solidFill>
              </a:rPr>
              <a:t>Vs. 33.  Again, you have heard that the ancients were told, ‘You shall not make false vows, but shall fulfill your vows to the Lord.’</a:t>
            </a:r>
          </a:p>
          <a:p>
            <a:pPr marL="457200" indent="-457200">
              <a:buFont typeface="Arial" panose="020B0604020202020204" pitchFamily="34" charset="0"/>
              <a:buChar char="•"/>
            </a:pPr>
            <a:r>
              <a:rPr lang="en-US" sz="3200" b="1" dirty="0">
                <a:solidFill>
                  <a:schemeClr val="bg1"/>
                </a:solidFill>
              </a:rPr>
              <a:t>Not a quote of an OT passage.  Thought to be a compilation of principles found in passages such as Lev. 19:12; Numbers 30:2; Deut. 23:21.</a:t>
            </a:r>
          </a:p>
        </p:txBody>
      </p:sp>
    </p:spTree>
    <p:extLst>
      <p:ext uri="{BB962C8B-B14F-4D97-AF65-F5344CB8AC3E}">
        <p14:creationId xmlns:p14="http://schemas.microsoft.com/office/powerpoint/2010/main" val="36331903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7" name="TextBox 6">
            <a:extLst>
              <a:ext uri="{FF2B5EF4-FFF2-40B4-BE49-F238E27FC236}">
                <a16:creationId xmlns:a16="http://schemas.microsoft.com/office/drawing/2014/main" id="{A4E8686E-E74B-44A5-8333-F3BCBCC65F1A}"/>
              </a:ext>
            </a:extLst>
          </p:cNvPr>
          <p:cNvSpPr txBox="1"/>
          <p:nvPr/>
        </p:nvSpPr>
        <p:spPr>
          <a:xfrm>
            <a:off x="0" y="489069"/>
            <a:ext cx="9144000" cy="6617196"/>
          </a:xfrm>
          <a:prstGeom prst="rect">
            <a:avLst/>
          </a:prstGeom>
          <a:noFill/>
        </p:spPr>
        <p:txBody>
          <a:bodyPr wrap="square">
            <a:spAutoFit/>
          </a:bodyPr>
          <a:lstStyle/>
          <a:p>
            <a:pPr marL="457200" indent="-457200">
              <a:buFont typeface="Arial" panose="020B0604020202020204" pitchFamily="34" charset="0"/>
              <a:buChar char="•"/>
            </a:pPr>
            <a:r>
              <a:rPr lang="en-US" sz="2800" b="1" i="1" dirty="0">
                <a:solidFill>
                  <a:srgbClr val="00B0F0"/>
                </a:solidFill>
              </a:rPr>
              <a:t>Lev. 12:4: And you shall not swear by My name falsely, nor shall you profane the name of your God: I am the Lord.</a:t>
            </a:r>
          </a:p>
          <a:p>
            <a:pPr marL="457200" indent="-457200">
              <a:buFont typeface="Arial" panose="020B0604020202020204" pitchFamily="34" charset="0"/>
              <a:buChar char="•"/>
            </a:pPr>
            <a:r>
              <a:rPr lang="en-US" sz="2800" b="1" i="1" dirty="0">
                <a:solidFill>
                  <a:srgbClr val="00B0F0"/>
                </a:solidFill>
              </a:rPr>
              <a:t>Numbers 30:2:  If a man makes a vow to the Lord, or swears an oath to bind himself by some agreement, he shall not break his word; he shall do according to all that proceeds out of his mouth.</a:t>
            </a:r>
          </a:p>
          <a:p>
            <a:pPr marL="457200" indent="-457200">
              <a:buFont typeface="Arial" panose="020B0604020202020204" pitchFamily="34" charset="0"/>
              <a:buChar char="•"/>
            </a:pPr>
            <a:r>
              <a:rPr lang="en-US" sz="2800" b="1" i="1" dirty="0">
                <a:solidFill>
                  <a:srgbClr val="00B0F0"/>
                </a:solidFill>
              </a:rPr>
              <a:t>Deut. 23:21-23: “When you make a vow to the Lord your God, you shall not delay to pay it; for the Lord your God will surely require it of you, and it would be sin to you. 22 But if you abstain from vowing, it shall not be sin to you. 23 That which has gone from your lips you shall keep and perform, for you voluntarily vowed to the Lord your God what you have promised with your mouth.</a:t>
            </a:r>
          </a:p>
          <a:p>
            <a:pPr marL="457200" indent="-457200">
              <a:buFont typeface="Arial" panose="020B0604020202020204" pitchFamily="34" charset="0"/>
              <a:buChar char="•"/>
            </a:pPr>
            <a:endParaRPr lang="en-US" sz="3200" b="1" dirty="0">
              <a:solidFill>
                <a:schemeClr val="bg1"/>
              </a:solidFill>
            </a:endParaRPr>
          </a:p>
        </p:txBody>
      </p:sp>
    </p:spTree>
    <p:extLst>
      <p:ext uri="{BB962C8B-B14F-4D97-AF65-F5344CB8AC3E}">
        <p14:creationId xmlns:p14="http://schemas.microsoft.com/office/powerpoint/2010/main" val="3269869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364350" y="309884"/>
            <a:ext cx="8257136" cy="1200329"/>
          </a:xfrm>
          <a:prstGeom prst="rect">
            <a:avLst/>
          </a:prstGeom>
          <a:noFill/>
        </p:spPr>
        <p:txBody>
          <a:bodyPr wrap="square">
            <a:spAutoFit/>
          </a:bodyPr>
          <a:lstStyle/>
          <a:p>
            <a:r>
              <a:rPr lang="en-US" sz="3600" b="1" dirty="0">
                <a:solidFill>
                  <a:srgbClr val="FFFF00"/>
                </a:solidFill>
              </a:rPr>
              <a:t>Sermon on the Mount</a:t>
            </a:r>
          </a:p>
          <a:p>
            <a:r>
              <a:rPr lang="en-US" sz="3600" b="1" dirty="0">
                <a:solidFill>
                  <a:srgbClr val="FFFF00"/>
                </a:solidFill>
              </a:rPr>
              <a:t>Oaths: 5:33-37</a:t>
            </a:r>
            <a:endParaRPr lang="en-US" sz="3600" dirty="0">
              <a:solidFill>
                <a:srgbClr val="FFFF00"/>
              </a:solidFill>
            </a:endParaRPr>
          </a:p>
        </p:txBody>
      </p:sp>
      <p:sp>
        <p:nvSpPr>
          <p:cNvPr id="7" name="TextBox 6">
            <a:extLst>
              <a:ext uri="{FF2B5EF4-FFF2-40B4-BE49-F238E27FC236}">
                <a16:creationId xmlns:a16="http://schemas.microsoft.com/office/drawing/2014/main" id="{A4E8686E-E74B-44A5-8333-F3BCBCC65F1A}"/>
              </a:ext>
            </a:extLst>
          </p:cNvPr>
          <p:cNvSpPr txBox="1"/>
          <p:nvPr/>
        </p:nvSpPr>
        <p:spPr>
          <a:xfrm>
            <a:off x="1" y="1347454"/>
            <a:ext cx="9144000" cy="4524315"/>
          </a:xfrm>
          <a:prstGeom prst="rect">
            <a:avLst/>
          </a:prstGeom>
          <a:noFill/>
        </p:spPr>
        <p:txBody>
          <a:bodyPr wrap="square">
            <a:spAutoFit/>
          </a:bodyPr>
          <a:lstStyle/>
          <a:p>
            <a:pPr marL="457200" indent="-457200">
              <a:buFont typeface="Arial" panose="020B0604020202020204" pitchFamily="34" charset="0"/>
              <a:buChar char="•"/>
            </a:pPr>
            <a:r>
              <a:rPr lang="en-US" sz="3200" b="1" i="1" dirty="0">
                <a:solidFill>
                  <a:srgbClr val="00B0F0"/>
                </a:solidFill>
              </a:rPr>
              <a:t>Vs. 34 “But I say to you, </a:t>
            </a:r>
            <a:r>
              <a:rPr lang="en-US" sz="3200" b="1" i="1" dirty="0">
                <a:solidFill>
                  <a:srgbClr val="FF0000"/>
                </a:solidFill>
              </a:rPr>
              <a:t>take no oath at all, </a:t>
            </a:r>
            <a:r>
              <a:rPr lang="en-US" sz="3200" b="1" i="1" dirty="0">
                <a:solidFill>
                  <a:srgbClr val="00B0F0"/>
                </a:solidFill>
              </a:rPr>
              <a:t>neither by heaven, for it is the throne of God, 35 nor by the earth, for it is the footstool of His feet, nor by Jerusalem, for it is the city of the great King. 36 Nor shall you take an oath by your head, for you cannot make a single hair white or black.”</a:t>
            </a:r>
          </a:p>
          <a:p>
            <a:pPr marL="457200" indent="-457200">
              <a:buFont typeface="Arial" panose="020B0604020202020204" pitchFamily="34" charset="0"/>
              <a:buChar char="•"/>
            </a:pPr>
            <a:r>
              <a:rPr lang="en-US" sz="3200" b="1" dirty="0">
                <a:solidFill>
                  <a:schemeClr val="bg1"/>
                </a:solidFill>
              </a:rPr>
              <a:t>The Jews had developed standards for what types of oaths were binding vs. those that were not.  (Matthew 23:16-22)</a:t>
            </a:r>
          </a:p>
        </p:txBody>
      </p:sp>
    </p:spTree>
    <p:extLst>
      <p:ext uri="{BB962C8B-B14F-4D97-AF65-F5344CB8AC3E}">
        <p14:creationId xmlns:p14="http://schemas.microsoft.com/office/powerpoint/2010/main" val="40933280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7" name="TextBox 6">
            <a:extLst>
              <a:ext uri="{FF2B5EF4-FFF2-40B4-BE49-F238E27FC236}">
                <a16:creationId xmlns:a16="http://schemas.microsoft.com/office/drawing/2014/main" id="{A4E8686E-E74B-44A5-8333-F3BCBCC65F1A}"/>
              </a:ext>
            </a:extLst>
          </p:cNvPr>
          <p:cNvSpPr txBox="1"/>
          <p:nvPr/>
        </p:nvSpPr>
        <p:spPr>
          <a:xfrm>
            <a:off x="0" y="964898"/>
            <a:ext cx="9144000" cy="5693866"/>
          </a:xfrm>
          <a:prstGeom prst="rect">
            <a:avLst/>
          </a:prstGeom>
          <a:noFill/>
        </p:spPr>
        <p:txBody>
          <a:bodyPr wrap="square">
            <a:spAutoFit/>
          </a:bodyPr>
          <a:lstStyle/>
          <a:p>
            <a:pPr marL="457200" indent="-457200">
              <a:buFont typeface="Arial" panose="020B0604020202020204" pitchFamily="34" charset="0"/>
              <a:buChar char="•"/>
            </a:pPr>
            <a:r>
              <a:rPr lang="en-US" sz="2800" b="1" i="1" dirty="0">
                <a:solidFill>
                  <a:srgbClr val="00B0F0"/>
                </a:solidFill>
              </a:rPr>
              <a:t>Matthew 23:16-22: “Woe to you, blind guides, who say, ‘Whoever swears by the temple, it is nothing; but whoever swears by the gold of the temple, he is obliged to perform it.’ 17 Fools and blind! For which is greater, the gold or the temple that sanctifies the gold? 18 And, ‘Whoever swears by the altar, it is nothing; but whoever swears by the gift that is on it, he is obliged to perform it.’ 19 Fools and blind! For which is greater, the gift or the altar that sanctifies the gift? 20 Therefore he who swears by the altar, swears by it and by all things on it. 21 He who swears by the temple, swears by it and by Him who dwells in it. 22 And he who swears by heaven, swears by the throne of God and by Him who sits on it.</a:t>
            </a:r>
            <a:endParaRPr lang="en-US" sz="2800" b="1" dirty="0">
              <a:solidFill>
                <a:schemeClr val="bg1"/>
              </a:solidFill>
            </a:endParaRPr>
          </a:p>
        </p:txBody>
      </p:sp>
    </p:spTree>
    <p:extLst>
      <p:ext uri="{BB962C8B-B14F-4D97-AF65-F5344CB8AC3E}">
        <p14:creationId xmlns:p14="http://schemas.microsoft.com/office/powerpoint/2010/main" val="3197392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8326AD7-BE18-4E30-BF21-0F8A13588E87}"/>
              </a:ext>
            </a:extLst>
          </p:cNvPr>
          <p:cNvSpPr txBox="1"/>
          <p:nvPr/>
        </p:nvSpPr>
        <p:spPr>
          <a:xfrm>
            <a:off x="364350" y="309884"/>
            <a:ext cx="8257136" cy="1200329"/>
          </a:xfrm>
          <a:prstGeom prst="rect">
            <a:avLst/>
          </a:prstGeom>
          <a:noFill/>
        </p:spPr>
        <p:txBody>
          <a:bodyPr wrap="square">
            <a:spAutoFit/>
          </a:bodyPr>
          <a:lstStyle/>
          <a:p>
            <a:r>
              <a:rPr lang="en-US" sz="3600" b="1" dirty="0">
                <a:solidFill>
                  <a:srgbClr val="FFFF00"/>
                </a:solidFill>
              </a:rPr>
              <a:t>Sermon on the Mount</a:t>
            </a:r>
          </a:p>
          <a:p>
            <a:r>
              <a:rPr lang="en-US" sz="3600" b="1" dirty="0">
                <a:solidFill>
                  <a:srgbClr val="FFFF00"/>
                </a:solidFill>
              </a:rPr>
              <a:t>Oaths: 5:33-37</a:t>
            </a:r>
            <a:endParaRPr lang="en-US" sz="3600" dirty="0">
              <a:solidFill>
                <a:srgbClr val="FFFF00"/>
              </a:solidFill>
            </a:endParaRPr>
          </a:p>
        </p:txBody>
      </p:sp>
      <p:sp>
        <p:nvSpPr>
          <p:cNvPr id="7" name="TextBox 6">
            <a:extLst>
              <a:ext uri="{FF2B5EF4-FFF2-40B4-BE49-F238E27FC236}">
                <a16:creationId xmlns:a16="http://schemas.microsoft.com/office/drawing/2014/main" id="{A4E8686E-E74B-44A5-8333-F3BCBCC65F1A}"/>
              </a:ext>
            </a:extLst>
          </p:cNvPr>
          <p:cNvSpPr txBox="1"/>
          <p:nvPr/>
        </p:nvSpPr>
        <p:spPr>
          <a:xfrm>
            <a:off x="1" y="1347454"/>
            <a:ext cx="9144000" cy="4031873"/>
          </a:xfrm>
          <a:prstGeom prst="rect">
            <a:avLst/>
          </a:prstGeom>
          <a:noFill/>
        </p:spPr>
        <p:txBody>
          <a:bodyPr wrap="square">
            <a:spAutoFit/>
          </a:bodyPr>
          <a:lstStyle/>
          <a:p>
            <a:pPr marL="457200" indent="-457200">
              <a:buFont typeface="Arial" panose="020B0604020202020204" pitchFamily="34" charset="0"/>
              <a:buChar char="•"/>
            </a:pPr>
            <a:r>
              <a:rPr lang="en-US" sz="3200" b="1" i="1" dirty="0">
                <a:solidFill>
                  <a:srgbClr val="00B0F0"/>
                </a:solidFill>
              </a:rPr>
              <a:t> 37 But make sure your statement is, ‘Yes, yes’ or ‘No, no’; anything beyond these is of evil origin. </a:t>
            </a:r>
          </a:p>
          <a:p>
            <a:pPr marL="457200" indent="-457200">
              <a:buFont typeface="Arial" panose="020B0604020202020204" pitchFamily="34" charset="0"/>
              <a:buChar char="•"/>
            </a:pPr>
            <a:r>
              <a:rPr lang="en-US" sz="3200" b="1" i="1" dirty="0">
                <a:solidFill>
                  <a:srgbClr val="00B0F0"/>
                </a:solidFill>
              </a:rPr>
              <a:t>James 5:12:  But above all, my brothers and sisters, do not swear, either by heaven or by earth or </a:t>
            </a:r>
            <a:r>
              <a:rPr lang="en-US" sz="3200" b="1" i="1" dirty="0">
                <a:solidFill>
                  <a:srgbClr val="FF0000"/>
                </a:solidFill>
              </a:rPr>
              <a:t>with any other oath</a:t>
            </a:r>
            <a:r>
              <a:rPr lang="en-US" sz="3200" b="1" i="1" dirty="0">
                <a:solidFill>
                  <a:srgbClr val="00B0F0"/>
                </a:solidFill>
              </a:rPr>
              <a:t>; but your yes is to be yes, and your no, no, so that you do not fall under judgment.</a:t>
            </a:r>
            <a:r>
              <a:rPr lang="en-US" sz="3200" b="0" i="0" dirty="0">
                <a:solidFill>
                  <a:srgbClr val="000000"/>
                </a:solidFill>
                <a:effectLst/>
                <a:latin typeface="system-ui"/>
              </a:rPr>
              <a:t>is to be yes, and your no, no, so that you do not fall under judgment.</a:t>
            </a:r>
            <a:endParaRPr lang="en-US" sz="3200" b="1" dirty="0">
              <a:solidFill>
                <a:schemeClr val="bg1"/>
              </a:solidFill>
            </a:endParaRPr>
          </a:p>
        </p:txBody>
      </p:sp>
    </p:spTree>
    <p:extLst>
      <p:ext uri="{BB962C8B-B14F-4D97-AF65-F5344CB8AC3E}">
        <p14:creationId xmlns:p14="http://schemas.microsoft.com/office/powerpoint/2010/main" val="514460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364350" y="309884"/>
            <a:ext cx="8257136" cy="1200329"/>
          </a:xfrm>
          <a:prstGeom prst="rect">
            <a:avLst/>
          </a:prstGeom>
          <a:noFill/>
        </p:spPr>
        <p:txBody>
          <a:bodyPr wrap="square">
            <a:spAutoFit/>
          </a:bodyPr>
          <a:lstStyle/>
          <a:p>
            <a:r>
              <a:rPr lang="en-US" sz="3600" b="1" dirty="0">
                <a:solidFill>
                  <a:srgbClr val="FFFF00"/>
                </a:solidFill>
              </a:rPr>
              <a:t>Sermon on the Mount: </a:t>
            </a:r>
          </a:p>
          <a:p>
            <a:r>
              <a:rPr lang="en-US" sz="3600" b="1" dirty="0">
                <a:solidFill>
                  <a:srgbClr val="FFFF00"/>
                </a:solidFill>
              </a:rPr>
              <a:t>Marriage and Divorce 5:31-32</a:t>
            </a:r>
            <a:endParaRPr lang="en-US" sz="3600" dirty="0">
              <a:solidFill>
                <a:srgbClr val="FFFF00"/>
              </a:solidFill>
            </a:endParaRPr>
          </a:p>
        </p:txBody>
      </p:sp>
      <p:sp>
        <p:nvSpPr>
          <p:cNvPr id="7" name="TextBox 6">
            <a:extLst>
              <a:ext uri="{FF2B5EF4-FFF2-40B4-BE49-F238E27FC236}">
                <a16:creationId xmlns:a16="http://schemas.microsoft.com/office/drawing/2014/main" id="{A4E8686E-E74B-44A5-8333-F3BCBCC65F1A}"/>
              </a:ext>
            </a:extLst>
          </p:cNvPr>
          <p:cNvSpPr txBox="1"/>
          <p:nvPr/>
        </p:nvSpPr>
        <p:spPr>
          <a:xfrm>
            <a:off x="219269" y="1597065"/>
            <a:ext cx="8705461" cy="3539430"/>
          </a:xfrm>
          <a:prstGeom prst="rect">
            <a:avLst/>
          </a:prstGeom>
          <a:noFill/>
        </p:spPr>
        <p:txBody>
          <a:bodyPr wrap="square">
            <a:spAutoFit/>
          </a:bodyPr>
          <a:lstStyle/>
          <a:p>
            <a:pPr marL="457200" indent="-457200">
              <a:buFont typeface="Arial" panose="020B0604020202020204" pitchFamily="34" charset="0"/>
              <a:buChar char="•"/>
            </a:pPr>
            <a:r>
              <a:rPr lang="en-US" sz="3200" b="1" dirty="0">
                <a:solidFill>
                  <a:srgbClr val="00B0F0"/>
                </a:solidFill>
              </a:rPr>
              <a:t>Vs. 31: “Furthermore it has been said, ‘Whoever divorces his wife, let him give her a certificate of divorce.</a:t>
            </a:r>
          </a:p>
          <a:p>
            <a:pPr marL="457200" indent="-457200">
              <a:buFont typeface="Arial" panose="020B0604020202020204" pitchFamily="34" charset="0"/>
              <a:buChar char="•"/>
            </a:pPr>
            <a:r>
              <a:rPr lang="en-US" sz="3200" b="1" dirty="0">
                <a:solidFill>
                  <a:schemeClr val="bg1"/>
                </a:solidFill>
              </a:rPr>
              <a:t>From Deut. 24:1:  OT Law permitted divorce for “uncleanness”, “indecency”.  Many Jews had interpreted this very broadly to mean anything about a wife that displeased her husband.</a:t>
            </a:r>
          </a:p>
        </p:txBody>
      </p:sp>
    </p:spTree>
    <p:extLst>
      <p:ext uri="{BB962C8B-B14F-4D97-AF65-F5344CB8AC3E}">
        <p14:creationId xmlns:p14="http://schemas.microsoft.com/office/powerpoint/2010/main" val="2743793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7" name="TextBox 6">
            <a:extLst>
              <a:ext uri="{FF2B5EF4-FFF2-40B4-BE49-F238E27FC236}">
                <a16:creationId xmlns:a16="http://schemas.microsoft.com/office/drawing/2014/main" id="{A4E8686E-E74B-44A5-8333-F3BCBCC65F1A}"/>
              </a:ext>
            </a:extLst>
          </p:cNvPr>
          <p:cNvSpPr txBox="1"/>
          <p:nvPr/>
        </p:nvSpPr>
        <p:spPr>
          <a:xfrm>
            <a:off x="219269" y="150820"/>
            <a:ext cx="8705461" cy="6124754"/>
          </a:xfrm>
          <a:prstGeom prst="rect">
            <a:avLst/>
          </a:prstGeom>
          <a:noFill/>
        </p:spPr>
        <p:txBody>
          <a:bodyPr wrap="square">
            <a:spAutoFit/>
          </a:bodyPr>
          <a:lstStyle/>
          <a:p>
            <a:pPr algn="l"/>
            <a:r>
              <a:rPr lang="en-US" sz="2800" b="1" i="0" dirty="0" err="1">
                <a:solidFill>
                  <a:schemeClr val="bg1"/>
                </a:solidFill>
                <a:effectLst/>
                <a:latin typeface="system-ui"/>
              </a:rPr>
              <a:t>Deut</a:t>
            </a:r>
            <a:r>
              <a:rPr lang="en-US" sz="2800" b="1" i="0" dirty="0">
                <a:solidFill>
                  <a:schemeClr val="bg1"/>
                </a:solidFill>
                <a:effectLst/>
                <a:latin typeface="system-ui"/>
              </a:rPr>
              <a:t> 24:1- 4:  </a:t>
            </a:r>
            <a:r>
              <a:rPr lang="en-US" sz="2800" b="0" i="0" dirty="0">
                <a:solidFill>
                  <a:schemeClr val="bg1"/>
                </a:solidFill>
                <a:effectLst/>
                <a:latin typeface="system-ui"/>
              </a:rPr>
              <a:t>“When a man takes a wife and marries her, and it happens, if she finds no favor in his eyes because he has found some indecency in her, that he writes her a certificate of divorce, puts </a:t>
            </a:r>
            <a:r>
              <a:rPr lang="en-US" sz="2800" b="0" i="1" dirty="0">
                <a:solidFill>
                  <a:schemeClr val="bg1"/>
                </a:solidFill>
                <a:effectLst/>
                <a:latin typeface="system-ui"/>
              </a:rPr>
              <a:t>it</a:t>
            </a:r>
            <a:r>
              <a:rPr lang="en-US" sz="2800" b="0" i="0" dirty="0">
                <a:solidFill>
                  <a:schemeClr val="bg1"/>
                </a:solidFill>
                <a:effectLst/>
                <a:latin typeface="system-ui"/>
              </a:rPr>
              <a:t> in her hand, and sends her away from his house, </a:t>
            </a:r>
            <a:r>
              <a:rPr lang="en-US" sz="2800" b="1" i="0" baseline="30000" dirty="0">
                <a:solidFill>
                  <a:schemeClr val="bg1"/>
                </a:solidFill>
                <a:effectLst/>
                <a:latin typeface="system-ui"/>
              </a:rPr>
              <a:t>2 </a:t>
            </a:r>
            <a:r>
              <a:rPr lang="en-US" sz="2800" b="0" i="0" dirty="0">
                <a:solidFill>
                  <a:schemeClr val="bg1"/>
                </a:solidFill>
                <a:effectLst/>
                <a:latin typeface="system-ui"/>
              </a:rPr>
              <a:t>and she leaves his house and goes and becomes another man’s </a:t>
            </a:r>
            <a:r>
              <a:rPr lang="en-US" sz="2800" b="0" i="1" dirty="0">
                <a:solidFill>
                  <a:schemeClr val="bg1"/>
                </a:solidFill>
                <a:effectLst/>
                <a:latin typeface="system-ui"/>
              </a:rPr>
              <a:t>wife</a:t>
            </a:r>
            <a:r>
              <a:rPr lang="en-US" sz="2800" b="0" i="0" dirty="0">
                <a:solidFill>
                  <a:schemeClr val="bg1"/>
                </a:solidFill>
                <a:effectLst/>
                <a:latin typeface="system-ui"/>
              </a:rPr>
              <a:t>, </a:t>
            </a:r>
            <a:r>
              <a:rPr lang="en-US" sz="2800" b="1" i="0" baseline="30000" dirty="0">
                <a:solidFill>
                  <a:schemeClr val="bg1"/>
                </a:solidFill>
                <a:effectLst/>
                <a:latin typeface="system-ui"/>
              </a:rPr>
              <a:t>3 </a:t>
            </a:r>
            <a:r>
              <a:rPr lang="en-US" sz="2800" b="0" i="0" dirty="0">
                <a:solidFill>
                  <a:schemeClr val="bg1"/>
                </a:solidFill>
                <a:effectLst/>
                <a:latin typeface="system-ui"/>
              </a:rPr>
              <a:t>and the latter husband turns against her, writes her a certificate of divorce and puts </a:t>
            </a:r>
            <a:r>
              <a:rPr lang="en-US" sz="2800" b="0" i="1" dirty="0">
                <a:solidFill>
                  <a:schemeClr val="bg1"/>
                </a:solidFill>
                <a:effectLst/>
                <a:latin typeface="system-ui"/>
              </a:rPr>
              <a:t>it</a:t>
            </a:r>
            <a:r>
              <a:rPr lang="en-US" sz="2800" b="0" i="0" dirty="0">
                <a:solidFill>
                  <a:schemeClr val="bg1"/>
                </a:solidFill>
                <a:effectLst/>
                <a:latin typeface="system-ui"/>
              </a:rPr>
              <a:t> in her hand, and sends her away from his house, or if the latter husband who took her to be his wife dies, </a:t>
            </a:r>
            <a:r>
              <a:rPr lang="en-US" sz="2800" b="1" i="0" baseline="30000" dirty="0">
                <a:solidFill>
                  <a:schemeClr val="bg1"/>
                </a:solidFill>
                <a:effectLst/>
                <a:latin typeface="system-ui"/>
              </a:rPr>
              <a:t>4 </a:t>
            </a:r>
            <a:r>
              <a:rPr lang="en-US" sz="2800" b="0" i="1" dirty="0">
                <a:solidFill>
                  <a:schemeClr val="bg1"/>
                </a:solidFill>
                <a:effectLst/>
                <a:latin typeface="system-ui"/>
              </a:rPr>
              <a:t>then</a:t>
            </a:r>
            <a:r>
              <a:rPr lang="en-US" sz="2800" b="0" i="0" dirty="0">
                <a:solidFill>
                  <a:schemeClr val="bg1"/>
                </a:solidFill>
                <a:effectLst/>
                <a:latin typeface="system-ui"/>
              </a:rPr>
              <a:t> her former husband who sent her away is not allowed to take her again to be his wife, after she has been defiled; for that is an abomination before the </a:t>
            </a:r>
            <a:r>
              <a:rPr lang="en-US" sz="2800" b="0" i="0" cap="small" dirty="0">
                <a:solidFill>
                  <a:schemeClr val="bg1"/>
                </a:solidFill>
                <a:effectLst/>
                <a:latin typeface="system-ui"/>
              </a:rPr>
              <a:t>Lord</a:t>
            </a:r>
            <a:r>
              <a:rPr lang="en-US" sz="2800" b="0" i="0" dirty="0">
                <a:solidFill>
                  <a:schemeClr val="bg1"/>
                </a:solidFill>
                <a:effectLst/>
                <a:latin typeface="system-ui"/>
              </a:rPr>
              <a:t>, and you shall not bring sin on the land which the </a:t>
            </a:r>
            <a:r>
              <a:rPr lang="en-US" sz="2800" b="0" i="0" cap="small" dirty="0">
                <a:solidFill>
                  <a:schemeClr val="bg1"/>
                </a:solidFill>
                <a:effectLst/>
                <a:latin typeface="system-ui"/>
              </a:rPr>
              <a:t>Lord</a:t>
            </a:r>
            <a:r>
              <a:rPr lang="en-US" sz="2800" b="0" i="0" dirty="0">
                <a:solidFill>
                  <a:schemeClr val="bg1"/>
                </a:solidFill>
                <a:effectLst/>
                <a:latin typeface="system-ui"/>
              </a:rPr>
              <a:t> your God is giving you as an inheritance.”</a:t>
            </a:r>
          </a:p>
        </p:txBody>
      </p:sp>
    </p:spTree>
    <p:extLst>
      <p:ext uri="{BB962C8B-B14F-4D97-AF65-F5344CB8AC3E}">
        <p14:creationId xmlns:p14="http://schemas.microsoft.com/office/powerpoint/2010/main" val="4284644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364350" y="309884"/>
            <a:ext cx="8257136" cy="1200329"/>
          </a:xfrm>
          <a:prstGeom prst="rect">
            <a:avLst/>
          </a:prstGeom>
          <a:noFill/>
        </p:spPr>
        <p:txBody>
          <a:bodyPr wrap="square">
            <a:spAutoFit/>
          </a:bodyPr>
          <a:lstStyle/>
          <a:p>
            <a:r>
              <a:rPr lang="en-US" sz="3600" b="1" dirty="0">
                <a:solidFill>
                  <a:srgbClr val="FFFF00"/>
                </a:solidFill>
              </a:rPr>
              <a:t>Sermon on the Mount: </a:t>
            </a:r>
          </a:p>
          <a:p>
            <a:r>
              <a:rPr lang="en-US" sz="3600" b="1" dirty="0">
                <a:solidFill>
                  <a:srgbClr val="FFFF00"/>
                </a:solidFill>
              </a:rPr>
              <a:t>Marriage and Divorce 5:31-32</a:t>
            </a:r>
            <a:endParaRPr lang="en-US" sz="3600" dirty="0">
              <a:solidFill>
                <a:srgbClr val="FFFF00"/>
              </a:solidFill>
            </a:endParaRPr>
          </a:p>
        </p:txBody>
      </p:sp>
      <p:sp>
        <p:nvSpPr>
          <p:cNvPr id="7" name="TextBox 6">
            <a:extLst>
              <a:ext uri="{FF2B5EF4-FFF2-40B4-BE49-F238E27FC236}">
                <a16:creationId xmlns:a16="http://schemas.microsoft.com/office/drawing/2014/main" id="{A4E8686E-E74B-44A5-8333-F3BCBCC65F1A}"/>
              </a:ext>
            </a:extLst>
          </p:cNvPr>
          <p:cNvSpPr txBox="1"/>
          <p:nvPr/>
        </p:nvSpPr>
        <p:spPr>
          <a:xfrm>
            <a:off x="207052" y="1527528"/>
            <a:ext cx="8729896" cy="4524315"/>
          </a:xfrm>
          <a:prstGeom prst="rect">
            <a:avLst/>
          </a:prstGeom>
          <a:noFill/>
        </p:spPr>
        <p:txBody>
          <a:bodyPr wrap="square">
            <a:spAutoFit/>
          </a:bodyPr>
          <a:lstStyle/>
          <a:p>
            <a:pPr marL="457200" indent="-457200">
              <a:buFont typeface="Arial" panose="020B0604020202020204" pitchFamily="34" charset="0"/>
              <a:buChar char="•"/>
            </a:pPr>
            <a:r>
              <a:rPr lang="en-US" sz="3200" b="1" dirty="0">
                <a:solidFill>
                  <a:srgbClr val="00B0F0"/>
                </a:solidFill>
              </a:rPr>
              <a:t>Vs 32:   But I say to you that whoever divorces his wife for any reason except sexual immorality causes her to commit adultery; and whoever marries a woman who is divorced commits adultery.</a:t>
            </a:r>
          </a:p>
          <a:p>
            <a:pPr marL="457200" indent="-457200">
              <a:buFont typeface="Arial" panose="020B0604020202020204" pitchFamily="34" charset="0"/>
              <a:buChar char="•"/>
            </a:pPr>
            <a:r>
              <a:rPr lang="en-US" sz="3200" b="1" dirty="0">
                <a:solidFill>
                  <a:schemeClr val="bg1"/>
                </a:solidFill>
              </a:rPr>
              <a:t>Sexual Immorality: Fornication: illicit, physical, sexual acts between people that are not married.  Fornication involves the body (I Cor 6:18). </a:t>
            </a:r>
          </a:p>
        </p:txBody>
      </p:sp>
    </p:spTree>
    <p:extLst>
      <p:ext uri="{BB962C8B-B14F-4D97-AF65-F5344CB8AC3E}">
        <p14:creationId xmlns:p14="http://schemas.microsoft.com/office/powerpoint/2010/main" val="1665675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364350" y="309884"/>
            <a:ext cx="8257136" cy="1200329"/>
          </a:xfrm>
          <a:prstGeom prst="rect">
            <a:avLst/>
          </a:prstGeom>
          <a:noFill/>
        </p:spPr>
        <p:txBody>
          <a:bodyPr wrap="square">
            <a:spAutoFit/>
          </a:bodyPr>
          <a:lstStyle/>
          <a:p>
            <a:r>
              <a:rPr lang="en-US" sz="3600" b="1" dirty="0">
                <a:solidFill>
                  <a:srgbClr val="FFFF00"/>
                </a:solidFill>
              </a:rPr>
              <a:t>Sermon on the Mount: </a:t>
            </a:r>
          </a:p>
          <a:p>
            <a:r>
              <a:rPr lang="en-US" sz="3600" b="1" dirty="0">
                <a:solidFill>
                  <a:srgbClr val="FFFF00"/>
                </a:solidFill>
              </a:rPr>
              <a:t>Marriage and Divorce 5:31-32</a:t>
            </a:r>
            <a:endParaRPr lang="en-US" sz="3600" dirty="0">
              <a:solidFill>
                <a:srgbClr val="FFFF00"/>
              </a:solidFill>
            </a:endParaRPr>
          </a:p>
        </p:txBody>
      </p:sp>
      <p:sp>
        <p:nvSpPr>
          <p:cNvPr id="7" name="TextBox 6">
            <a:extLst>
              <a:ext uri="{FF2B5EF4-FFF2-40B4-BE49-F238E27FC236}">
                <a16:creationId xmlns:a16="http://schemas.microsoft.com/office/drawing/2014/main" id="{A4E8686E-E74B-44A5-8333-F3BCBCC65F1A}"/>
              </a:ext>
            </a:extLst>
          </p:cNvPr>
          <p:cNvSpPr txBox="1"/>
          <p:nvPr/>
        </p:nvSpPr>
        <p:spPr>
          <a:xfrm>
            <a:off x="380795" y="1510213"/>
            <a:ext cx="8729896" cy="4031873"/>
          </a:xfrm>
          <a:prstGeom prst="rect">
            <a:avLst/>
          </a:prstGeom>
          <a:noFill/>
        </p:spPr>
        <p:txBody>
          <a:bodyPr wrap="square">
            <a:spAutoFit/>
          </a:bodyPr>
          <a:lstStyle/>
          <a:p>
            <a:pPr marL="457200" indent="-457200">
              <a:buFont typeface="Arial" panose="020B0604020202020204" pitchFamily="34" charset="0"/>
              <a:buChar char="•"/>
            </a:pPr>
            <a:r>
              <a:rPr lang="en-US" sz="3200" b="1" dirty="0">
                <a:solidFill>
                  <a:srgbClr val="00B0F0"/>
                </a:solidFill>
              </a:rPr>
              <a:t>Other passages:</a:t>
            </a:r>
          </a:p>
          <a:p>
            <a:pPr marL="457200" indent="-457200">
              <a:buFont typeface="Arial" panose="020B0604020202020204" pitchFamily="34" charset="0"/>
              <a:buChar char="•"/>
            </a:pPr>
            <a:r>
              <a:rPr lang="en-US" sz="3200" b="1" dirty="0">
                <a:solidFill>
                  <a:srgbClr val="00B0F0"/>
                </a:solidFill>
              </a:rPr>
              <a:t>Mt. 19:3-10</a:t>
            </a:r>
          </a:p>
          <a:p>
            <a:pPr marL="457200" indent="-457200">
              <a:buFont typeface="Arial" panose="020B0604020202020204" pitchFamily="34" charset="0"/>
              <a:buChar char="•"/>
            </a:pPr>
            <a:r>
              <a:rPr lang="en-US" sz="3200" b="1" dirty="0">
                <a:solidFill>
                  <a:schemeClr val="bg1"/>
                </a:solidFill>
              </a:rPr>
              <a:t>Jesus asked about divorce for every cause?</a:t>
            </a:r>
          </a:p>
          <a:p>
            <a:pPr marL="457200" indent="-457200">
              <a:buFont typeface="Arial" panose="020B0604020202020204" pitchFamily="34" charset="0"/>
              <a:buChar char="•"/>
            </a:pPr>
            <a:r>
              <a:rPr lang="en-US" sz="3200" b="1" dirty="0">
                <a:solidFill>
                  <a:schemeClr val="bg1"/>
                </a:solidFill>
              </a:rPr>
              <a:t>Marriage instituted by God from the beginning.</a:t>
            </a:r>
          </a:p>
          <a:p>
            <a:pPr marL="457200" indent="-457200">
              <a:buFont typeface="Arial" panose="020B0604020202020204" pitchFamily="34" charset="0"/>
              <a:buChar char="•"/>
            </a:pPr>
            <a:r>
              <a:rPr lang="en-US" sz="3200" b="1" dirty="0">
                <a:solidFill>
                  <a:schemeClr val="bg1"/>
                </a:solidFill>
              </a:rPr>
              <a:t>Jesus said man should not separate what God joins.</a:t>
            </a:r>
          </a:p>
          <a:p>
            <a:pPr marL="457200" indent="-457200">
              <a:buFont typeface="Arial" panose="020B0604020202020204" pitchFamily="34" charset="0"/>
              <a:buChar char="•"/>
            </a:pPr>
            <a:r>
              <a:rPr lang="en-US" sz="3200" b="1" dirty="0">
                <a:solidFill>
                  <a:schemeClr val="bg1"/>
                </a:solidFill>
              </a:rPr>
              <a:t>Jews ask Jews about Law of Moses certificate of divorce.</a:t>
            </a:r>
          </a:p>
        </p:txBody>
      </p:sp>
    </p:spTree>
    <p:extLst>
      <p:ext uri="{BB962C8B-B14F-4D97-AF65-F5344CB8AC3E}">
        <p14:creationId xmlns:p14="http://schemas.microsoft.com/office/powerpoint/2010/main" val="3068511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364350" y="309884"/>
            <a:ext cx="8257136" cy="1200329"/>
          </a:xfrm>
          <a:prstGeom prst="rect">
            <a:avLst/>
          </a:prstGeom>
          <a:noFill/>
        </p:spPr>
        <p:txBody>
          <a:bodyPr wrap="square">
            <a:spAutoFit/>
          </a:bodyPr>
          <a:lstStyle/>
          <a:p>
            <a:r>
              <a:rPr lang="en-US" sz="3600" b="1" dirty="0">
                <a:solidFill>
                  <a:srgbClr val="FFFF00"/>
                </a:solidFill>
              </a:rPr>
              <a:t>Sermon on the Mount: </a:t>
            </a:r>
          </a:p>
          <a:p>
            <a:r>
              <a:rPr lang="en-US" sz="3600" b="1" dirty="0">
                <a:solidFill>
                  <a:srgbClr val="FFFF00"/>
                </a:solidFill>
              </a:rPr>
              <a:t>Marriage and Divorce 5:31-32</a:t>
            </a:r>
            <a:endParaRPr lang="en-US" sz="3600" dirty="0">
              <a:solidFill>
                <a:srgbClr val="FFFF00"/>
              </a:solidFill>
            </a:endParaRPr>
          </a:p>
        </p:txBody>
      </p:sp>
      <p:sp>
        <p:nvSpPr>
          <p:cNvPr id="7" name="TextBox 6">
            <a:extLst>
              <a:ext uri="{FF2B5EF4-FFF2-40B4-BE49-F238E27FC236}">
                <a16:creationId xmlns:a16="http://schemas.microsoft.com/office/drawing/2014/main" id="{A4E8686E-E74B-44A5-8333-F3BCBCC65F1A}"/>
              </a:ext>
            </a:extLst>
          </p:cNvPr>
          <p:cNvSpPr txBox="1"/>
          <p:nvPr/>
        </p:nvSpPr>
        <p:spPr>
          <a:xfrm>
            <a:off x="380795" y="1510213"/>
            <a:ext cx="8729896" cy="4524315"/>
          </a:xfrm>
          <a:prstGeom prst="rect">
            <a:avLst/>
          </a:prstGeom>
          <a:noFill/>
        </p:spPr>
        <p:txBody>
          <a:bodyPr wrap="square">
            <a:spAutoFit/>
          </a:bodyPr>
          <a:lstStyle/>
          <a:p>
            <a:pPr marL="457200" indent="-457200">
              <a:buFont typeface="Arial" panose="020B0604020202020204" pitchFamily="34" charset="0"/>
              <a:buChar char="•"/>
            </a:pPr>
            <a:r>
              <a:rPr lang="en-US" sz="3200" b="1" dirty="0">
                <a:solidFill>
                  <a:srgbClr val="00B0F0"/>
                </a:solidFill>
              </a:rPr>
              <a:t>Other passages:</a:t>
            </a:r>
          </a:p>
          <a:p>
            <a:pPr marL="457200" indent="-457200">
              <a:buFont typeface="Arial" panose="020B0604020202020204" pitchFamily="34" charset="0"/>
              <a:buChar char="•"/>
            </a:pPr>
            <a:r>
              <a:rPr lang="en-US" sz="3200" b="1" dirty="0">
                <a:solidFill>
                  <a:srgbClr val="00B0F0"/>
                </a:solidFill>
              </a:rPr>
              <a:t>Mt. 19:3-10</a:t>
            </a:r>
          </a:p>
          <a:p>
            <a:pPr marL="457200" indent="-457200">
              <a:buFont typeface="Arial" panose="020B0604020202020204" pitchFamily="34" charset="0"/>
              <a:buChar char="•"/>
            </a:pPr>
            <a:r>
              <a:rPr lang="en-US" sz="3200" b="1" dirty="0">
                <a:solidFill>
                  <a:schemeClr val="bg1"/>
                </a:solidFill>
              </a:rPr>
              <a:t>Divorce allowed by the Law of Moses because of hardness of heart, but not God’s intent from the beginning.</a:t>
            </a:r>
          </a:p>
          <a:p>
            <a:pPr marL="457200" indent="-457200">
              <a:buFont typeface="Arial" panose="020B0604020202020204" pitchFamily="34" charset="0"/>
              <a:buChar char="•"/>
            </a:pPr>
            <a:r>
              <a:rPr lang="en-US" sz="3200" b="1" i="1" dirty="0">
                <a:solidFill>
                  <a:srgbClr val="00B0F0"/>
                </a:solidFill>
              </a:rPr>
              <a:t>“And I say to you, whoever divorces his wife, except for sexual immorality, and marries another, commits adultery; and whoever marries her who is divorced commits adultery.”</a:t>
            </a:r>
          </a:p>
        </p:txBody>
      </p:sp>
    </p:spTree>
    <p:extLst>
      <p:ext uri="{BB962C8B-B14F-4D97-AF65-F5344CB8AC3E}">
        <p14:creationId xmlns:p14="http://schemas.microsoft.com/office/powerpoint/2010/main" val="3373195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364350" y="309884"/>
            <a:ext cx="8257136" cy="1200329"/>
          </a:xfrm>
          <a:prstGeom prst="rect">
            <a:avLst/>
          </a:prstGeom>
          <a:noFill/>
        </p:spPr>
        <p:txBody>
          <a:bodyPr wrap="square">
            <a:spAutoFit/>
          </a:bodyPr>
          <a:lstStyle/>
          <a:p>
            <a:r>
              <a:rPr lang="en-US" sz="3600" b="1" dirty="0">
                <a:solidFill>
                  <a:srgbClr val="FFFF00"/>
                </a:solidFill>
              </a:rPr>
              <a:t>Sermon on the Mount: </a:t>
            </a:r>
          </a:p>
          <a:p>
            <a:r>
              <a:rPr lang="en-US" sz="3600" b="1" dirty="0">
                <a:solidFill>
                  <a:srgbClr val="FFFF00"/>
                </a:solidFill>
              </a:rPr>
              <a:t>Marriage and Divorce 5:31-32</a:t>
            </a:r>
            <a:endParaRPr lang="en-US" sz="3600" dirty="0">
              <a:solidFill>
                <a:srgbClr val="FFFF00"/>
              </a:solidFill>
            </a:endParaRPr>
          </a:p>
        </p:txBody>
      </p:sp>
      <p:sp>
        <p:nvSpPr>
          <p:cNvPr id="7" name="TextBox 6">
            <a:extLst>
              <a:ext uri="{FF2B5EF4-FFF2-40B4-BE49-F238E27FC236}">
                <a16:creationId xmlns:a16="http://schemas.microsoft.com/office/drawing/2014/main" id="{A4E8686E-E74B-44A5-8333-F3BCBCC65F1A}"/>
              </a:ext>
            </a:extLst>
          </p:cNvPr>
          <p:cNvSpPr txBox="1"/>
          <p:nvPr/>
        </p:nvSpPr>
        <p:spPr>
          <a:xfrm>
            <a:off x="380795" y="1510213"/>
            <a:ext cx="8729896" cy="5016758"/>
          </a:xfrm>
          <a:prstGeom prst="rect">
            <a:avLst/>
          </a:prstGeom>
          <a:noFill/>
        </p:spPr>
        <p:txBody>
          <a:bodyPr wrap="square">
            <a:spAutoFit/>
          </a:bodyPr>
          <a:lstStyle/>
          <a:p>
            <a:pPr marL="457200" indent="-457200">
              <a:buFont typeface="Arial" panose="020B0604020202020204" pitchFamily="34" charset="0"/>
              <a:buChar char="•"/>
            </a:pPr>
            <a:r>
              <a:rPr lang="en-US" sz="3200" b="1" dirty="0">
                <a:solidFill>
                  <a:schemeClr val="bg1"/>
                </a:solidFill>
              </a:rPr>
              <a:t>Other passages:</a:t>
            </a:r>
          </a:p>
          <a:p>
            <a:pPr marL="457200" indent="-457200">
              <a:buFont typeface="Arial" panose="020B0604020202020204" pitchFamily="34" charset="0"/>
              <a:buChar char="•"/>
            </a:pPr>
            <a:r>
              <a:rPr lang="en-US" sz="3200" b="1" dirty="0">
                <a:solidFill>
                  <a:srgbClr val="00B0F0"/>
                </a:solidFill>
              </a:rPr>
              <a:t>Luke 16:18</a:t>
            </a:r>
          </a:p>
          <a:p>
            <a:pPr marL="457200" indent="-457200">
              <a:buFont typeface="Arial" panose="020B0604020202020204" pitchFamily="34" charset="0"/>
              <a:buChar char="•"/>
            </a:pPr>
            <a:r>
              <a:rPr lang="en-US" sz="3200" b="1" i="1" dirty="0">
                <a:solidFill>
                  <a:srgbClr val="00B0F0"/>
                </a:solidFill>
              </a:rPr>
              <a:t>“Everyone who divorces his wife and marries another commits adultery, and he who marries one who is divorced from a husband commits adultery.</a:t>
            </a:r>
          </a:p>
          <a:p>
            <a:pPr marL="457200" indent="-457200">
              <a:buFont typeface="Arial" panose="020B0604020202020204" pitchFamily="34" charset="0"/>
              <a:buChar char="•"/>
            </a:pPr>
            <a:r>
              <a:rPr lang="en-US" sz="3200" b="1" dirty="0">
                <a:solidFill>
                  <a:srgbClr val="00B0F0"/>
                </a:solidFill>
              </a:rPr>
              <a:t>Romans 7:1-3:  </a:t>
            </a:r>
            <a:r>
              <a:rPr lang="en-US" sz="3200" b="1" dirty="0">
                <a:solidFill>
                  <a:schemeClr val="bg1"/>
                </a:solidFill>
              </a:rPr>
              <a:t>Marriage relationship used to illustrate law’s jurisdiction.  Wife released from the law of her husband if he dies.  If he lives, she commits adultery if joined to another man.</a:t>
            </a:r>
          </a:p>
        </p:txBody>
      </p:sp>
    </p:spTree>
    <p:extLst>
      <p:ext uri="{BB962C8B-B14F-4D97-AF65-F5344CB8AC3E}">
        <p14:creationId xmlns:p14="http://schemas.microsoft.com/office/powerpoint/2010/main" val="2832261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364350" y="309884"/>
            <a:ext cx="8257136" cy="1200329"/>
          </a:xfrm>
          <a:prstGeom prst="rect">
            <a:avLst/>
          </a:prstGeom>
          <a:noFill/>
        </p:spPr>
        <p:txBody>
          <a:bodyPr wrap="square">
            <a:spAutoFit/>
          </a:bodyPr>
          <a:lstStyle/>
          <a:p>
            <a:r>
              <a:rPr lang="en-US" sz="3600" b="1" dirty="0">
                <a:solidFill>
                  <a:srgbClr val="FFFF00"/>
                </a:solidFill>
              </a:rPr>
              <a:t>Sermon on the Mount: </a:t>
            </a:r>
          </a:p>
          <a:p>
            <a:r>
              <a:rPr lang="en-US" sz="3600" b="1" dirty="0">
                <a:solidFill>
                  <a:srgbClr val="FFFF00"/>
                </a:solidFill>
              </a:rPr>
              <a:t>Marriage and Divorce 5:31-32</a:t>
            </a:r>
            <a:endParaRPr lang="en-US" sz="3600" dirty="0">
              <a:solidFill>
                <a:srgbClr val="FFFF00"/>
              </a:solidFill>
            </a:endParaRPr>
          </a:p>
        </p:txBody>
      </p:sp>
      <p:sp>
        <p:nvSpPr>
          <p:cNvPr id="7" name="TextBox 6">
            <a:extLst>
              <a:ext uri="{FF2B5EF4-FFF2-40B4-BE49-F238E27FC236}">
                <a16:creationId xmlns:a16="http://schemas.microsoft.com/office/drawing/2014/main" id="{A4E8686E-E74B-44A5-8333-F3BCBCC65F1A}"/>
              </a:ext>
            </a:extLst>
          </p:cNvPr>
          <p:cNvSpPr txBox="1"/>
          <p:nvPr/>
        </p:nvSpPr>
        <p:spPr>
          <a:xfrm>
            <a:off x="380795" y="1510213"/>
            <a:ext cx="8729896" cy="3539430"/>
          </a:xfrm>
          <a:prstGeom prst="rect">
            <a:avLst/>
          </a:prstGeom>
          <a:noFill/>
        </p:spPr>
        <p:txBody>
          <a:bodyPr wrap="square">
            <a:spAutoFit/>
          </a:bodyPr>
          <a:lstStyle/>
          <a:p>
            <a:pPr marL="457200" indent="-457200">
              <a:buFont typeface="Arial" panose="020B0604020202020204" pitchFamily="34" charset="0"/>
              <a:buChar char="•"/>
            </a:pPr>
            <a:r>
              <a:rPr lang="en-US" sz="3200" b="1" dirty="0">
                <a:solidFill>
                  <a:schemeClr val="bg1"/>
                </a:solidFill>
              </a:rPr>
              <a:t>Other passages:</a:t>
            </a:r>
          </a:p>
          <a:p>
            <a:pPr marL="457200" indent="-457200">
              <a:buFont typeface="Arial" panose="020B0604020202020204" pitchFamily="34" charset="0"/>
              <a:buChar char="•"/>
            </a:pPr>
            <a:r>
              <a:rPr lang="en-US" sz="3200" b="1" dirty="0">
                <a:solidFill>
                  <a:srgbClr val="00B0F0"/>
                </a:solidFill>
              </a:rPr>
              <a:t>Mark: 10:11-12:  </a:t>
            </a:r>
            <a:r>
              <a:rPr lang="en-US" sz="3200" b="1" dirty="0">
                <a:solidFill>
                  <a:schemeClr val="bg1"/>
                </a:solidFill>
              </a:rPr>
              <a:t>Similar to Matthew 19 but doesn’t include the exception for fornication, but adds the reverse situation of a woman divorcing her husband.</a:t>
            </a:r>
          </a:p>
          <a:p>
            <a:pPr marL="457200" indent="-457200">
              <a:buFont typeface="Arial" panose="020B0604020202020204" pitchFamily="34" charset="0"/>
              <a:buChar char="•"/>
            </a:pPr>
            <a:r>
              <a:rPr lang="en-US" sz="3200" b="1" dirty="0">
                <a:solidFill>
                  <a:srgbClr val="00B0F0"/>
                </a:solidFill>
              </a:rPr>
              <a:t>I Corinthians 7: </a:t>
            </a:r>
            <a:r>
              <a:rPr lang="en-US" sz="3200" b="1" dirty="0">
                <a:solidFill>
                  <a:schemeClr val="bg1"/>
                </a:solidFill>
              </a:rPr>
              <a:t>Conjugal responsibilities; marriage between believer and unbeliever.</a:t>
            </a:r>
          </a:p>
        </p:txBody>
      </p:sp>
    </p:spTree>
    <p:extLst>
      <p:ext uri="{BB962C8B-B14F-4D97-AF65-F5344CB8AC3E}">
        <p14:creationId xmlns:p14="http://schemas.microsoft.com/office/powerpoint/2010/main" val="3257902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364350" y="309884"/>
            <a:ext cx="8257136" cy="1200329"/>
          </a:xfrm>
          <a:prstGeom prst="rect">
            <a:avLst/>
          </a:prstGeom>
          <a:noFill/>
        </p:spPr>
        <p:txBody>
          <a:bodyPr wrap="square">
            <a:spAutoFit/>
          </a:bodyPr>
          <a:lstStyle/>
          <a:p>
            <a:r>
              <a:rPr lang="en-US" sz="3600" b="1" dirty="0">
                <a:solidFill>
                  <a:srgbClr val="FFFF00"/>
                </a:solidFill>
              </a:rPr>
              <a:t>Sermon on the Mount: </a:t>
            </a:r>
          </a:p>
          <a:p>
            <a:r>
              <a:rPr lang="en-US" sz="3600" b="1" dirty="0">
                <a:solidFill>
                  <a:srgbClr val="FFFF00"/>
                </a:solidFill>
              </a:rPr>
              <a:t>Marriage and Divorce 5:31-32</a:t>
            </a:r>
            <a:endParaRPr lang="en-US" sz="3600" dirty="0">
              <a:solidFill>
                <a:srgbClr val="FFFF00"/>
              </a:solidFill>
            </a:endParaRPr>
          </a:p>
        </p:txBody>
      </p:sp>
      <p:sp>
        <p:nvSpPr>
          <p:cNvPr id="7" name="TextBox 6">
            <a:extLst>
              <a:ext uri="{FF2B5EF4-FFF2-40B4-BE49-F238E27FC236}">
                <a16:creationId xmlns:a16="http://schemas.microsoft.com/office/drawing/2014/main" id="{A4E8686E-E74B-44A5-8333-F3BCBCC65F1A}"/>
              </a:ext>
            </a:extLst>
          </p:cNvPr>
          <p:cNvSpPr txBox="1"/>
          <p:nvPr/>
        </p:nvSpPr>
        <p:spPr>
          <a:xfrm>
            <a:off x="1" y="1347454"/>
            <a:ext cx="9144000" cy="5509200"/>
          </a:xfrm>
          <a:prstGeom prst="rect">
            <a:avLst/>
          </a:prstGeom>
          <a:noFill/>
        </p:spPr>
        <p:txBody>
          <a:bodyPr wrap="square">
            <a:spAutoFit/>
          </a:bodyPr>
          <a:lstStyle/>
          <a:p>
            <a:pPr marL="457200" indent="-457200">
              <a:buFont typeface="Arial" panose="020B0604020202020204" pitchFamily="34" charset="0"/>
              <a:buChar char="•"/>
            </a:pPr>
            <a:r>
              <a:rPr lang="en-US" sz="3200" b="1" dirty="0">
                <a:solidFill>
                  <a:schemeClr val="bg1"/>
                </a:solidFill>
              </a:rPr>
              <a:t>God instituted marriage when man and woman were created.  Two become one flesh.  Intended to last until one party dies.</a:t>
            </a:r>
          </a:p>
          <a:p>
            <a:pPr marL="457200" indent="-457200">
              <a:buFont typeface="Arial" panose="020B0604020202020204" pitchFamily="34" charset="0"/>
              <a:buChar char="•"/>
            </a:pPr>
            <a:r>
              <a:rPr lang="en-US" sz="3200" b="1" dirty="0">
                <a:solidFill>
                  <a:schemeClr val="bg1"/>
                </a:solidFill>
              </a:rPr>
              <a:t>Exception:  Innocent party may divorce party guilty of fornication (only) and remarry another.</a:t>
            </a:r>
          </a:p>
          <a:p>
            <a:pPr marL="457200" indent="-457200">
              <a:buFont typeface="Arial" panose="020B0604020202020204" pitchFamily="34" charset="0"/>
              <a:buChar char="•"/>
            </a:pPr>
            <a:r>
              <a:rPr lang="en-US" sz="3200" b="1" dirty="0">
                <a:solidFill>
                  <a:schemeClr val="bg1"/>
                </a:solidFill>
              </a:rPr>
              <a:t>Marrying someone who did not divorce their spouse for fornication constitutes adultery.</a:t>
            </a:r>
          </a:p>
          <a:p>
            <a:pPr marL="457200" indent="-457200">
              <a:buFont typeface="Arial" panose="020B0604020202020204" pitchFamily="34" charset="0"/>
              <a:buChar char="•"/>
            </a:pPr>
            <a:r>
              <a:rPr lang="en-US" sz="3200" b="1" dirty="0">
                <a:solidFill>
                  <a:schemeClr val="bg1"/>
                </a:solidFill>
              </a:rPr>
              <a:t>Marrying another if you did not divorce your prior spouse for fornication constitutes adultery.</a:t>
            </a:r>
          </a:p>
          <a:p>
            <a:pPr marL="457200" indent="-457200">
              <a:buFont typeface="Arial" panose="020B0604020202020204" pitchFamily="34" charset="0"/>
              <a:buChar char="•"/>
            </a:pPr>
            <a:r>
              <a:rPr lang="en-US" sz="3200" b="1" dirty="0">
                <a:solidFill>
                  <a:schemeClr val="bg1"/>
                </a:solidFill>
              </a:rPr>
              <a:t>Divorce is presented in the Bible as a legal action one party takes against the other.</a:t>
            </a:r>
          </a:p>
        </p:txBody>
      </p:sp>
    </p:spTree>
    <p:extLst>
      <p:ext uri="{BB962C8B-B14F-4D97-AF65-F5344CB8AC3E}">
        <p14:creationId xmlns:p14="http://schemas.microsoft.com/office/powerpoint/2010/main" val="188184244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2636</TotalTime>
  <Words>1299</Words>
  <Application>Microsoft Office PowerPoint</Application>
  <PresentationFormat>On-screen Show (4:3)</PresentationFormat>
  <Paragraphs>61</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system-ui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Sermon on the Mount  Uses for salt in the ancient world  Condiment Food Preservative (particularly meats) Currency (word “salary” derived from salt) Purification substance Symbol in Religious Rites Antiseptic</dc:title>
  <dc:creator>Scott Abernathy</dc:creator>
  <cp:lastModifiedBy>Scott Abernathy</cp:lastModifiedBy>
  <cp:revision>46</cp:revision>
  <cp:lastPrinted>2021-11-07T14:29:04Z</cp:lastPrinted>
  <dcterms:created xsi:type="dcterms:W3CDTF">2021-10-20T03:14:55Z</dcterms:created>
  <dcterms:modified xsi:type="dcterms:W3CDTF">2021-11-07T14:29:16Z</dcterms:modified>
</cp:coreProperties>
</file>