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5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4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>
              <a:defRPr/>
            </a:pPr>
            <a:fld id="{5138C291-70E6-4304-985D-EC5734F9184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6/15/2018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8DA00D0D-3C1C-4EE1-8754-137497AC06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723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6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2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>
              <a:defRPr/>
            </a:pPr>
            <a:fld id="{7DC8D0F6-B6F9-43AF-B148-9C72CDAED2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6/15/2018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75DD7025-B669-4FF1-B349-9F49969912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152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8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2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3E3737-71D4-458C-934D-D70B36A8EE80}" type="datetimeFigureOut">
              <a:rPr lang="en-US" smtClean="0"/>
              <a:pPr>
                <a:defRPr/>
              </a:pPr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3F9500-4EF6-4ABC-8B92-0EB366E53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4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5412" y="-93663"/>
            <a:ext cx="9269413" cy="695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8650" y="355600"/>
            <a:ext cx="7886700" cy="10747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Building an Indestructible Life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180975" y="5776915"/>
            <a:ext cx="7886700" cy="1076325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Qualities That Bring Blessings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(Matthew 5:1-9)</a:t>
            </a:r>
          </a:p>
        </p:txBody>
      </p:sp>
      <p:pic>
        <p:nvPicPr>
          <p:cNvPr id="6" name="Picture 4" descr="Related image">
            <a:extLst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20789834">
            <a:off x="6021259" y="4867205"/>
            <a:ext cx="2951017" cy="1820283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658229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pure in heart…”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8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discussing those already pure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That which is genuine, sincere; free from corruption  (i.e. purified metals)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One who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chooses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to be completely honest with himself…more importantly, with God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It is to be spiritually focused</a:t>
            </a:r>
          </a:p>
          <a:p>
            <a:pPr lvl="2" eaLnBrk="1" hangingPunct="1"/>
            <a:r>
              <a:rPr lang="en-US" sz="2400">
                <a:solidFill>
                  <a:srgbClr val="203864"/>
                </a:solidFill>
                <a:latin typeface="Candara" pitchFamily="34" charset="0"/>
              </a:rPr>
              <a:t>Having “single” (healthy) eye    </a:t>
            </a:r>
            <a:r>
              <a:rPr lang="en-US" sz="2400" b="1">
                <a:solidFill>
                  <a:srgbClr val="4C0000"/>
                </a:solidFill>
                <a:latin typeface="Candara" pitchFamily="34" charset="0"/>
              </a:rPr>
              <a:t>Mt 6:22-23</a:t>
            </a:r>
          </a:p>
          <a:p>
            <a:pPr lvl="2" eaLnBrk="1" hangingPunct="1"/>
            <a:r>
              <a:rPr lang="en-US" sz="2400">
                <a:solidFill>
                  <a:srgbClr val="203864"/>
                </a:solidFill>
                <a:latin typeface="Candara" pitchFamily="34" charset="0"/>
              </a:rPr>
              <a:t>Refusing to play games, use “gimmicks” to achieve desired outcomes    </a:t>
            </a:r>
            <a:r>
              <a:rPr lang="en-US" sz="2400" b="1">
                <a:solidFill>
                  <a:srgbClr val="4C0000"/>
                </a:solidFill>
                <a:latin typeface="Candara" pitchFamily="34" charset="0"/>
              </a:rPr>
              <a:t>Lk 16:1-8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522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pure in heart…”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8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discussing those already pure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That which is genuine, sincere; free from corruption  (i.e. purified metals)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One who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chooses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to be completely honest with himself…more importantly, with God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It is to be spiritually focused</a:t>
            </a:r>
          </a:p>
          <a:p>
            <a:pPr lvl="2" eaLnBrk="1" hangingPunct="1"/>
            <a:r>
              <a:rPr lang="en-US" sz="2400">
                <a:solidFill>
                  <a:srgbClr val="203864"/>
                </a:solidFill>
                <a:latin typeface="Candara" pitchFamily="34" charset="0"/>
              </a:rPr>
              <a:t>Not double-minded or a “straddler”    </a:t>
            </a:r>
            <a:r>
              <a:rPr lang="en-US" sz="2400" b="1">
                <a:solidFill>
                  <a:srgbClr val="4C0000"/>
                </a:solidFill>
                <a:latin typeface="Candara" pitchFamily="34" charset="0"/>
              </a:rPr>
              <a:t>Jas 1:5-8   4:8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spiritual purity in heart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it is the </a:t>
            </a:r>
            <a:r>
              <a:rPr lang="en-US" sz="2500" b="1" i="1" u="sng">
                <a:solidFill>
                  <a:srgbClr val="FFFF66"/>
                </a:solidFill>
                <a:latin typeface="Candara" pitchFamily="34" charset="0"/>
                <a:cs typeface="Arial" charset="0"/>
              </a:rPr>
              <a:t>only</a:t>
            </a: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 way one can “ascend the hill of the Lord” and see God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Psa 24:3-4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123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5"/>
      <p:bldP spid="20485" grpId="0" animBg="1"/>
      <p:bldP spid="20486" grpId="0"/>
      <p:bldP spid="204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peacemakers…”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9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Yes…peace among men is desirable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Rom 12:18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We also know this peace was not the Lord’s focus when He came to earth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Matt 10:34-36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the arbiter </a:t>
            </a:r>
            <a:r>
              <a:rPr lang="en-US" sz="2800" i="1">
                <a:solidFill>
                  <a:srgbClr val="203864"/>
                </a:solidFill>
                <a:latin typeface="Candara" pitchFamily="34" charset="0"/>
              </a:rPr>
              <a:t>(umpire)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who uses keen skills to negotiate a compromise between parties at odds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One who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chooses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to seek the most important peace there is…peace with God</a:t>
            </a:r>
            <a:endParaRPr lang="en-US" sz="2800" b="1" i="1">
              <a:solidFill>
                <a:srgbClr val="4C0000"/>
              </a:solidFill>
              <a:latin typeface="Candara" pitchFamily="34" charset="0"/>
            </a:endParaRP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433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peacemakers…”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9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When one has fellowship with God, he is in harmony (at peace) with the “God of peace” and is blessed to be one of His children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Rom 15:33</a:t>
            </a:r>
            <a:endParaRPr lang="en-US" sz="2800" b="1" i="1">
              <a:solidFill>
                <a:srgbClr val="4C0000"/>
              </a:solidFill>
              <a:latin typeface="Candara" pitchFamily="34" charset="0"/>
            </a:endParaRP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making spiritual peace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through Christ’s sacrifice, we are no longer at odds with God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Rom 5:1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258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/>
      <p:bldP spid="20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The Indestructible Life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Matt 7:24-27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To be on the solid rock…not the shifting sand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Able to withstand life’s storms…avoid collapse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To be prepared for life now…especially eternity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eaLnBrk="1" hangingPunct="1"/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The Sermon “In A Quick Nutshell”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Matt 5-7</a:t>
            </a:r>
            <a:endParaRPr lang="en-US" sz="3200" b="1" i="1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The Son of God taught upon a mountain/hill</a:t>
            </a:r>
            <a:endParaRPr lang="en-US" sz="2800" b="1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Audience was ordinary…not the “elite”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His hearers knew what He said rang truer than anything they had ever heard before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7:28-29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May we be as receptive today!!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444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/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The Beatitudes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Matt 5:1-12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Describe the citizens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IN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heaven’s kingdom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traits that are hereditary or the product of one’s environment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They are characteristics that are entirely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CHOSEN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They do not describe 8 different citizens		</a:t>
            </a:r>
            <a:r>
              <a:rPr lang="en-US" sz="2800" i="1">
                <a:solidFill>
                  <a:srgbClr val="203864"/>
                </a:solidFill>
                <a:latin typeface="Candara" pitchFamily="34" charset="0"/>
              </a:rPr>
              <a:t>(the “meek” one  vs.  the “merciful” one)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They are a composite of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each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kingdom citizen</a:t>
            </a:r>
            <a:endParaRPr lang="en-US" sz="2800" b="1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To possess one is to possess them all!!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44653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poor in spirit…”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3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literal poverty, but “…in spirit”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“Poor” means to crouch, cringe  </a:t>
            </a:r>
            <a:r>
              <a:rPr lang="en-US" sz="2800" i="1">
                <a:solidFill>
                  <a:srgbClr val="203864"/>
                </a:solidFill>
                <a:latin typeface="Candara" pitchFamily="34" charset="0"/>
              </a:rPr>
              <a:t>(pitiful position befitting abject beggars)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chosen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characteristic signifying spiritual bankruptcy caused by sin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Matt 18:23-27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To be totally aware of one’s need for God…it makes one a beggar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Lk 15:18-19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spiritual poverty make one “happy?”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through Jesus’ poverty, the spiritually poor become rich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2 Cor 8:9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614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 bldLvl="5"/>
      <p:bldP spid="19461" grpId="0" animBg="1"/>
      <p:bldP spid="19462" grpId="0"/>
      <p:bldP spid="194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those who mourn…”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4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the indiscriminate sorrow that comes to all men  </a:t>
            </a:r>
            <a:r>
              <a:rPr lang="en-US" sz="2800" i="1">
                <a:solidFill>
                  <a:srgbClr val="203864"/>
                </a:solidFill>
                <a:latin typeface="Candara" pitchFamily="34" charset="0"/>
              </a:rPr>
              <a:t>(death, funerals)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chosen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sorrow because of how my sins have affected God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Gen 6:5-6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Mourning leads to change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2 Cor 7:8-9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The spiritual mourner knows God is gracious, forgiving contrite penitent sinners in His mercy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spiritual mourning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it brings about repentance, which eventually leads to salvation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2 Cor 7:10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146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 bldLvl="5"/>
      <p:bldP spid="20485" grpId="0" animBg="1"/>
      <p:bldP spid="20486" grpId="0"/>
      <p:bldP spid="204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gentle (meek)…”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5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Meekness is not a natural inborn temperament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Often incorrectly confused with weakness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  better definition… “strength under control”</a:t>
            </a:r>
            <a:endParaRPr lang="en-US" sz="2800" i="1">
              <a:solidFill>
                <a:srgbClr val="203864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chosen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resolve to refrain from using power one may possess to defend himself, right a wrong done to him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Matt 26:53    Num 12:3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Not passive indifference toward evil  </a:t>
            </a:r>
            <a:r>
              <a:rPr lang="en-US" sz="2800" i="1">
                <a:solidFill>
                  <a:srgbClr val="203864"/>
                </a:solidFill>
                <a:latin typeface="Candara" pitchFamily="34" charset="0"/>
              </a:rPr>
              <a:t>(apathy)</a:t>
            </a:r>
            <a:endParaRPr lang="en-US" sz="2800" b="1" i="1">
              <a:solidFill>
                <a:srgbClr val="4C0000"/>
              </a:solidFill>
              <a:latin typeface="Candara" pitchFamily="34" charset="0"/>
            </a:endParaRP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spiritual meekness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God eventually will exalt the one who humbles himself (shows meekness)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1 Pet 5:5-6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563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5"/>
      <p:bldP spid="20485" grpId="0" animBg="1"/>
      <p:bldP spid="20486" grpId="0"/>
      <p:bldP spid="204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628650" y="1925638"/>
            <a:ext cx="851535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 dirty="0">
                <a:solidFill>
                  <a:srgbClr val="203864"/>
                </a:solidFill>
                <a:latin typeface="Candara" pitchFamily="34" charset="0"/>
              </a:rPr>
              <a:t>“Happy are those who hunger &amp; thirst…”    </a:t>
            </a:r>
            <a:r>
              <a:rPr lang="en-US" sz="3200" b="1" dirty="0">
                <a:solidFill>
                  <a:srgbClr val="4C0000"/>
                </a:solidFill>
                <a:latin typeface="Candara" pitchFamily="34" charset="0"/>
              </a:rPr>
              <a:t>v. 5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“Hunger” &amp; “thirst” describe deep human need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It means to long for; crave; eagerly desire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Physically hungry men will eat anything, even foods they hate </a:t>
            </a:r>
            <a:r>
              <a:rPr lang="en-US" sz="2800" i="1" dirty="0">
                <a:solidFill>
                  <a:srgbClr val="203864"/>
                </a:solidFill>
                <a:latin typeface="Candara" pitchFamily="34" charset="0"/>
              </a:rPr>
              <a:t>(not normally choose)</a:t>
            </a:r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, and even beg for seconds    </a:t>
            </a:r>
            <a:r>
              <a:rPr lang="en-US" sz="2800" b="1" dirty="0">
                <a:solidFill>
                  <a:srgbClr val="4C0000"/>
                </a:solidFill>
                <a:latin typeface="Candara" pitchFamily="34" charset="0"/>
              </a:rPr>
              <a:t>Lk 15:16-17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A spiritual hunger &amp; thirst that is </a:t>
            </a:r>
            <a:r>
              <a:rPr lang="en-US" sz="2800" b="1" i="1" u="sng" dirty="0">
                <a:solidFill>
                  <a:srgbClr val="203864"/>
                </a:solidFill>
                <a:latin typeface="Candara" pitchFamily="34" charset="0"/>
              </a:rPr>
              <a:t>chosen</a:t>
            </a:r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…a longing to be filled with what only God can supply</a:t>
            </a:r>
            <a:endParaRPr lang="en-US" sz="2800" b="1" i="1" dirty="0">
              <a:solidFill>
                <a:srgbClr val="4C0000"/>
              </a:solidFill>
              <a:latin typeface="Candara" pitchFamily="34" charset="0"/>
            </a:endParaRP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5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486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628650" y="1925638"/>
            <a:ext cx="851535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 dirty="0">
                <a:solidFill>
                  <a:srgbClr val="203864"/>
                </a:solidFill>
                <a:latin typeface="Candara" pitchFamily="34" charset="0"/>
              </a:rPr>
              <a:t>“Happy are those who hunger &amp; thirst…”    </a:t>
            </a:r>
            <a:r>
              <a:rPr lang="en-US" sz="3200" b="1" dirty="0">
                <a:solidFill>
                  <a:srgbClr val="4C0000"/>
                </a:solidFill>
                <a:latin typeface="Candara" pitchFamily="34" charset="0"/>
              </a:rPr>
              <a:t>v. 5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Sadly, too many fill themselves with things that  are not as eternal as they are    </a:t>
            </a:r>
            <a:r>
              <a:rPr lang="en-US" sz="2800" b="1" dirty="0">
                <a:solidFill>
                  <a:srgbClr val="4C0000"/>
                </a:solidFill>
                <a:latin typeface="Candara" pitchFamily="34" charset="0"/>
              </a:rPr>
              <a:t>Eccl 5:10   6:7</a:t>
            </a:r>
            <a:endParaRPr lang="en-US" sz="2800" dirty="0">
              <a:solidFill>
                <a:srgbClr val="203864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This is doomed to failure because we are eternal beings…we need something eternal    </a:t>
            </a:r>
            <a:r>
              <a:rPr lang="en-US" sz="2800" b="1" dirty="0">
                <a:solidFill>
                  <a:srgbClr val="4C0000"/>
                </a:solidFill>
                <a:latin typeface="Candara" pitchFamily="34" charset="0"/>
              </a:rPr>
              <a:t>Eccl 3:9-11a</a:t>
            </a:r>
          </a:p>
          <a:p>
            <a:pPr lvl="1" eaLnBrk="1" hangingPunct="1"/>
            <a:r>
              <a:rPr lang="en-US" sz="2800" dirty="0">
                <a:solidFill>
                  <a:srgbClr val="203864"/>
                </a:solidFill>
                <a:latin typeface="Candara" pitchFamily="34" charset="0"/>
              </a:rPr>
              <a:t>We must choose the right food &amp; drink			    </a:t>
            </a:r>
            <a:r>
              <a:rPr lang="en-US" sz="2800" b="1" dirty="0">
                <a:solidFill>
                  <a:srgbClr val="4C0000"/>
                </a:solidFill>
                <a:latin typeface="Candara" pitchFamily="34" charset="0"/>
              </a:rPr>
              <a:t>Jn 6:26-27, 53-56, 60, 66-</a:t>
            </a:r>
            <a:r>
              <a:rPr lang="en-US" sz="2800" b="1" u="heavy" dirty="0">
                <a:solidFill>
                  <a:srgbClr val="4C0000"/>
                </a:solidFill>
                <a:latin typeface="Candara" pitchFamily="34" charset="0"/>
              </a:rPr>
              <a:t>68</a:t>
            </a: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spiritual hunger &amp; thirst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when consuming what Jesus offers, one will never hunger &amp; thirst again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Jn 4:14   6:14-15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2774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5"/>
      <p:bldP spid="20485" grpId="0" animBg="1"/>
      <p:bldP spid="20486" grpId="0"/>
      <p:bldP spid="204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89000" y="1925638"/>
            <a:ext cx="8255000" cy="4567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200" b="1">
                <a:solidFill>
                  <a:srgbClr val="203864"/>
                </a:solidFill>
                <a:latin typeface="Candara" pitchFamily="34" charset="0"/>
              </a:rPr>
              <a:t>“Happy are the merciful…”    </a:t>
            </a:r>
            <a:r>
              <a:rPr lang="en-US" sz="3200" b="1">
                <a:solidFill>
                  <a:srgbClr val="4C0000"/>
                </a:solidFill>
                <a:latin typeface="Candara" pitchFamily="34" charset="0"/>
              </a:rPr>
              <a:t>v. 7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Compassion, pity; refraining from dispensing punishment to those who deserve it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Even forgiving those who have done wrong</a:t>
            </a: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A </a:t>
            </a:r>
            <a:r>
              <a:rPr lang="en-US" sz="2800" b="1" i="1" u="sng">
                <a:solidFill>
                  <a:srgbClr val="203864"/>
                </a:solidFill>
                <a:latin typeface="Candara" pitchFamily="34" charset="0"/>
              </a:rPr>
              <a:t>chosen</a:t>
            </a:r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 mindset because he wants the same </a:t>
            </a:r>
            <a:endParaRPr lang="en-US" sz="2800" b="1" i="1" u="sng">
              <a:solidFill>
                <a:srgbClr val="4C0000"/>
              </a:solidFill>
              <a:latin typeface="Candara" pitchFamily="34" charset="0"/>
            </a:endParaRPr>
          </a:p>
          <a:p>
            <a:pPr lvl="1" eaLnBrk="1" hangingPunct="1"/>
            <a:r>
              <a:rPr lang="en-US" sz="2800">
                <a:solidFill>
                  <a:srgbClr val="203864"/>
                </a:solidFill>
                <a:latin typeface="Candara" pitchFamily="34" charset="0"/>
              </a:rPr>
              <a:t>He must extend mercy to receive mercy from God    </a:t>
            </a:r>
            <a:r>
              <a:rPr lang="en-US" sz="2800" b="1">
                <a:solidFill>
                  <a:srgbClr val="4C0000"/>
                </a:solidFill>
                <a:latin typeface="Candara" pitchFamily="34" charset="0"/>
              </a:rPr>
              <a:t>Mt 18:21-35    Titus 3:3-5</a:t>
            </a:r>
            <a:endParaRPr lang="en-US" sz="2800" b="1" i="1">
              <a:solidFill>
                <a:srgbClr val="4C0000"/>
              </a:solidFill>
              <a:latin typeface="Candara" pitchFamily="34" charset="0"/>
            </a:endParaRPr>
          </a:p>
        </p:txBody>
      </p:sp>
      <p:pic>
        <p:nvPicPr>
          <p:cNvPr id="4" name="Picture 2" descr="Related image">
            <a:extLst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825" y="304802"/>
            <a:ext cx="1925638" cy="14462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0015" y="5543552"/>
            <a:ext cx="8923337" cy="1217613"/>
          </a:xfrm>
          <a:prstGeom prst="rect">
            <a:avLst/>
          </a:prstGeom>
          <a:solidFill>
            <a:srgbClr val="00228E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4315" y="5546727"/>
            <a:ext cx="87217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Why would showing spiritual mercy make one “happy?”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1140" y="5932490"/>
            <a:ext cx="87217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Because God will show us mercy, forgiveness</a:t>
            </a:r>
            <a:r>
              <a:rPr lang="en-US" sz="2500" b="1">
                <a:solidFill>
                  <a:prstClr val="white"/>
                </a:solidFill>
                <a:latin typeface="Candara" pitchFamily="34" charset="0"/>
                <a:cs typeface="Arial" charset="0"/>
              </a:rPr>
              <a:t>    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Matt 6:14-15   </a:t>
            </a:r>
            <a:r>
              <a:rPr lang="en-US" sz="2500" b="1">
                <a:solidFill>
                  <a:srgbClr val="FFFF66"/>
                </a:solidFill>
                <a:latin typeface="Candara" pitchFamily="34" charset="0"/>
                <a:cs typeface="Arial" charset="0"/>
              </a:rPr>
              <a:t>(** side benefit – life will not be consumed by bitterness **)</a:t>
            </a:r>
            <a:r>
              <a:rPr lang="en-US" sz="2500" b="1">
                <a:solidFill>
                  <a:srgbClr val="FFFF00"/>
                </a:solidFill>
                <a:latin typeface="Candara" pitchFamily="34" charset="0"/>
                <a:cs typeface="Arial" charset="0"/>
              </a:rPr>
              <a:t> </a:t>
            </a:r>
          </a:p>
        </p:txBody>
      </p:sp>
      <p:sp>
        <p:nvSpPr>
          <p:cNvPr id="8" name="Title 1">
            <a:extLst/>
          </p:cNvPr>
          <p:cNvSpPr txBox="1">
            <a:spLocks/>
          </p:cNvSpPr>
          <p:nvPr/>
        </p:nvSpPr>
        <p:spPr>
          <a:xfrm>
            <a:off x="490107" y="365128"/>
            <a:ext cx="6237019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en-US" sz="4800">
                <a:ln w="0">
                  <a:solidFill>
                    <a:srgbClr val="4472C4">
                      <a:lumMod val="75000"/>
                    </a:srgbClr>
                  </a:solidFill>
                </a:ln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Franklin Gothic Heavy" panose="020B0903020102020204" pitchFamily="34" charset="0"/>
              </a:rPr>
              <a:t>Qualities That         Bring Blessings</a:t>
            </a:r>
            <a:endParaRPr lang="en-US" sz="4800" dirty="0">
              <a:ln w="0">
                <a:solidFill>
                  <a:srgbClr val="4472C4">
                    <a:lumMod val="75000"/>
                  </a:srgbClr>
                </a:solidFill>
              </a:ln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015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5"/>
      <p:bldP spid="20485" grpId="0" animBg="1"/>
      <p:bldP spid="20486" grpId="0"/>
      <p:bldP spid="20487" grpId="0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965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Candara</vt:lpstr>
      <vt:lpstr>Franklin Gothic Heavy</vt:lpstr>
      <vt:lpstr>Impact</vt:lpstr>
      <vt:lpstr>2_Office Theme</vt:lpstr>
      <vt:lpstr>Building an Indestructible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 Indestructible Life</dc:title>
  <dc:creator>Tracy Moyers</dc:creator>
  <cp:lastModifiedBy>Tracy Moyers</cp:lastModifiedBy>
  <cp:revision>1</cp:revision>
  <dcterms:created xsi:type="dcterms:W3CDTF">2018-06-15T14:11:40Z</dcterms:created>
  <dcterms:modified xsi:type="dcterms:W3CDTF">2018-06-15T14:15:13Z</dcterms:modified>
</cp:coreProperties>
</file>