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62" r:id="rId3"/>
    <p:sldId id="260" r:id="rId4"/>
    <p:sldId id="263" r:id="rId5"/>
    <p:sldId id="267" r:id="rId6"/>
    <p:sldId id="264" r:id="rId7"/>
    <p:sldId id="268" r:id="rId8"/>
    <p:sldId id="266" r:id="rId9"/>
    <p:sldId id="284" r:id="rId10"/>
    <p:sldId id="269" r:id="rId11"/>
    <p:sldId id="271" r:id="rId12"/>
    <p:sldId id="273" r:id="rId13"/>
    <p:sldId id="274" r:id="rId14"/>
    <p:sldId id="275" r:id="rId15"/>
    <p:sldId id="276" r:id="rId16"/>
    <p:sldId id="277" r:id="rId17"/>
    <p:sldId id="278" r:id="rId18"/>
    <p:sldId id="279" r:id="rId19"/>
    <p:sldId id="280" r:id="rId20"/>
    <p:sldId id="281" r:id="rId21"/>
    <p:sldId id="283" r:id="rId22"/>
    <p:sldId id="282" r:id="rId23"/>
  </p:sldIdLst>
  <p:sldSz cx="9144000" cy="6858000" type="screen4x3"/>
  <p:notesSz cx="6781800" cy="9067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777777"/>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384" autoAdjust="0"/>
  </p:normalViewPr>
  <p:slideViewPr>
    <p:cSldViewPr snapToGrid="0">
      <p:cViewPr varScale="1">
        <p:scale>
          <a:sx n="78" d="100"/>
          <a:sy n="78" d="100"/>
        </p:scale>
        <p:origin x="1794" y="90"/>
      </p:cViewPr>
      <p:guideLst/>
    </p:cSldViewPr>
  </p:slideViewPr>
  <p:notesTextViewPr>
    <p:cViewPr>
      <p:scale>
        <a:sx n="1" d="1"/>
        <a:sy n="1" d="1"/>
      </p:scale>
      <p:origin x="0" y="0"/>
    </p:cViewPr>
  </p:notesTextViewPr>
  <p:sorterViewPr>
    <p:cViewPr>
      <p:scale>
        <a:sx n="100" d="100"/>
        <a:sy n="100" d="100"/>
      </p:scale>
      <p:origin x="0" y="-16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965"/>
          </a:xfrm>
          <a:prstGeom prst="rect">
            <a:avLst/>
          </a:prstGeom>
        </p:spPr>
        <p:txBody>
          <a:bodyPr vert="horz" lIns="90562" tIns="45281" rIns="90562" bIns="45281" rtlCol="0"/>
          <a:lstStyle>
            <a:lvl1pPr algn="l">
              <a:defRPr sz="1200"/>
            </a:lvl1pPr>
          </a:lstStyle>
          <a:p>
            <a:endParaRPr lang="en-US"/>
          </a:p>
        </p:txBody>
      </p:sp>
      <p:sp>
        <p:nvSpPr>
          <p:cNvPr id="3" name="Date Placeholder 2"/>
          <p:cNvSpPr>
            <a:spLocks noGrp="1"/>
          </p:cNvSpPr>
          <p:nvPr>
            <p:ph type="dt" idx="1"/>
          </p:nvPr>
        </p:nvSpPr>
        <p:spPr>
          <a:xfrm>
            <a:off x="3841451" y="0"/>
            <a:ext cx="2938780" cy="454965"/>
          </a:xfrm>
          <a:prstGeom prst="rect">
            <a:avLst/>
          </a:prstGeom>
        </p:spPr>
        <p:txBody>
          <a:bodyPr vert="horz" lIns="90562" tIns="45281" rIns="90562" bIns="45281" rtlCol="0"/>
          <a:lstStyle>
            <a:lvl1pPr algn="r">
              <a:defRPr sz="1200"/>
            </a:lvl1pPr>
          </a:lstStyle>
          <a:p>
            <a:fld id="{1081D2F4-126D-42AB-94DA-DCB60BEF70C8}" type="datetimeFigureOut">
              <a:rPr lang="en-US" smtClean="0"/>
              <a:t>6/16/2018</a:t>
            </a:fld>
            <a:endParaRPr lang="en-US"/>
          </a:p>
        </p:txBody>
      </p:sp>
      <p:sp>
        <p:nvSpPr>
          <p:cNvPr id="4" name="Slide Image Placeholder 3"/>
          <p:cNvSpPr>
            <a:spLocks noGrp="1" noRot="1" noChangeAspect="1"/>
          </p:cNvSpPr>
          <p:nvPr>
            <p:ph type="sldImg" idx="2"/>
          </p:nvPr>
        </p:nvSpPr>
        <p:spPr>
          <a:xfrm>
            <a:off x="1350963" y="1133475"/>
            <a:ext cx="4079875" cy="3060700"/>
          </a:xfrm>
          <a:prstGeom prst="rect">
            <a:avLst/>
          </a:prstGeom>
          <a:noFill/>
          <a:ln w="12700">
            <a:solidFill>
              <a:prstClr val="black"/>
            </a:solidFill>
          </a:ln>
        </p:spPr>
        <p:txBody>
          <a:bodyPr vert="horz" lIns="90562" tIns="45281" rIns="90562" bIns="45281" rtlCol="0" anchor="ctr"/>
          <a:lstStyle/>
          <a:p>
            <a:endParaRPr lang="en-US"/>
          </a:p>
        </p:txBody>
      </p:sp>
      <p:sp>
        <p:nvSpPr>
          <p:cNvPr id="5" name="Notes Placeholder 4"/>
          <p:cNvSpPr>
            <a:spLocks noGrp="1"/>
          </p:cNvSpPr>
          <p:nvPr>
            <p:ph type="body" sz="quarter" idx="3"/>
          </p:nvPr>
        </p:nvSpPr>
        <p:spPr>
          <a:xfrm>
            <a:off x="678180" y="4363879"/>
            <a:ext cx="5425440" cy="3570446"/>
          </a:xfrm>
          <a:prstGeom prst="rect">
            <a:avLst/>
          </a:prstGeom>
        </p:spPr>
        <p:txBody>
          <a:bodyPr vert="horz" lIns="90562" tIns="45281" rIns="90562" bIns="452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12837"/>
            <a:ext cx="2938780" cy="454964"/>
          </a:xfrm>
          <a:prstGeom prst="rect">
            <a:avLst/>
          </a:prstGeom>
        </p:spPr>
        <p:txBody>
          <a:bodyPr vert="horz" lIns="90562" tIns="45281" rIns="90562" bIns="45281"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8612837"/>
            <a:ext cx="2938780" cy="454964"/>
          </a:xfrm>
          <a:prstGeom prst="rect">
            <a:avLst/>
          </a:prstGeom>
        </p:spPr>
        <p:txBody>
          <a:bodyPr vert="horz" lIns="90562" tIns="45281" rIns="90562" bIns="45281" rtlCol="0" anchor="b"/>
          <a:lstStyle>
            <a:lvl1pPr algn="r">
              <a:defRPr sz="1200"/>
            </a:lvl1pPr>
          </a:lstStyle>
          <a:p>
            <a:fld id="{1CF21FDC-26DD-4EEF-A9D1-33B2208033F3}" type="slidenum">
              <a:rPr lang="en-US" smtClean="0"/>
              <a:t>‹#›</a:t>
            </a:fld>
            <a:endParaRPr lang="en-US"/>
          </a:p>
        </p:txBody>
      </p:sp>
    </p:spTree>
    <p:extLst>
      <p:ext uri="{BB962C8B-B14F-4D97-AF65-F5344CB8AC3E}">
        <p14:creationId xmlns:p14="http://schemas.microsoft.com/office/powerpoint/2010/main" val="392680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1</a:t>
            </a:fld>
            <a:endParaRPr lang="en-US"/>
          </a:p>
        </p:txBody>
      </p:sp>
    </p:spTree>
    <p:extLst>
      <p:ext uri="{BB962C8B-B14F-4D97-AF65-F5344CB8AC3E}">
        <p14:creationId xmlns:p14="http://schemas.microsoft.com/office/powerpoint/2010/main" val="389674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begins this section with </a:t>
            </a:r>
            <a:r>
              <a:rPr lang="en-US" b="1" dirty="0"/>
              <a:t>“BEWARE”</a:t>
            </a:r>
            <a:r>
              <a:rPr lang="en-US" dirty="0"/>
              <a:t> which should make us sit up and listen closely.  Paul feared that the Corinthians would be deceived by someone who would come and preach a different Jesus, a different gospel than they had accepted, and that they might put up with it! (2 Corinthians 11:3-4).  We are being warned that we are going to have to live in the midst of false prophets.  </a:t>
            </a:r>
          </a:p>
        </p:txBody>
      </p:sp>
      <p:sp>
        <p:nvSpPr>
          <p:cNvPr id="4" name="Slide Number Placeholder 3"/>
          <p:cNvSpPr>
            <a:spLocks noGrp="1"/>
          </p:cNvSpPr>
          <p:nvPr>
            <p:ph type="sldNum" sz="quarter" idx="10"/>
          </p:nvPr>
        </p:nvSpPr>
        <p:spPr/>
        <p:txBody>
          <a:bodyPr/>
          <a:lstStyle/>
          <a:p>
            <a:fld id="{1CF21FDC-26DD-4EEF-A9D1-33B2208033F3}" type="slidenum">
              <a:rPr lang="en-US" smtClean="0"/>
              <a:t>10</a:t>
            </a:fld>
            <a:endParaRPr lang="en-US"/>
          </a:p>
        </p:txBody>
      </p:sp>
    </p:spTree>
    <p:extLst>
      <p:ext uri="{BB962C8B-B14F-4D97-AF65-F5344CB8AC3E}">
        <p14:creationId xmlns:p14="http://schemas.microsoft.com/office/powerpoint/2010/main" val="311434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Let the volume of passages (this isn’t all) underscore the point “</a:t>
            </a:r>
            <a:r>
              <a:rPr lang="en-US" b="1" dirty="0"/>
              <a:t>BEWARE</a:t>
            </a:r>
            <a:r>
              <a:rPr lang="en-US" dirty="0"/>
              <a:t>”! </a:t>
            </a:r>
          </a:p>
        </p:txBody>
      </p:sp>
      <p:sp>
        <p:nvSpPr>
          <p:cNvPr id="4" name="Slide Number Placeholder 3"/>
          <p:cNvSpPr>
            <a:spLocks noGrp="1"/>
          </p:cNvSpPr>
          <p:nvPr>
            <p:ph type="sldNum" sz="quarter" idx="10"/>
          </p:nvPr>
        </p:nvSpPr>
        <p:spPr/>
        <p:txBody>
          <a:bodyPr/>
          <a:lstStyle/>
          <a:p>
            <a:fld id="{1CF21FDC-26DD-4EEF-A9D1-33B2208033F3}" type="slidenum">
              <a:rPr lang="en-US" smtClean="0"/>
              <a:t>11</a:t>
            </a:fld>
            <a:endParaRPr lang="en-US"/>
          </a:p>
        </p:txBody>
      </p:sp>
    </p:spTree>
    <p:extLst>
      <p:ext uri="{BB962C8B-B14F-4D97-AF65-F5344CB8AC3E}">
        <p14:creationId xmlns:p14="http://schemas.microsoft.com/office/powerpoint/2010/main" val="185952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fruit of a prophet?  Their teaching is their fruit.  Therefore, we can tell by their teaching whether they are “good fruit” or “evil fruit.”  Part of their deception may be that their actions “appear” to be good, because they do this to fit in and try to deceive us.</a:t>
            </a:r>
          </a:p>
          <a:p>
            <a:r>
              <a:rPr lang="en-US" dirty="0"/>
              <a:t> </a:t>
            </a:r>
          </a:p>
          <a:p>
            <a:r>
              <a:rPr lang="en-US" dirty="0"/>
              <a:t>Jeremiah gives us a great test of a false prophet that we can use to heed this warning (Jeremiah 23:16-17).   </a:t>
            </a:r>
          </a:p>
          <a:p>
            <a:pPr lvl="0"/>
            <a:r>
              <a:rPr lang="en-US" dirty="0"/>
              <a:t>They speak of a vision of their own heart and not from the mouth of the Lord </a:t>
            </a:r>
          </a:p>
          <a:p>
            <a:pPr lvl="0"/>
            <a:r>
              <a:rPr lang="en-US" dirty="0"/>
              <a:t>To those who despise God, they say, “You shall have peace.”</a:t>
            </a:r>
          </a:p>
          <a:p>
            <a:pPr lvl="0"/>
            <a:r>
              <a:rPr lang="en-US" dirty="0"/>
              <a:t>To those who walk according to the dictates of his own heart they say, “No evil shall come upon you.”</a:t>
            </a:r>
          </a:p>
          <a:p>
            <a:r>
              <a:rPr lang="en-US" dirty="0"/>
              <a:t> </a:t>
            </a:r>
          </a:p>
          <a:p>
            <a:r>
              <a:rPr lang="en-US" dirty="0"/>
              <a:t>Another key is that he “looks like a sheep” to deceive but inwardly are ravenous wolves. This sounds like Satan in 1 Peter 5:8.  These are not people on the outside; they blend in with Christians and try to draw you away.  We need to be careful not to be judgmental of everyone we come into contact with, but when you see the signs of Jeremiah, it is time to beware.</a:t>
            </a:r>
          </a:p>
          <a:p>
            <a:r>
              <a:rPr lang="en-US" dirty="0"/>
              <a:t> </a:t>
            </a:r>
          </a:p>
          <a:p>
            <a:r>
              <a:rPr lang="en-US" dirty="0"/>
              <a:t>On the other hand, A good prophet will preach sound doctrine. It is hard to read Paul’s two letters to Timothy and his letter to Titus without finding his instructions for them to take the sound doctrine they had received from him and preach it to other (2 Timothy 1:13; 2:2).  The elder should be able to compare anyone's teaching and rebuke any who do not teach sound doctrine (Titus 1:9).    Secondly, a good prophet teaches the “whole counsel of God” (Acts 20:26-27).   If someone never preaches on the grace of God, then the prophet is not preaching the whole counsel of God.   Likewise, if someone never preaches on sin, then this prophet is not preaching the whole counsel of God either.</a:t>
            </a:r>
          </a:p>
          <a:p>
            <a:r>
              <a:rPr lang="en-US" dirty="0"/>
              <a:t> </a:t>
            </a:r>
          </a:p>
          <a:p>
            <a:r>
              <a:rPr lang="en-US" dirty="0"/>
              <a:t>What do you think of when one says good fruit?  Most likely it is the list in Galatians 5:19-25.   Many false teachers do portray the fruits in this list.   Now, Paul also speaks of the fruit of the spirit being “truth” and “finding out what is acceptable to the Lord” (Ephesians 5:8-10).    The only way we can do this is to compare their fruit (teaching) to the standard which is the word of God.   If it fails the test, it is false.</a:t>
            </a:r>
          </a:p>
          <a:p>
            <a:r>
              <a:rPr lang="en-US" dirty="0"/>
              <a:t> </a:t>
            </a:r>
          </a:p>
          <a:p>
            <a:r>
              <a:rPr lang="en-US" dirty="0"/>
              <a:t>A word of warning, we need to be careful to hold fast to sound doctrine which simply put means it is found in the word of God.   However, the mindset is also wrong to build hedges around the word of God in order to keep from breaking a command.  Likewise, we should give people the benefit of the doubt and not listen to every teacher and every sermon in order to find fault.   If we do, we may miss a truth God would have us to hear and apply.    </a:t>
            </a:r>
          </a:p>
          <a:p>
            <a:r>
              <a:rPr lang="en-US" dirty="0"/>
              <a:t> </a:t>
            </a:r>
          </a:p>
          <a:p>
            <a:r>
              <a:rPr lang="en-US" dirty="0"/>
              <a:t>Just like the wide gate, the end of the false prophet is destruction (v. 19).   In Matthew 7:21-23, it is clear that it may even come as a shock to the false prophet (or the one deceived) that they are doomed to be separated from God for eternity.</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12</a:t>
            </a:fld>
            <a:endParaRPr lang="en-US"/>
          </a:p>
        </p:txBody>
      </p:sp>
    </p:spTree>
    <p:extLst>
      <p:ext uri="{BB962C8B-B14F-4D97-AF65-F5344CB8AC3E}">
        <p14:creationId xmlns:p14="http://schemas.microsoft.com/office/powerpoint/2010/main" val="376128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fruit of a prophet?  Their teaching is their fruit.  Therefore, we can tell by their teaching whether they are “good fruit” or “evil fruit.”  Part of their deception may be that their actions “appear” to be good, because they do this to fit in and try to deceive us.</a:t>
            </a:r>
          </a:p>
          <a:p>
            <a:r>
              <a:rPr lang="en-US" dirty="0"/>
              <a:t> </a:t>
            </a:r>
          </a:p>
          <a:p>
            <a:r>
              <a:rPr lang="en-US" dirty="0"/>
              <a:t>Jeremiah gives us a great test of a false prophet that we can use to heed this warning (Jeremiah 23:16-17).   </a:t>
            </a:r>
          </a:p>
          <a:p>
            <a:pPr lvl="0"/>
            <a:r>
              <a:rPr lang="en-US" dirty="0"/>
              <a:t>They speak of a vision of their own heart and not from the mouth of the Lord </a:t>
            </a:r>
          </a:p>
          <a:p>
            <a:pPr lvl="0"/>
            <a:r>
              <a:rPr lang="en-US" dirty="0"/>
              <a:t>To those who despise God, they say, “You shall have peace.”</a:t>
            </a:r>
          </a:p>
          <a:p>
            <a:pPr lvl="0"/>
            <a:r>
              <a:rPr lang="en-US" dirty="0"/>
              <a:t>To those who walk according to the dictates of his own heart they say, “No evil shall come upon you.”</a:t>
            </a:r>
          </a:p>
          <a:p>
            <a:r>
              <a:rPr lang="en-US" dirty="0"/>
              <a:t> </a:t>
            </a:r>
          </a:p>
          <a:p>
            <a:r>
              <a:rPr lang="en-US" dirty="0"/>
              <a:t>Another key is that he “looks like a sheep” to deceive but inwardly are ravenous wolves. This sounds like Satan in 1 Peter 5:8.  These are not people on the outside; they blend in with Christians and try to draw you away.  We need to be careful not to be judgmental of everyone we come into contact with, but when you see the signs of Jeremiah, it is time to beware.</a:t>
            </a:r>
          </a:p>
          <a:p>
            <a:r>
              <a:rPr lang="en-US" dirty="0"/>
              <a:t> </a:t>
            </a:r>
          </a:p>
          <a:p>
            <a:r>
              <a:rPr lang="en-US" dirty="0"/>
              <a:t>On the other hand, A good prophet will preach sound doctrine. It is hard to read Paul’s two letters to Timothy and his letter to Titus without finding his instructions for them to take the sound doctrine they had received from him and preach it to other (2 Timothy 1:13; 2:2).  The elder should be able to compare anyone's teaching and rebuke any who do not teach sound doctrine (Titus 1:9).    Secondly, a good prophet teaches the “whole counsel of God” (Acts 20:26-27).   If someone never preaches on the grace of God, then the prophet is not preaching the whole counsel of God.   Likewise, if someone never preaches on sin, then this prophet is not preaching the whole counsel of God either.</a:t>
            </a:r>
          </a:p>
          <a:p>
            <a:r>
              <a:rPr lang="en-US" dirty="0"/>
              <a:t> </a:t>
            </a:r>
          </a:p>
          <a:p>
            <a:r>
              <a:rPr lang="en-US" dirty="0"/>
              <a:t>What do you think of when one says good fruit?  Most likely it is the list in Galatians 5:19-25.   Many false teachers do portray the fruits in this list.   Now, Paul also speaks of the fruit of the spirit being “truth” and “finding out what is acceptable to the Lord” (Ephesians 5:8-10).    The only way we can do this is to compare their fruit (teaching) to the standard which is the word of God.   If it fails the test, it is false.</a:t>
            </a:r>
          </a:p>
          <a:p>
            <a:r>
              <a:rPr lang="en-US" dirty="0"/>
              <a:t> </a:t>
            </a:r>
          </a:p>
          <a:p>
            <a:r>
              <a:rPr lang="en-US" dirty="0"/>
              <a:t>A word of warning, we need to be careful to hold fast to sound doctrine which simply put means it is found in the word of God.   However, the mindset is also wrong to build hedges around the word of God in order to keep from breaking a command.  Likewise, we should give people the benefit of the doubt and not listen to every teacher and every sermon in order to find fault.   If we do, we may miss a truth God would have us to hear and apply.    </a:t>
            </a:r>
          </a:p>
          <a:p>
            <a:r>
              <a:rPr lang="en-US" dirty="0"/>
              <a:t> </a:t>
            </a:r>
          </a:p>
          <a:p>
            <a:r>
              <a:rPr lang="en-US" dirty="0"/>
              <a:t>Just like the wide gate, the end of the false prophet is destruction (v. 19).   In Matthew 7:21-23, it is clear that it may even come as a shock to the false prophet (or the one deceived) that they are doomed to be separated from God for eternity.</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13</a:t>
            </a:fld>
            <a:endParaRPr lang="en-US"/>
          </a:p>
        </p:txBody>
      </p:sp>
    </p:spTree>
    <p:extLst>
      <p:ext uri="{BB962C8B-B14F-4D97-AF65-F5344CB8AC3E}">
        <p14:creationId xmlns:p14="http://schemas.microsoft.com/office/powerpoint/2010/main" val="182753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fruit of a prophet?  Their teaching is their fruit.  Therefore, we can tell by their teaching whether they are “good fruit” or “evil fruit.”  Part of their deception may be that their actions “appear” to be good, because they do this to fit in and try to deceive us.</a:t>
            </a:r>
          </a:p>
          <a:p>
            <a:r>
              <a:rPr lang="en-US" dirty="0"/>
              <a:t> </a:t>
            </a:r>
          </a:p>
          <a:p>
            <a:r>
              <a:rPr lang="en-US" dirty="0"/>
              <a:t>Jeremiah gives us a great test of a false prophet that we can use to heed this warning (Jeremiah 23:16-17).   </a:t>
            </a:r>
          </a:p>
          <a:p>
            <a:pPr lvl="0"/>
            <a:r>
              <a:rPr lang="en-US" dirty="0"/>
              <a:t>They speak of a vision of their own heart and not from the mouth of the Lord </a:t>
            </a:r>
          </a:p>
          <a:p>
            <a:pPr lvl="0"/>
            <a:r>
              <a:rPr lang="en-US" dirty="0"/>
              <a:t>To those who despise God, they say, “You shall have peace.”</a:t>
            </a:r>
          </a:p>
          <a:p>
            <a:pPr lvl="0"/>
            <a:r>
              <a:rPr lang="en-US" dirty="0"/>
              <a:t>To those who walk according to the dictates of his own heart they say, “No evil shall come upon you.”</a:t>
            </a:r>
          </a:p>
          <a:p>
            <a:r>
              <a:rPr lang="en-US" dirty="0"/>
              <a:t> </a:t>
            </a:r>
          </a:p>
        </p:txBody>
      </p:sp>
      <p:sp>
        <p:nvSpPr>
          <p:cNvPr id="4" name="Slide Number Placeholder 3"/>
          <p:cNvSpPr>
            <a:spLocks noGrp="1"/>
          </p:cNvSpPr>
          <p:nvPr>
            <p:ph type="sldNum" sz="quarter" idx="10"/>
          </p:nvPr>
        </p:nvSpPr>
        <p:spPr/>
        <p:txBody>
          <a:bodyPr/>
          <a:lstStyle/>
          <a:p>
            <a:fld id="{1CF21FDC-26DD-4EEF-A9D1-33B2208033F3}" type="slidenum">
              <a:rPr lang="en-US" smtClean="0"/>
              <a:t>14</a:t>
            </a:fld>
            <a:endParaRPr lang="en-US"/>
          </a:p>
        </p:txBody>
      </p:sp>
    </p:spTree>
    <p:extLst>
      <p:ext uri="{BB962C8B-B14F-4D97-AF65-F5344CB8AC3E}">
        <p14:creationId xmlns:p14="http://schemas.microsoft.com/office/powerpoint/2010/main" val="9297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is that he “looks like a sheep” to deceive but inwardly are ravenous wolves. This sounds like Satan in 1 Peter 5:8.  These are not people on the outside; they blend in with Christians and try to draw you away.  We need to be careful not to be judgmental of everyone we come into contact with, but when you see the signs of Jeremiah, it is time to beware.</a:t>
            </a:r>
          </a:p>
          <a:p>
            <a:r>
              <a:rPr lang="en-US" dirty="0"/>
              <a:t> </a:t>
            </a:r>
          </a:p>
        </p:txBody>
      </p:sp>
      <p:sp>
        <p:nvSpPr>
          <p:cNvPr id="4" name="Slide Number Placeholder 3"/>
          <p:cNvSpPr>
            <a:spLocks noGrp="1"/>
          </p:cNvSpPr>
          <p:nvPr>
            <p:ph type="sldNum" sz="quarter" idx="10"/>
          </p:nvPr>
        </p:nvSpPr>
        <p:spPr/>
        <p:txBody>
          <a:bodyPr/>
          <a:lstStyle/>
          <a:p>
            <a:fld id="{1CF21FDC-26DD-4EEF-A9D1-33B2208033F3}" type="slidenum">
              <a:rPr lang="en-US" smtClean="0"/>
              <a:t>15</a:t>
            </a:fld>
            <a:endParaRPr lang="en-US"/>
          </a:p>
        </p:txBody>
      </p:sp>
    </p:spTree>
    <p:extLst>
      <p:ext uri="{BB962C8B-B14F-4D97-AF65-F5344CB8AC3E}">
        <p14:creationId xmlns:p14="http://schemas.microsoft.com/office/powerpoint/2010/main" val="428330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A good prophet will preach sound doctrine. It is hard to read Paul’s two letters to Timothy and his letter to Titus without finding his instructions for them hold fast to sound doctrine.</a:t>
            </a:r>
          </a:p>
          <a:p>
            <a:endParaRPr lang="en-US" dirty="0"/>
          </a:p>
          <a:p>
            <a:r>
              <a:rPr lang="en-US" dirty="0"/>
              <a:t>They were to take the sound doctrine they had received from him and preach it to other (2 Timothy 1:13; 2:2).  </a:t>
            </a:r>
          </a:p>
          <a:p>
            <a:endParaRPr lang="en-US" dirty="0"/>
          </a:p>
          <a:p>
            <a:r>
              <a:rPr lang="en-US" dirty="0"/>
              <a:t>The elder should be able to compare anyone's teaching and rebuke any who do not teach sound doctrine (Titus 1:9).   </a:t>
            </a:r>
          </a:p>
          <a:p>
            <a:endParaRPr lang="en-US" dirty="0"/>
          </a:p>
          <a:p>
            <a:r>
              <a:rPr lang="en-US" dirty="0"/>
              <a:t> Secondly, a good prophet teaches the “whole counsel of God” (Acts 20:26-27).   If someone never preaches on the grace of God, then the prophet is not preaching the whole counsel of God.   Likewise, if someone never preaches on sin, then this prophet is not preaching the whole counsel of God either.</a:t>
            </a:r>
          </a:p>
          <a:p>
            <a:r>
              <a:rPr lang="en-US" dirty="0"/>
              <a:t> </a:t>
            </a:r>
          </a:p>
          <a:p>
            <a:r>
              <a:rPr lang="en-US" dirty="0"/>
              <a:t>What do you think of when one says good fruit?  Most likely it is the list in Galatians 5:19-25.   Many false teachers do portray the fruits in this list.   Now, Paul also speaks of the fruit of the spirit being “truth” and “finding out what is acceptable to the Lord” (Ephesians 5:8-10).    The only way we can do this is to compare their fruit (teaching) to the standard which is the word of God.   If it fails the test, it is false.</a:t>
            </a:r>
          </a:p>
          <a:p>
            <a:r>
              <a:rPr lang="en-US" dirty="0"/>
              <a:t> </a:t>
            </a:r>
          </a:p>
          <a:p>
            <a:r>
              <a:rPr lang="en-US" dirty="0"/>
              <a:t>A word of warning, we need to be careful to hold fast to sound doctrine which simply put means it is found in the word of God.   However, the mindset is also wrong to build hedges around the word of God in order to keep from breaking a command.  Likewise, we should give people the benefit of the doubt and not listen to every teacher and every sermon in order to find fault.   If we do, we may miss a truth God would have us to hear and apply.    </a:t>
            </a:r>
          </a:p>
          <a:p>
            <a:r>
              <a:rPr lang="en-US" dirty="0"/>
              <a:t> </a:t>
            </a:r>
          </a:p>
          <a:p>
            <a:r>
              <a:rPr lang="en-US" dirty="0"/>
              <a:t>Just like the wide gate, the end of the false prophet is destruction (v. 19).   In Matthew 7:21-23, it is clear that it may even come as a shock to the false prophet (or the one deceived) that they are doomed to be separated from God for eternity.</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16</a:t>
            </a:fld>
            <a:endParaRPr lang="en-US"/>
          </a:p>
        </p:txBody>
      </p:sp>
    </p:spTree>
    <p:extLst>
      <p:ext uri="{BB962C8B-B14F-4D97-AF65-F5344CB8AC3E}">
        <p14:creationId xmlns:p14="http://schemas.microsoft.com/office/powerpoint/2010/main" val="143153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one says good fruit?  Most likely it is the list in Galatians 5:19-25.   Many false teachers do portray the fruits in this list.   Now, Paul also speaks of the fruit of the spirit being “truth” and “finding out what is acceptable to the Lord” (Ephesians 5:8-10).    The only way we can do this is to compare their fruit (teaching) to the standard which is the word of God.   If it fails the test, it is false.</a:t>
            </a:r>
          </a:p>
          <a:p>
            <a:r>
              <a:rPr lang="en-US" dirty="0"/>
              <a:t> </a:t>
            </a:r>
          </a:p>
          <a:p>
            <a:r>
              <a:rPr lang="en-US" dirty="0"/>
              <a:t>A word of warning, we need to be careful to hold fast to sound doctrine which simply put means it is found in the word of God.   However, the mindset is also wrong to build hedges around the word of God in order to keep from breaking a command.  Likewise, we should give people the benefit of the doubt and not listen to every teacher and every sermon in order to find fault.   If we do, we may miss a truth God would have us to hear and apply.    </a:t>
            </a:r>
          </a:p>
          <a:p>
            <a:r>
              <a:rPr lang="en-US" dirty="0"/>
              <a:t> </a:t>
            </a:r>
          </a:p>
          <a:p>
            <a:r>
              <a:rPr lang="en-US" dirty="0"/>
              <a:t>Just like the wide gate, the end of the false prophet is destruction (v. 19).   In Matthew 7:21-23, it is clear that it may even come as a shock to the false prophet (or the one deceived) that they are doomed to be separated from God for eternity.</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17</a:t>
            </a:fld>
            <a:endParaRPr lang="en-US"/>
          </a:p>
        </p:txBody>
      </p:sp>
    </p:spTree>
    <p:extLst>
      <p:ext uri="{BB962C8B-B14F-4D97-AF65-F5344CB8AC3E}">
        <p14:creationId xmlns:p14="http://schemas.microsoft.com/office/powerpoint/2010/main" val="387120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Just like the wide gate, the end of the false prophet is destruction (v. 19).   In Matthew 7:21-23, it is clear that it may even come as a shock to the false prophet (or the one deceived) that they are doomed to be separated from God for eternity.</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18</a:t>
            </a:fld>
            <a:endParaRPr lang="en-US"/>
          </a:p>
        </p:txBody>
      </p:sp>
    </p:spTree>
    <p:extLst>
      <p:ext uri="{BB962C8B-B14F-4D97-AF65-F5344CB8AC3E}">
        <p14:creationId xmlns:p14="http://schemas.microsoft.com/office/powerpoint/2010/main" val="376617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7:24-27</a:t>
            </a:r>
            <a:r>
              <a:rPr lang="en-US" baseline="0" dirty="0"/>
              <a:t>  </a:t>
            </a:r>
            <a:r>
              <a:rPr lang="en-US" dirty="0"/>
              <a:t>“Therefore whoever </a:t>
            </a:r>
            <a:r>
              <a:rPr lang="en-US" b="1" dirty="0">
                <a:solidFill>
                  <a:srgbClr val="C00000"/>
                </a:solidFill>
              </a:rPr>
              <a:t>hears these sayings of Mine, and does them</a:t>
            </a:r>
            <a:r>
              <a:rPr lang="en-US" dirty="0"/>
              <a:t>, I will liken him to a wise man who built his house on the rock: and the rain descended, the floods came, and the winds blew and beat on that house; and it did not fall, for it was founded on the rock.</a:t>
            </a:r>
            <a:br>
              <a:rPr lang="en-US" dirty="0"/>
            </a:br>
            <a:r>
              <a:rPr lang="en-US" dirty="0"/>
              <a:t>“But everyone who hears these sayings of Mine, and does not do them, will be like a foolish man who built his house on the sand: and the rain descended, the floods came, and the winds blew and beat on that house; and it fell. And great was its fall.”</a:t>
            </a:r>
          </a:p>
        </p:txBody>
      </p:sp>
      <p:sp>
        <p:nvSpPr>
          <p:cNvPr id="4" name="Slide Number Placeholder 3"/>
          <p:cNvSpPr>
            <a:spLocks noGrp="1"/>
          </p:cNvSpPr>
          <p:nvPr>
            <p:ph type="sldNum" sz="quarter" idx="10"/>
          </p:nvPr>
        </p:nvSpPr>
        <p:spPr/>
        <p:txBody>
          <a:bodyPr/>
          <a:lstStyle/>
          <a:p>
            <a:fld id="{1CF21FDC-26DD-4EEF-A9D1-33B2208033F3}" type="slidenum">
              <a:rPr lang="en-US" smtClean="0"/>
              <a:t>19</a:t>
            </a:fld>
            <a:endParaRPr lang="en-US"/>
          </a:p>
        </p:txBody>
      </p:sp>
    </p:spTree>
    <p:extLst>
      <p:ext uri="{BB962C8B-B14F-4D97-AF65-F5344CB8AC3E}">
        <p14:creationId xmlns:p14="http://schemas.microsoft.com/office/powerpoint/2010/main" val="10520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2</a:t>
            </a:fld>
            <a:endParaRPr lang="en-US"/>
          </a:p>
        </p:txBody>
      </p:sp>
    </p:spTree>
    <p:extLst>
      <p:ext uri="{BB962C8B-B14F-4D97-AF65-F5344CB8AC3E}">
        <p14:creationId xmlns:p14="http://schemas.microsoft.com/office/powerpoint/2010/main" val="599062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therefore, that </a:t>
            </a:r>
            <a:r>
              <a:rPr lang="en-US" dirty="0" err="1"/>
              <a:t>heareth</a:t>
            </a:r>
            <a:r>
              <a:rPr lang="en-US" dirty="0"/>
              <a:t> these words of mine and doeth them, shall be likened unto a wise man, who built his house upon the rock.” We want to focus in on the phrase, "these words of mine." Throughout the New Testament, the final authority is the word spoken by Christ. Jesus has commanded us to teach the world "whatsoever I have commanded you" (Matthew 28:20). We will stand in judgment and the standard will be His words (John 12:48).  In Hebrews 2:1-3 we must give heed to the things we have “heard” and the things “spoken by the Lord in the beginning.”  "Whosoever </a:t>
            </a:r>
            <a:r>
              <a:rPr lang="en-US" dirty="0" err="1"/>
              <a:t>goeth</a:t>
            </a:r>
            <a:r>
              <a:rPr lang="en-US" dirty="0"/>
              <a:t> onward and </a:t>
            </a:r>
            <a:r>
              <a:rPr lang="en-US" dirty="0" err="1"/>
              <a:t>abideth</a:t>
            </a:r>
            <a:r>
              <a:rPr lang="en-US" dirty="0"/>
              <a:t> not in the teaching of Christ, hath not God” (2 John 1:19).  We should not go beyond the things which are written (1 Corinthians 4:6). "Let the word of Christ dwell in you richly" (Colossians 3:16). Whatever you do, do it “in the name of the Lord” (Colossians 3:17).  Prophecy of Scripture is not of any private interpretation, for prophecy never came by the will of man but was given by the Holy Spirit (2 Peter 1:20-21).  Read Colossians 1:9-10 and meditate on the question, “how do we fully please Him?”   We do so by being filled with the knowledge of His will and being filled with all wisdom and spiritual understanding that we may walk worthy of the Lord.</a:t>
            </a:r>
          </a:p>
        </p:txBody>
      </p:sp>
      <p:sp>
        <p:nvSpPr>
          <p:cNvPr id="4" name="Slide Number Placeholder 3"/>
          <p:cNvSpPr>
            <a:spLocks noGrp="1"/>
          </p:cNvSpPr>
          <p:nvPr>
            <p:ph type="sldNum" sz="quarter" idx="10"/>
          </p:nvPr>
        </p:nvSpPr>
        <p:spPr/>
        <p:txBody>
          <a:bodyPr/>
          <a:lstStyle/>
          <a:p>
            <a:fld id="{1CF21FDC-26DD-4EEF-A9D1-33B2208033F3}" type="slidenum">
              <a:rPr lang="en-US" smtClean="0"/>
              <a:t>20</a:t>
            </a:fld>
            <a:endParaRPr lang="en-US"/>
          </a:p>
        </p:txBody>
      </p:sp>
    </p:spTree>
    <p:extLst>
      <p:ext uri="{BB962C8B-B14F-4D97-AF65-F5344CB8AC3E}">
        <p14:creationId xmlns:p14="http://schemas.microsoft.com/office/powerpoint/2010/main" val="252603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21</a:t>
            </a:fld>
            <a:endParaRPr lang="en-US"/>
          </a:p>
        </p:txBody>
      </p:sp>
    </p:spTree>
    <p:extLst>
      <p:ext uri="{BB962C8B-B14F-4D97-AF65-F5344CB8AC3E}">
        <p14:creationId xmlns:p14="http://schemas.microsoft.com/office/powerpoint/2010/main" val="416054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22</a:t>
            </a:fld>
            <a:endParaRPr lang="en-US"/>
          </a:p>
        </p:txBody>
      </p:sp>
    </p:spTree>
    <p:extLst>
      <p:ext uri="{BB962C8B-B14F-4D97-AF65-F5344CB8AC3E}">
        <p14:creationId xmlns:p14="http://schemas.microsoft.com/office/powerpoint/2010/main" val="386432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22">
              <a:defRPr/>
            </a:pPr>
            <a:r>
              <a:rPr lang="en-US" dirty="0"/>
              <a:t>We have reached the conclusion of the Sermon on the Mount; now the listener has to choose.  Choose wisely, because life and death hang in the balance (Deut. 30:11-20).  It is a radical choice. Why radical? Scan back through chapters 5-7, and contemplate how difficult and, yes, radical Jesus’ teaching is on topics like hate, lust, judging others, marriage and divorce, worry, etc.  The last two verses of this chapter tell us that His teaching astonished the people present.</a:t>
            </a:r>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3</a:t>
            </a:fld>
            <a:endParaRPr lang="en-US"/>
          </a:p>
        </p:txBody>
      </p:sp>
    </p:spTree>
    <p:extLst>
      <p:ext uri="{BB962C8B-B14F-4D97-AF65-F5344CB8AC3E}">
        <p14:creationId xmlns:p14="http://schemas.microsoft.com/office/powerpoint/2010/main" val="143760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4</a:t>
            </a:fld>
            <a:endParaRPr lang="en-US"/>
          </a:p>
        </p:txBody>
      </p:sp>
    </p:spTree>
    <p:extLst>
      <p:ext uri="{BB962C8B-B14F-4D97-AF65-F5344CB8AC3E}">
        <p14:creationId xmlns:p14="http://schemas.microsoft.com/office/powerpoint/2010/main" val="368184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Jesus does not hide the fact the way that leads to life is a difficult path.  </a:t>
            </a:r>
          </a:p>
          <a:p>
            <a:endParaRPr lang="en-US" dirty="0"/>
          </a:p>
          <a:p>
            <a:r>
              <a:rPr lang="en-US" dirty="0"/>
              <a:t>How often to you tell someone how hard it is when your trying to convince them to do it.</a:t>
            </a:r>
          </a:p>
          <a:p>
            <a:endParaRPr lang="en-US" dirty="0"/>
          </a:p>
          <a:p>
            <a:r>
              <a:rPr lang="en-US" dirty="0"/>
              <a:t>Picture a path along the side of a cliff.  When walking that path, you must be careful every time you pick your foot up and look where you will put it down. </a:t>
            </a:r>
          </a:p>
          <a:p>
            <a:endParaRPr lang="en-US" dirty="0"/>
          </a:p>
          <a:p>
            <a:r>
              <a:rPr lang="en-US" dirty="0"/>
              <a:t>What a sales pitch right?</a:t>
            </a:r>
          </a:p>
          <a:p>
            <a:endParaRPr lang="en-US" dirty="0"/>
          </a:p>
          <a:p>
            <a:r>
              <a:rPr lang="en-US" dirty="0"/>
              <a:t>Notice in Deut. 30:11-14 that it is not too mysterious (impossible) to know to do, the difficulties come in putting God’s ways first and resisting our own ways.  </a:t>
            </a:r>
          </a:p>
          <a:p>
            <a:endParaRPr lang="en-US" dirty="0"/>
          </a:p>
          <a:p>
            <a:r>
              <a:rPr lang="en-US" dirty="0"/>
              <a:t>Point out how this is true in the days of Moses and still true today.</a:t>
            </a:r>
          </a:p>
          <a:p>
            <a:endParaRPr lang="en-US" dirty="0"/>
          </a:p>
          <a:p>
            <a:r>
              <a:rPr lang="en-US" dirty="0"/>
              <a:t>Everyone has the ability to do what Jesus laid out in this sermon, but it is difficult because it is against human reasoning.  </a:t>
            </a:r>
          </a:p>
          <a:p>
            <a:endParaRPr lang="en-US" dirty="0"/>
          </a:p>
          <a:p>
            <a:r>
              <a:rPr lang="en-US" dirty="0"/>
              <a:t>You don’t need  money, fame,  etc..  Just willing to submit.</a:t>
            </a:r>
          </a:p>
          <a:p>
            <a:endParaRPr lang="en-US" dirty="0"/>
          </a:p>
          <a:p>
            <a:r>
              <a:rPr lang="en-US" dirty="0"/>
              <a:t>Therefore, the choice may be difficult, but it is not complex.  In contrast, note the wide path--or the path of least resistance--is much easier, but its end is destruction.</a:t>
            </a:r>
          </a:p>
          <a:p>
            <a:r>
              <a:rPr lang="en-US" dirty="0"/>
              <a:t> </a:t>
            </a:r>
          </a:p>
          <a:p>
            <a:r>
              <a:rPr lang="en-US" dirty="0"/>
              <a:t>In the questions section, meditate on the question “If Jesus was to return today and preach another sermon like this, what topics might He cover that would be considered radical in your life and among your peers?”  Likewise, what doctrines do we find in the scriptures that your peers would consider difficult or radical today?</a:t>
            </a:r>
          </a:p>
          <a:p>
            <a:r>
              <a:rPr lang="en-US" dirty="0"/>
              <a:t> </a:t>
            </a:r>
          </a:p>
          <a:p>
            <a:r>
              <a:rPr lang="en-US" dirty="0"/>
              <a:t>In contrast to Jesus’ honesty, many today offer an invitation which speaks of many paths but the same end location, and many have a carnal appeal like wealth, health, and untold pleasure.  Does Matthew 7:13-14 even slightly resemble this modern teaching about Christ?  </a:t>
            </a:r>
          </a:p>
          <a:p>
            <a:r>
              <a:rPr lang="en-US" dirty="0"/>
              <a:t> </a:t>
            </a:r>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5</a:t>
            </a:fld>
            <a:endParaRPr lang="en-US"/>
          </a:p>
        </p:txBody>
      </p:sp>
    </p:spTree>
    <p:extLst>
      <p:ext uri="{BB962C8B-B14F-4D97-AF65-F5344CB8AC3E}">
        <p14:creationId xmlns:p14="http://schemas.microsoft.com/office/powerpoint/2010/main" val="65077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6</a:t>
            </a:fld>
            <a:endParaRPr lang="en-US"/>
          </a:p>
        </p:txBody>
      </p:sp>
    </p:spTree>
    <p:extLst>
      <p:ext uri="{BB962C8B-B14F-4D97-AF65-F5344CB8AC3E}">
        <p14:creationId xmlns:p14="http://schemas.microsoft.com/office/powerpoint/2010/main" val="171935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Jesus’ honesty, many today offer an invitation which speaks of many paths but the same end location, and many have a carnal appeal like wealth, health, and untold pleasure.  Does Matthew 7:13-14 even slightly resemble this modern teaching about Christ?  </a:t>
            </a:r>
          </a:p>
          <a:p>
            <a:r>
              <a:rPr lang="en-US" dirty="0"/>
              <a:t> </a:t>
            </a:r>
          </a:p>
          <a:p>
            <a:endParaRPr lang="en-US" dirty="0"/>
          </a:p>
        </p:txBody>
      </p:sp>
      <p:sp>
        <p:nvSpPr>
          <p:cNvPr id="4" name="Slide Number Placeholder 3"/>
          <p:cNvSpPr>
            <a:spLocks noGrp="1"/>
          </p:cNvSpPr>
          <p:nvPr>
            <p:ph type="sldNum" sz="quarter" idx="10"/>
          </p:nvPr>
        </p:nvSpPr>
        <p:spPr/>
        <p:txBody>
          <a:bodyPr/>
          <a:lstStyle/>
          <a:p>
            <a:fld id="{1CF21FDC-26DD-4EEF-A9D1-33B2208033F3}" type="slidenum">
              <a:rPr lang="en-US" smtClean="0"/>
              <a:t>7</a:t>
            </a:fld>
            <a:endParaRPr lang="en-US"/>
          </a:p>
        </p:txBody>
      </p:sp>
    </p:spTree>
    <p:extLst>
      <p:ext uri="{BB962C8B-B14F-4D97-AF65-F5344CB8AC3E}">
        <p14:creationId xmlns:p14="http://schemas.microsoft.com/office/powerpoint/2010/main" val="283859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8</a:t>
            </a:fld>
            <a:endParaRPr lang="en-US"/>
          </a:p>
        </p:txBody>
      </p:sp>
    </p:spTree>
    <p:extLst>
      <p:ext uri="{BB962C8B-B14F-4D97-AF65-F5344CB8AC3E}">
        <p14:creationId xmlns:p14="http://schemas.microsoft.com/office/powerpoint/2010/main" val="159651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F21FDC-26DD-4EEF-A9D1-33B2208033F3}" type="slidenum">
              <a:rPr lang="en-US" smtClean="0"/>
              <a:t>9</a:t>
            </a:fld>
            <a:endParaRPr lang="en-US"/>
          </a:p>
        </p:txBody>
      </p:sp>
    </p:spTree>
    <p:extLst>
      <p:ext uri="{BB962C8B-B14F-4D97-AF65-F5344CB8AC3E}">
        <p14:creationId xmlns:p14="http://schemas.microsoft.com/office/powerpoint/2010/main" val="211121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321B75-BE3B-4FF9-9C67-CC46A9B7CF15}"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40218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321B75-BE3B-4FF9-9C67-CC46A9B7CF15}"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7809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321B75-BE3B-4FF9-9C67-CC46A9B7CF15}"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88225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321B75-BE3B-4FF9-9C67-CC46A9B7CF15}"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196601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321B75-BE3B-4FF9-9C67-CC46A9B7CF15}"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35590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321B75-BE3B-4FF9-9C67-CC46A9B7CF15}"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2761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321B75-BE3B-4FF9-9C67-CC46A9B7CF15}"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344501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321B75-BE3B-4FF9-9C67-CC46A9B7CF15}"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24558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21B75-BE3B-4FF9-9C67-CC46A9B7CF15}"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483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321B75-BE3B-4FF9-9C67-CC46A9B7CF15}"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417001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321B75-BE3B-4FF9-9C67-CC46A9B7CF15}"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FAC27-A381-4389-AC70-0812411D7118}" type="slidenum">
              <a:rPr lang="en-US" smtClean="0"/>
              <a:t>‹#›</a:t>
            </a:fld>
            <a:endParaRPr lang="en-US"/>
          </a:p>
        </p:txBody>
      </p:sp>
    </p:spTree>
    <p:extLst>
      <p:ext uri="{BB962C8B-B14F-4D97-AF65-F5344CB8AC3E}">
        <p14:creationId xmlns:p14="http://schemas.microsoft.com/office/powerpoint/2010/main" val="3366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21B75-BE3B-4FF9-9C67-CC46A9B7CF15}" type="datetimeFigureOut">
              <a:rPr lang="en-US" smtClean="0"/>
              <a:t>6/16/2018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FAC27-A381-4389-AC70-0812411D7118}" type="slidenum">
              <a:rPr lang="en-US" smtClean="0"/>
              <a:t>‹#›</a:t>
            </a:fld>
            <a:endParaRPr lang="en-US"/>
          </a:p>
        </p:txBody>
      </p:sp>
    </p:spTree>
    <p:extLst>
      <p:ext uri="{BB962C8B-B14F-4D97-AF65-F5344CB8AC3E}">
        <p14:creationId xmlns:p14="http://schemas.microsoft.com/office/powerpoint/2010/main" val="781898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s://www.mentimeter.com/public/d8577437b12ffced70ae4ad713da939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public/d8577437b12ffced70ae4ad713da939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public/d8577437b12ffced70ae4ad713da939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mentimeter.com/public/d8577437b12ffced70ae4ad713da939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SHx_pTsdyqM"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0918FFCC-0436-4E42-A5E4-3E463F97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 y="-93518"/>
            <a:ext cx="9268691" cy="6951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A65FE8-5F2F-4CB3-96D9-045893FFD95F}"/>
              </a:ext>
            </a:extLst>
          </p:cNvPr>
          <p:cNvSpPr>
            <a:spLocks noGrp="1"/>
          </p:cNvSpPr>
          <p:nvPr>
            <p:ph type="title"/>
          </p:nvPr>
        </p:nvSpPr>
        <p:spPr>
          <a:xfrm>
            <a:off x="628650" y="583420"/>
            <a:ext cx="7886700" cy="1075747"/>
          </a:xfrm>
        </p:spPr>
        <p:txBody>
          <a:bodyPr>
            <a:normAutofit/>
          </a:bodyPr>
          <a:lstStyle/>
          <a:p>
            <a:pPr algn="ctr"/>
            <a:r>
              <a:rPr lang="en-US" sz="4800" dirty="0">
                <a:solidFill>
                  <a:schemeClr val="bg1"/>
                </a:solidFill>
                <a:effectLst>
                  <a:glow rad="139700">
                    <a:schemeClr val="accent2">
                      <a:satMod val="175000"/>
                      <a:alpha val="40000"/>
                    </a:schemeClr>
                  </a:glow>
                  <a:outerShdw blurRad="38100" dist="38100" dir="2700000" algn="tl">
                    <a:srgbClr val="000000">
                      <a:alpha val="43137"/>
                    </a:srgbClr>
                  </a:outerShdw>
                </a:effectLst>
                <a:latin typeface="Impact" panose="020B0806030902050204" pitchFamily="34" charset="0"/>
              </a:rPr>
              <a:t>Building an Indestructible Life</a:t>
            </a:r>
          </a:p>
        </p:txBody>
      </p:sp>
      <p:sp>
        <p:nvSpPr>
          <p:cNvPr id="3" name="Content Placeholder 2">
            <a:extLst>
              <a:ext uri="{FF2B5EF4-FFF2-40B4-BE49-F238E27FC236}">
                <a16:creationId xmlns:a16="http://schemas.microsoft.com/office/drawing/2014/main" id="{8104DB37-19E9-4168-B829-8D311212D41E}"/>
              </a:ext>
            </a:extLst>
          </p:cNvPr>
          <p:cNvSpPr>
            <a:spLocks noGrp="1"/>
          </p:cNvSpPr>
          <p:nvPr>
            <p:ph idx="1"/>
          </p:nvPr>
        </p:nvSpPr>
        <p:spPr>
          <a:xfrm>
            <a:off x="628650" y="5777345"/>
            <a:ext cx="7886700" cy="1075746"/>
          </a:xfrm>
        </p:spPr>
        <p:txBody>
          <a:bodyPr>
            <a:normAutofit/>
          </a:bodyPr>
          <a:lstStyle/>
          <a:p>
            <a:pPr marL="0" indent="0">
              <a:spcBef>
                <a:spcPts val="0"/>
              </a:spcBef>
              <a:buNone/>
            </a:pPr>
            <a:r>
              <a:rPr lang="en-US" sz="3600" b="1" dirty="0">
                <a:solidFill>
                  <a:schemeClr val="bg1"/>
                </a:solidFill>
                <a:effectLst>
                  <a:outerShdw blurRad="38100" dist="38100" dir="2700000" algn="tl">
                    <a:srgbClr val="000000">
                      <a:alpha val="43137"/>
                    </a:srgbClr>
                  </a:outerShdw>
                </a:effectLst>
                <a:latin typeface="Candara" panose="020E0502030303020204" pitchFamily="34" charset="0"/>
              </a:rPr>
              <a:t>Moral and Doctrinal Purity</a:t>
            </a:r>
          </a:p>
          <a:p>
            <a:pPr marL="0" indent="0">
              <a:spcBef>
                <a:spcPts val="0"/>
              </a:spcBef>
              <a:buNone/>
            </a:pPr>
            <a:r>
              <a:rPr lang="en-US">
                <a:solidFill>
                  <a:schemeClr val="bg1"/>
                </a:solidFill>
                <a:effectLst>
                  <a:outerShdw blurRad="38100" dist="38100" dir="2700000" algn="tl">
                    <a:srgbClr val="000000">
                      <a:alpha val="43137"/>
                    </a:srgbClr>
                  </a:outerShdw>
                </a:effectLst>
                <a:latin typeface="Candara" panose="020E0502030303020204" pitchFamily="34" charset="0"/>
              </a:rPr>
              <a:t>(Matthew 7:13-28)</a:t>
            </a:r>
            <a:endParaRPr lang="en-US" dirty="0">
              <a:solidFill>
                <a:schemeClr val="bg1"/>
              </a:solidFill>
              <a:effectLst>
                <a:outerShdw blurRad="38100" dist="38100" dir="2700000" algn="tl">
                  <a:srgbClr val="000000">
                    <a:alpha val="43137"/>
                  </a:srgbClr>
                </a:outerShdw>
              </a:effectLst>
              <a:latin typeface="Candara" panose="020E0502030303020204" pitchFamily="34" charset="0"/>
            </a:endParaRPr>
          </a:p>
        </p:txBody>
      </p:sp>
      <p:pic>
        <p:nvPicPr>
          <p:cNvPr id="6" name="Picture 4" descr="Related image">
            <a:extLst>
              <a:ext uri="{FF2B5EF4-FFF2-40B4-BE49-F238E27FC236}">
                <a16:creationId xmlns:a16="http://schemas.microsoft.com/office/drawing/2014/main" id="{39C2A327-155B-4F46-8C85-FD3152A90FE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89834">
            <a:off x="6021257" y="4867203"/>
            <a:ext cx="2951017" cy="1820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12" name="TextBox 11"/>
          <p:cNvSpPr txBox="1"/>
          <p:nvPr/>
        </p:nvSpPr>
        <p:spPr>
          <a:xfrm flipH="1">
            <a:off x="4687615" y="5534560"/>
            <a:ext cx="4557439" cy="1323439"/>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**Beware**</a:t>
            </a:r>
          </a:p>
          <a:p>
            <a:pPr algn="ctr"/>
            <a:r>
              <a:rPr lang="en-US" sz="3200" b="1" dirty="0">
                <a:solidFill>
                  <a:srgbClr val="FF0000"/>
                </a:solidFill>
              </a:rPr>
              <a:t>They Will Be Among You</a:t>
            </a:r>
          </a:p>
        </p:txBody>
      </p:sp>
    </p:spTree>
    <p:extLst>
      <p:ext uri="{BB962C8B-B14F-4D97-AF65-F5344CB8AC3E}">
        <p14:creationId xmlns:p14="http://schemas.microsoft.com/office/powerpoint/2010/main" val="208721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1" y="365126"/>
            <a:ext cx="6727124" cy="1325563"/>
          </a:xfrm>
        </p:spPr>
        <p:txBody>
          <a:bodyPr>
            <a:normAutofit fontScale="90000"/>
          </a:bodyPr>
          <a:lstStyle/>
          <a:p>
            <a:pPr algn="ctr"/>
            <a:r>
              <a:rPr lang="en-US" sz="4800" b="1" dirty="0"/>
              <a:t>Two Fruits (Matthew 7:15-22)</a:t>
            </a:r>
            <a:br>
              <a:rPr lang="en-US" sz="4800" dirty="0"/>
            </a:br>
            <a:r>
              <a:rPr lang="en-US" sz="4800" dirty="0"/>
              <a:t> </a:t>
            </a:r>
            <a:r>
              <a:rPr lang="en-US" b="1" dirty="0">
                <a:solidFill>
                  <a:srgbClr val="C00000"/>
                </a:solidFill>
                <a:effectLst>
                  <a:outerShdw blurRad="38100" dist="38100" dir="2700000" algn="tl">
                    <a:srgbClr val="000000">
                      <a:alpha val="43137"/>
                    </a:srgbClr>
                  </a:outerShdw>
                </a:effectLst>
              </a:rPr>
              <a:t>A Prophet’s Identity</a:t>
            </a:r>
            <a:endPar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1" y="1954924"/>
            <a:ext cx="9143999" cy="4903076"/>
          </a:xfrm>
          <a:noFill/>
        </p:spPr>
        <p:txBody>
          <a:bodyPr>
            <a:normAutofit fontScale="77500" lnSpcReduction="20000"/>
          </a:bodyPr>
          <a:lstStyle/>
          <a:p>
            <a:pPr marL="0" indent="0" algn="ctr">
              <a:buNone/>
            </a:pPr>
            <a:r>
              <a:rPr lang="en-US" sz="5200" dirty="0">
                <a:solidFill>
                  <a:schemeClr val="accent1">
                    <a:lumMod val="50000"/>
                  </a:schemeClr>
                </a:solidFill>
                <a:latin typeface="Candara" panose="020E0502030303020204" pitchFamily="34" charset="0"/>
              </a:rPr>
              <a:t>The Old Testament </a:t>
            </a:r>
          </a:p>
          <a:p>
            <a:pPr marL="0" indent="0" algn="ctr">
              <a:buNone/>
            </a:pPr>
            <a:r>
              <a:rPr lang="en-US" sz="4000" dirty="0">
                <a:solidFill>
                  <a:schemeClr val="accent1">
                    <a:lumMod val="50000"/>
                  </a:schemeClr>
                </a:solidFill>
                <a:latin typeface="Candara" panose="020E0502030303020204" pitchFamily="34" charset="0"/>
              </a:rPr>
              <a:t>(Deut. 13.1–3; 18.20–22; Jer. 23.13–32; 27.9–10; 29.8–9; Ezek. 13.1–23; 22.28; Mic. 3.11; Zeph. 3.4) </a:t>
            </a:r>
          </a:p>
          <a:p>
            <a:pPr marL="0" indent="0" algn="ctr">
              <a:buNone/>
            </a:pPr>
            <a:endParaRPr lang="en-US" sz="4000" dirty="0">
              <a:solidFill>
                <a:schemeClr val="accent1">
                  <a:lumMod val="50000"/>
                </a:schemeClr>
              </a:solidFill>
              <a:latin typeface="Candara" panose="020E0502030303020204" pitchFamily="34" charset="0"/>
            </a:endParaRPr>
          </a:p>
          <a:p>
            <a:pPr marL="0" indent="0" algn="ctr">
              <a:buNone/>
            </a:pPr>
            <a:r>
              <a:rPr lang="en-US" sz="5200" dirty="0">
                <a:solidFill>
                  <a:schemeClr val="accent1">
                    <a:lumMod val="50000"/>
                  </a:schemeClr>
                </a:solidFill>
                <a:latin typeface="Candara" panose="020E0502030303020204" pitchFamily="34" charset="0"/>
              </a:rPr>
              <a:t>The New Testament </a:t>
            </a:r>
          </a:p>
          <a:p>
            <a:pPr marL="0" indent="0" algn="ctr">
              <a:buNone/>
            </a:pPr>
            <a:r>
              <a:rPr lang="en-US" sz="4000" dirty="0">
                <a:solidFill>
                  <a:schemeClr val="accent1">
                    <a:lumMod val="50000"/>
                  </a:schemeClr>
                </a:solidFill>
                <a:latin typeface="Candara" panose="020E0502030303020204" pitchFamily="34" charset="0"/>
              </a:rPr>
              <a:t>(Acts 20.28–29; 2 Cor. 11.1–4, 13–15; Gal. 1.6–9; Col. 2.8, 16–19; 2 </a:t>
            </a:r>
            <a:r>
              <a:rPr lang="en-US" sz="4000" dirty="0" err="1">
                <a:solidFill>
                  <a:schemeClr val="accent1">
                    <a:lumMod val="50000"/>
                  </a:schemeClr>
                </a:solidFill>
                <a:latin typeface="Candara" panose="020E0502030303020204" pitchFamily="34" charset="0"/>
              </a:rPr>
              <a:t>Thes</a:t>
            </a:r>
            <a:r>
              <a:rPr lang="en-US" sz="4000" dirty="0">
                <a:solidFill>
                  <a:schemeClr val="accent1">
                    <a:lumMod val="50000"/>
                  </a:schemeClr>
                </a:solidFill>
                <a:latin typeface="Candara" panose="020E0502030303020204" pitchFamily="34" charset="0"/>
              </a:rPr>
              <a:t>. 2.8–12; 1 Tim. 1.19–20; 4.1–2; 2 Tim. 2.16–17; 4.3–4; Tit. 1.10–11; 2 Pet. 2.1–2; 1 John 2.18–23; 4.1–3; 2 John 9–11; Jude 3–4; Rev. 2.15, 20–24) </a:t>
            </a:r>
          </a:p>
          <a:p>
            <a:pPr marL="0" indent="0" algn="ctr">
              <a:buNone/>
            </a:pPr>
            <a:endParaRPr lang="en-US" sz="4000" dirty="0">
              <a:solidFill>
                <a:schemeClr val="accent1">
                  <a:lumMod val="50000"/>
                </a:schemeClr>
              </a:solidFill>
            </a:endParaRPr>
          </a:p>
          <a:p>
            <a:pPr marL="0" indent="0" algn="ctr">
              <a:buNone/>
            </a:pPr>
            <a:r>
              <a:rPr lang="en-US" sz="4000" dirty="0">
                <a:solidFill>
                  <a:schemeClr val="accent1">
                    <a:lumMod val="50000"/>
                  </a:schemeClr>
                </a:solidFill>
              </a:rPr>
              <a:t>are full of warnings regarding false teachers. </a:t>
            </a:r>
            <a:endParaRPr lang="en-US" sz="4000" b="1" dirty="0">
              <a:solidFill>
                <a:schemeClr val="accent1">
                  <a:lumMod val="50000"/>
                </a:schemeClr>
              </a:solidFill>
              <a:latin typeface="Candara" panose="020E0502030303020204" pitchFamily="34" charset="0"/>
            </a:endParaRPr>
          </a:p>
          <a:p>
            <a:pPr lvl="0"/>
            <a:endParaRPr lang="en-US" dirty="0"/>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1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12" name="TextBox 11"/>
          <p:cNvSpPr txBox="1"/>
          <p:nvPr/>
        </p:nvSpPr>
        <p:spPr>
          <a:xfrm flipH="1">
            <a:off x="4687615" y="5534560"/>
            <a:ext cx="4557439" cy="1323439"/>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**Beware**</a:t>
            </a:r>
          </a:p>
          <a:p>
            <a:pPr algn="ctr"/>
            <a:r>
              <a:rPr lang="en-US" sz="3200" b="1" dirty="0">
                <a:solidFill>
                  <a:srgbClr val="FF0000"/>
                </a:solidFill>
              </a:rPr>
              <a:t>They Will Be Among You</a:t>
            </a:r>
          </a:p>
        </p:txBody>
      </p:sp>
      <p:sp>
        <p:nvSpPr>
          <p:cNvPr id="4" name="TextBox 3"/>
          <p:cNvSpPr txBox="1"/>
          <p:nvPr/>
        </p:nvSpPr>
        <p:spPr>
          <a:xfrm>
            <a:off x="0" y="2487572"/>
            <a:ext cx="4687614" cy="3046988"/>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Jeremiah’s Test</a:t>
            </a:r>
          </a:p>
          <a:p>
            <a:pPr algn="ctr"/>
            <a:r>
              <a:rPr lang="en-US" sz="3200" b="1" dirty="0">
                <a:effectLst>
                  <a:outerShdw blurRad="38100" dist="38100" dir="2700000" algn="tl">
                    <a:srgbClr val="000000">
                      <a:alpha val="43137"/>
                    </a:srgbClr>
                  </a:outerShdw>
                </a:effectLst>
              </a:rPr>
              <a:t>Jeremiah 23:16-17</a:t>
            </a:r>
          </a:p>
          <a:p>
            <a:pPr algn="ctr"/>
            <a:endParaRPr lang="en-US" sz="3200" b="1" dirty="0">
              <a:effectLst>
                <a:outerShdw blurRad="38100" dist="38100" dir="2700000" algn="tl">
                  <a:srgbClr val="000000">
                    <a:alpha val="43137"/>
                  </a:srgbClr>
                </a:outerShdw>
              </a:effectLst>
            </a:endParaRPr>
          </a:p>
          <a:p>
            <a:pPr marL="514350" indent="-514350">
              <a:buFont typeface="+mj-lt"/>
              <a:buAutoNum type="arabicPeriod"/>
            </a:pPr>
            <a:r>
              <a:rPr lang="en-US" sz="3200" b="1" dirty="0">
                <a:effectLst>
                  <a:outerShdw blurRad="38100" dist="38100" dir="2700000" algn="tl">
                    <a:srgbClr val="000000">
                      <a:alpha val="43137"/>
                    </a:srgbClr>
                  </a:outerShdw>
                </a:effectLst>
              </a:rPr>
              <a:t>Speak of visions of their own heart and not from the Lord</a:t>
            </a:r>
          </a:p>
        </p:txBody>
      </p:sp>
    </p:spTree>
    <p:extLst>
      <p:ext uri="{BB962C8B-B14F-4D97-AF65-F5344CB8AC3E}">
        <p14:creationId xmlns:p14="http://schemas.microsoft.com/office/powerpoint/2010/main" val="326914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12" name="TextBox 11"/>
          <p:cNvSpPr txBox="1"/>
          <p:nvPr/>
        </p:nvSpPr>
        <p:spPr>
          <a:xfrm flipH="1">
            <a:off x="4687615" y="5534560"/>
            <a:ext cx="4557439" cy="1323439"/>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**Beware**</a:t>
            </a:r>
          </a:p>
          <a:p>
            <a:pPr algn="ctr"/>
            <a:r>
              <a:rPr lang="en-US" sz="3200" b="1" dirty="0">
                <a:solidFill>
                  <a:srgbClr val="FF0000"/>
                </a:solidFill>
              </a:rPr>
              <a:t>They Will Be Among You</a:t>
            </a:r>
          </a:p>
        </p:txBody>
      </p:sp>
      <p:sp>
        <p:nvSpPr>
          <p:cNvPr id="4" name="TextBox 3"/>
          <p:cNvSpPr txBox="1"/>
          <p:nvPr/>
        </p:nvSpPr>
        <p:spPr>
          <a:xfrm>
            <a:off x="0" y="2487572"/>
            <a:ext cx="4687614" cy="3046988"/>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Jeremiah’s Test</a:t>
            </a:r>
          </a:p>
          <a:p>
            <a:pPr algn="ctr"/>
            <a:r>
              <a:rPr lang="en-US" sz="3200" b="1" dirty="0">
                <a:effectLst>
                  <a:outerShdw blurRad="38100" dist="38100" dir="2700000" algn="tl">
                    <a:srgbClr val="000000">
                      <a:alpha val="43137"/>
                    </a:srgbClr>
                  </a:outerShdw>
                </a:effectLst>
              </a:rPr>
              <a:t>Jeremiah 23:16-17</a:t>
            </a:r>
          </a:p>
          <a:p>
            <a:pPr algn="ctr"/>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2.  To those who despise God, they say, ”You shall  have peace.”</a:t>
            </a:r>
          </a:p>
        </p:txBody>
      </p:sp>
    </p:spTree>
    <p:extLst>
      <p:ext uri="{BB962C8B-B14F-4D97-AF65-F5344CB8AC3E}">
        <p14:creationId xmlns:p14="http://schemas.microsoft.com/office/powerpoint/2010/main" val="16831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12" name="TextBox 11"/>
          <p:cNvSpPr txBox="1"/>
          <p:nvPr/>
        </p:nvSpPr>
        <p:spPr>
          <a:xfrm flipH="1">
            <a:off x="4687615" y="5534560"/>
            <a:ext cx="4557439" cy="1323439"/>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**Beware**</a:t>
            </a:r>
          </a:p>
          <a:p>
            <a:pPr algn="ctr"/>
            <a:r>
              <a:rPr lang="en-US" sz="3200" b="1" dirty="0">
                <a:solidFill>
                  <a:srgbClr val="FF0000"/>
                </a:solidFill>
              </a:rPr>
              <a:t>They Will Be Among You</a:t>
            </a:r>
          </a:p>
        </p:txBody>
      </p:sp>
      <p:sp>
        <p:nvSpPr>
          <p:cNvPr id="4" name="TextBox 3"/>
          <p:cNvSpPr txBox="1"/>
          <p:nvPr/>
        </p:nvSpPr>
        <p:spPr>
          <a:xfrm>
            <a:off x="0" y="2487572"/>
            <a:ext cx="4687614" cy="4031873"/>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Jeremiah’s Test</a:t>
            </a:r>
          </a:p>
          <a:p>
            <a:pPr algn="ctr"/>
            <a:r>
              <a:rPr lang="en-US" sz="3200" b="1" dirty="0">
                <a:effectLst>
                  <a:outerShdw blurRad="38100" dist="38100" dir="2700000" algn="tl">
                    <a:srgbClr val="000000">
                      <a:alpha val="43137"/>
                    </a:srgbClr>
                  </a:outerShdw>
                </a:effectLst>
              </a:rPr>
              <a:t>Jeremiah 23:16-17</a:t>
            </a:r>
          </a:p>
          <a:p>
            <a:pPr algn="ctr"/>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3.  To those who walk according to the dictates of his own heart they say, “No evil shall come upon you.”</a:t>
            </a:r>
          </a:p>
        </p:txBody>
      </p:sp>
    </p:spTree>
    <p:extLst>
      <p:ext uri="{BB962C8B-B14F-4D97-AF65-F5344CB8AC3E}">
        <p14:creationId xmlns:p14="http://schemas.microsoft.com/office/powerpoint/2010/main" val="42919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12" name="TextBox 11"/>
          <p:cNvSpPr txBox="1"/>
          <p:nvPr/>
        </p:nvSpPr>
        <p:spPr>
          <a:xfrm flipH="1">
            <a:off x="4687615" y="5534560"/>
            <a:ext cx="4557439" cy="1323439"/>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**Beware**</a:t>
            </a:r>
          </a:p>
          <a:p>
            <a:pPr algn="ctr"/>
            <a:r>
              <a:rPr lang="en-US" sz="3200" b="1" dirty="0">
                <a:solidFill>
                  <a:srgbClr val="FF0000"/>
                </a:solidFill>
              </a:rPr>
              <a:t>They Will Be Among You</a:t>
            </a:r>
          </a:p>
        </p:txBody>
      </p:sp>
      <p:sp>
        <p:nvSpPr>
          <p:cNvPr id="4" name="TextBox 3"/>
          <p:cNvSpPr txBox="1"/>
          <p:nvPr/>
        </p:nvSpPr>
        <p:spPr>
          <a:xfrm>
            <a:off x="0" y="2487572"/>
            <a:ext cx="4687614" cy="3046988"/>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Jesus Warns</a:t>
            </a:r>
          </a:p>
          <a:p>
            <a:pPr algn="ctr"/>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They look like sheep on the outside.   </a:t>
            </a:r>
          </a:p>
          <a:p>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1 Peter 5:8</a:t>
            </a:r>
          </a:p>
        </p:txBody>
      </p:sp>
    </p:spTree>
    <p:extLst>
      <p:ext uri="{BB962C8B-B14F-4D97-AF65-F5344CB8AC3E}">
        <p14:creationId xmlns:p14="http://schemas.microsoft.com/office/powerpoint/2010/main" val="246423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4" name="TextBox 3"/>
          <p:cNvSpPr txBox="1"/>
          <p:nvPr/>
        </p:nvSpPr>
        <p:spPr>
          <a:xfrm>
            <a:off x="4687614" y="1846441"/>
            <a:ext cx="4557440" cy="5016758"/>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Good Fruit</a:t>
            </a:r>
          </a:p>
          <a:p>
            <a:pPr algn="ct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Sound Doctrine (2 Timothy 1:13; 2:2; Titus 1:9)  </a:t>
            </a:r>
          </a:p>
          <a:p>
            <a:pPr algn="ct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Balanced Teaching</a:t>
            </a:r>
          </a:p>
          <a:p>
            <a:pPr algn="ctr"/>
            <a:r>
              <a:rPr lang="en-US" sz="3200" b="1" dirty="0">
                <a:effectLst>
                  <a:outerShdw blurRad="38100" dist="38100" dir="2700000" algn="tl">
                    <a:srgbClr val="000000">
                      <a:alpha val="43137"/>
                    </a:srgbClr>
                  </a:outerShdw>
                </a:effectLst>
              </a:rPr>
              <a:t>Whole Council of God </a:t>
            </a:r>
          </a:p>
          <a:p>
            <a:pPr algn="ctr"/>
            <a:r>
              <a:rPr lang="en-US" sz="3200" b="1" dirty="0">
                <a:effectLst>
                  <a:outerShdw blurRad="38100" dist="38100" dir="2700000" algn="tl">
                    <a:srgbClr val="000000">
                      <a:alpha val="43137"/>
                    </a:srgbClr>
                  </a:outerShdw>
                </a:effectLst>
              </a:rPr>
              <a:t>Acts 20:26-27</a:t>
            </a:r>
          </a:p>
          <a:p>
            <a:pPr algn="ct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26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4" name="TextBox 3"/>
          <p:cNvSpPr txBox="1"/>
          <p:nvPr/>
        </p:nvSpPr>
        <p:spPr>
          <a:xfrm>
            <a:off x="4687614" y="1690685"/>
            <a:ext cx="4557440" cy="5509200"/>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Good Fruit</a:t>
            </a:r>
          </a:p>
          <a:p>
            <a:pPr algn="ctr"/>
            <a:endParaRPr lang="en-US" sz="3200" b="1" dirty="0">
              <a:effectLst>
                <a:outerShdw blurRad="38100" dist="38100" dir="2700000" algn="tl">
                  <a:srgbClr val="000000">
                    <a:alpha val="43137"/>
                  </a:srgbClr>
                </a:outerShdw>
              </a:effectLst>
            </a:endParaRPr>
          </a:p>
          <a:p>
            <a:pPr algn="ctr"/>
            <a:r>
              <a:rPr lang="en-US" sz="3200" dirty="0"/>
              <a:t>The fruit of the Spirit is “truth” and “finding out what is acceptable to the Lord” (Ephesians 5:8-10)</a:t>
            </a:r>
          </a:p>
          <a:p>
            <a:pPr algn="ct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A Word of Warning</a:t>
            </a:r>
          </a:p>
          <a:p>
            <a:pPr algn="ctr"/>
            <a:r>
              <a:rPr lang="en-US" sz="3200" dirty="0"/>
              <a:t>Don’t Seek Error</a:t>
            </a:r>
          </a:p>
          <a:p>
            <a:pPr algn="ctr"/>
            <a:r>
              <a:rPr lang="en-US" sz="3200" dirty="0"/>
              <a:t>Don’t Build Hedges</a:t>
            </a:r>
          </a:p>
          <a:p>
            <a:pPr algn="ctr"/>
            <a:endParaRPr lang="en-US" sz="3200" dirty="0"/>
          </a:p>
        </p:txBody>
      </p:sp>
    </p:spTree>
    <p:extLst>
      <p:ext uri="{BB962C8B-B14F-4D97-AF65-F5344CB8AC3E}">
        <p14:creationId xmlns:p14="http://schemas.microsoft.com/office/powerpoint/2010/main" val="50289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Fruits (Matthew 7:15-22)</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Prophet’s Identity</a:t>
            </a:r>
            <a:endParaRPr lang="en-US" b="1" dirty="0">
              <a:solidFill>
                <a:srgbClr val="C00000"/>
              </a:solidFill>
              <a:effectLst>
                <a:outerShdw blurRad="38100" dist="38100" dir="2700000" algn="tl">
                  <a:srgbClr val="000000">
                    <a:alpha val="43137"/>
                  </a:srgbClr>
                </a:outerShdw>
              </a:effectLst>
            </a:endParaRPr>
          </a:p>
        </p:txBody>
      </p:sp>
      <p:pic>
        <p:nvPicPr>
          <p:cNvPr id="9" name="Picture 8" descr="As Aparências Enganam? | Social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03" y="1690686"/>
            <a:ext cx="6889751" cy="5167313"/>
          </a:xfrm>
          <a:prstGeom prst="rect">
            <a:avLst/>
          </a:prstGeom>
        </p:spPr>
      </p:pic>
      <p:pic>
        <p:nvPicPr>
          <p:cNvPr id="3" name="Picture 2" descr="Open &lt;strong&gt;Bible&lt;/strong&gt; with pen | Flickr - Photo Shar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690688"/>
            <a:ext cx="4687614" cy="5167311"/>
          </a:xfrm>
          <a:prstGeom prst="rect">
            <a:avLst/>
          </a:prstGeom>
        </p:spPr>
      </p:pic>
      <p:sp>
        <p:nvSpPr>
          <p:cNvPr id="4" name="TextBox 3"/>
          <p:cNvSpPr txBox="1"/>
          <p:nvPr/>
        </p:nvSpPr>
        <p:spPr>
          <a:xfrm>
            <a:off x="14560" y="1690686"/>
            <a:ext cx="4673054" cy="5016758"/>
          </a:xfrm>
          <a:prstGeom prst="rect">
            <a:avLst/>
          </a:prstGeom>
          <a:solidFill>
            <a:srgbClr val="7F7F7F">
              <a:alpha val="69804"/>
            </a:srgbClr>
          </a:solidFill>
        </p:spPr>
        <p:txBody>
          <a:bodyPr wrap="square" rtlCol="0">
            <a:spAutoFit/>
          </a:bodyPr>
          <a:lstStyle/>
          <a:p>
            <a:pPr algn="ctr"/>
            <a:r>
              <a:rPr lang="en-US" sz="3200" b="1" dirty="0">
                <a:effectLst>
                  <a:outerShdw blurRad="38100" dist="38100" dir="2700000" algn="tl">
                    <a:srgbClr val="000000">
                      <a:alpha val="43137"/>
                    </a:srgbClr>
                  </a:outerShdw>
                </a:effectLst>
              </a:rPr>
              <a:t>Like the Wide Gate</a:t>
            </a:r>
          </a:p>
          <a:p>
            <a:pPr algn="ctr"/>
            <a:r>
              <a:rPr lang="en-US" sz="3200" b="1" dirty="0">
                <a:effectLst>
                  <a:outerShdw blurRad="38100" dist="38100" dir="2700000" algn="tl">
                    <a:srgbClr val="000000">
                      <a:alpha val="43137"/>
                    </a:srgbClr>
                  </a:outerShdw>
                </a:effectLst>
              </a:rPr>
              <a:t>Their End Is Destruction</a:t>
            </a:r>
          </a:p>
          <a:p>
            <a:pPr algn="ct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Matthew 7:21-23</a:t>
            </a:r>
          </a:p>
          <a:p>
            <a:pPr algn="ctr"/>
            <a:r>
              <a:rPr lang="en-US" sz="3200" b="1" dirty="0">
                <a:effectLst>
                  <a:outerShdw blurRad="38100" dist="38100" dir="2700000" algn="tl">
                    <a:srgbClr val="000000">
                      <a:alpha val="43137"/>
                    </a:srgbClr>
                  </a:outerShdw>
                </a:effectLst>
              </a:rPr>
              <a:t>shows the sad state of being deceived.  They believe they have been faithful.</a:t>
            </a:r>
          </a:p>
          <a:p>
            <a:pPr algn="ctr"/>
            <a:r>
              <a:rPr lang="en-US" sz="3200" b="1" dirty="0">
                <a:solidFill>
                  <a:srgbClr val="C00000"/>
                </a:solidFill>
                <a:effectLst>
                  <a:outerShdw blurRad="38100" dist="38100" dir="2700000" algn="tl">
                    <a:srgbClr val="000000">
                      <a:alpha val="43137"/>
                    </a:srgbClr>
                  </a:outerShdw>
                </a:effectLst>
              </a:rPr>
              <a:t>**Warning**</a:t>
            </a:r>
            <a:endParaRPr lang="en-US" sz="3200" dirty="0">
              <a:solidFill>
                <a:srgbClr val="C00000"/>
              </a:solidFill>
            </a:endParaRPr>
          </a:p>
          <a:p>
            <a:pPr algn="ctr"/>
            <a:endParaRPr lang="en-US" sz="3200" dirty="0"/>
          </a:p>
        </p:txBody>
      </p:sp>
    </p:spTree>
    <p:extLst>
      <p:ext uri="{BB962C8B-B14F-4D97-AF65-F5344CB8AC3E}">
        <p14:creationId xmlns:p14="http://schemas.microsoft.com/office/powerpoint/2010/main" val="397117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a:xfrm>
            <a:off x="14560" y="365126"/>
            <a:ext cx="9055868" cy="1325563"/>
          </a:xfrm>
        </p:spPr>
        <p:txBody>
          <a:bodyPr>
            <a:normAutofit fontScale="90000"/>
          </a:bodyPr>
          <a:lstStyle/>
          <a:p>
            <a:pPr algn="ctr"/>
            <a:r>
              <a:rPr lang="en-US" b="1" dirty="0"/>
              <a:t>Two Foundations (Matthew 7:15-22)</a:t>
            </a:r>
            <a:br>
              <a:rPr lang="en-US" dirty="0"/>
            </a:br>
            <a:r>
              <a:rPr lang="en-US" dirty="0"/>
              <a:t> </a:t>
            </a:r>
            <a:r>
              <a:rPr lang="en-US" b="1" dirty="0">
                <a:solidFill>
                  <a:srgbClr val="C00000"/>
                </a:solidFill>
                <a:effectLst>
                  <a:outerShdw blurRad="38100" dist="38100" dir="2700000" algn="tl">
                    <a:srgbClr val="000000">
                      <a:alpha val="43137"/>
                    </a:srgbClr>
                  </a:outerShdw>
                </a:effectLst>
              </a:rPr>
              <a:t>Build A House That Will Stand in Judgement</a:t>
            </a:r>
            <a:br>
              <a:rPr lang="en-US" sz="4000" b="1" dirty="0">
                <a:solidFill>
                  <a:srgbClr val="C00000"/>
                </a:solidFill>
                <a:latin typeface="Candara" panose="020E0502030303020204" pitchFamily="34" charset="0"/>
              </a:rPr>
            </a:br>
            <a:endParaRPr lang="en-US" b="1" dirty="0">
              <a:solidFill>
                <a:srgbClr val="C00000"/>
              </a:solidFill>
              <a:effectLst>
                <a:outerShdw blurRad="38100" dist="38100" dir="2700000" algn="tl">
                  <a:srgbClr val="000000">
                    <a:alpha val="43137"/>
                  </a:srgbClr>
                </a:outerShdw>
              </a:effectLst>
            </a:endParaRPr>
          </a:p>
        </p:txBody>
      </p:sp>
      <p:pic>
        <p:nvPicPr>
          <p:cNvPr id="8" name="Picture 7" descr="Laying the Foundation of Diverse Leadership (part 1) - 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28" y="1540258"/>
            <a:ext cx="4950372" cy="5327896"/>
          </a:xfrm>
          <a:prstGeom prst="rect">
            <a:avLst/>
          </a:prstGeom>
        </p:spPr>
      </p:pic>
      <p:pic>
        <p:nvPicPr>
          <p:cNvPr id="11" name="Picture 10" descr="Atchison County, Missouri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0" y="1540258"/>
            <a:ext cx="4578462" cy="5312487"/>
          </a:xfrm>
          <a:prstGeom prst="rect">
            <a:avLst/>
          </a:prstGeom>
        </p:spPr>
      </p:pic>
    </p:spTree>
    <p:extLst>
      <p:ext uri="{BB962C8B-B14F-4D97-AF65-F5344CB8AC3E}">
        <p14:creationId xmlns:p14="http://schemas.microsoft.com/office/powerpoint/2010/main" val="26221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490105" y="365126"/>
            <a:ext cx="6237019" cy="1325563"/>
          </a:xfrm>
        </p:spPr>
        <p:txBody>
          <a:bodyPr>
            <a:normAutofit fontScale="90000"/>
          </a:bodyPr>
          <a:lstStyle/>
          <a:p>
            <a:pPr algn="ctr"/>
            <a:r>
              <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rPr>
              <a:t>Moral and Doctrinal Purity</a:t>
            </a: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628650" y="1925782"/>
            <a:ext cx="7886700" cy="4567091"/>
          </a:xfrm>
          <a:noFill/>
        </p:spPr>
        <p:txBody>
          <a:bodyPr>
            <a:normAutofit lnSpcReduction="10000"/>
          </a:bodyPr>
          <a:lstStyle/>
          <a:p>
            <a:pPr marL="0" indent="0" algn="ctr">
              <a:buNone/>
            </a:pPr>
            <a:r>
              <a:rPr lang="en-US" sz="4000" b="1" dirty="0">
                <a:solidFill>
                  <a:schemeClr val="accent1">
                    <a:lumMod val="50000"/>
                  </a:schemeClr>
                </a:solidFill>
                <a:latin typeface="Candara" panose="020E0502030303020204" pitchFamily="34" charset="0"/>
              </a:rPr>
              <a:t>Two Gates </a:t>
            </a:r>
          </a:p>
          <a:p>
            <a:pPr marL="0" indent="0" algn="ctr">
              <a:buNone/>
            </a:pPr>
            <a:r>
              <a:rPr lang="en-US" sz="2800" b="1" dirty="0">
                <a:solidFill>
                  <a:srgbClr val="C00000"/>
                </a:solidFill>
                <a:latin typeface="Candara" panose="020E0502030303020204" pitchFamily="34" charset="0"/>
              </a:rPr>
              <a:t>A Radical Choice</a:t>
            </a:r>
          </a:p>
          <a:p>
            <a:pPr marL="0" indent="0" algn="ctr">
              <a:buNone/>
            </a:pPr>
            <a:endParaRPr lang="en-US" sz="3200" b="1" dirty="0">
              <a:solidFill>
                <a:schemeClr val="accent1">
                  <a:lumMod val="50000"/>
                </a:schemeClr>
              </a:solidFill>
              <a:latin typeface="Candara" panose="020E0502030303020204" pitchFamily="34" charset="0"/>
            </a:endParaRPr>
          </a:p>
          <a:p>
            <a:pPr marL="0" indent="0" algn="ctr">
              <a:buNone/>
            </a:pPr>
            <a:r>
              <a:rPr lang="en-US" sz="4000" b="1" dirty="0">
                <a:solidFill>
                  <a:schemeClr val="accent1">
                    <a:lumMod val="50000"/>
                  </a:schemeClr>
                </a:solidFill>
                <a:latin typeface="Candara" panose="020E0502030303020204" pitchFamily="34" charset="0"/>
              </a:rPr>
              <a:t>Two Fruits </a:t>
            </a:r>
          </a:p>
          <a:p>
            <a:pPr marL="0" indent="0" algn="ctr">
              <a:buNone/>
            </a:pPr>
            <a:r>
              <a:rPr lang="en-US" sz="2800" b="1" dirty="0">
                <a:solidFill>
                  <a:srgbClr val="C00000"/>
                </a:solidFill>
                <a:latin typeface="Candara" panose="020E0502030303020204" pitchFamily="34" charset="0"/>
              </a:rPr>
              <a:t>A Prophet’s Identity</a:t>
            </a:r>
          </a:p>
          <a:p>
            <a:pPr marL="0" indent="0" algn="ctr">
              <a:buNone/>
            </a:pPr>
            <a:endParaRPr lang="en-US" sz="3200" b="1" dirty="0">
              <a:solidFill>
                <a:srgbClr val="C00000"/>
              </a:solidFill>
              <a:latin typeface="Candara" panose="020E0502030303020204" pitchFamily="34" charset="0"/>
            </a:endParaRPr>
          </a:p>
          <a:p>
            <a:pPr marL="0" indent="0" algn="ctr">
              <a:buNone/>
            </a:pPr>
            <a:r>
              <a:rPr lang="en-US" sz="4000" b="1" dirty="0">
                <a:solidFill>
                  <a:schemeClr val="accent1">
                    <a:lumMod val="50000"/>
                  </a:schemeClr>
                </a:solidFill>
                <a:latin typeface="Candara" panose="020E0502030303020204" pitchFamily="34" charset="0"/>
              </a:rPr>
              <a:t>Two Foundations </a:t>
            </a:r>
          </a:p>
          <a:p>
            <a:pPr marL="0" indent="0" algn="ctr">
              <a:buNone/>
            </a:pPr>
            <a:r>
              <a:rPr lang="en-US" sz="2800" b="1" dirty="0">
                <a:solidFill>
                  <a:srgbClr val="C00000"/>
                </a:solidFill>
                <a:latin typeface="Candara" panose="020E0502030303020204" pitchFamily="34" charset="0"/>
              </a:rPr>
              <a:t>Build A House That Will Stand in Judgement</a:t>
            </a:r>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a:xfrm>
            <a:off x="14560" y="365126"/>
            <a:ext cx="9055868" cy="1325563"/>
          </a:xfrm>
        </p:spPr>
        <p:txBody>
          <a:bodyPr>
            <a:normAutofit fontScale="90000"/>
          </a:bodyPr>
          <a:lstStyle/>
          <a:p>
            <a:pPr algn="ctr"/>
            <a:r>
              <a:rPr lang="en-US" b="1" dirty="0"/>
              <a:t>Two Foundations (Matthew 7:15-22)</a:t>
            </a:r>
            <a:br>
              <a:rPr lang="en-US" dirty="0"/>
            </a:br>
            <a:r>
              <a:rPr lang="en-US" dirty="0"/>
              <a:t> </a:t>
            </a:r>
            <a:r>
              <a:rPr lang="en-US" b="1" dirty="0">
                <a:solidFill>
                  <a:srgbClr val="C00000"/>
                </a:solidFill>
                <a:effectLst>
                  <a:outerShdw blurRad="38100" dist="38100" dir="2700000" algn="tl">
                    <a:srgbClr val="000000">
                      <a:alpha val="43137"/>
                    </a:srgbClr>
                  </a:outerShdw>
                </a:effectLst>
              </a:rPr>
              <a:t>Build A House That Will Stand in Judgement</a:t>
            </a:r>
            <a:br>
              <a:rPr lang="en-US" sz="4000" b="1" dirty="0">
                <a:solidFill>
                  <a:srgbClr val="C00000"/>
                </a:solidFill>
                <a:latin typeface="Candara" panose="020E0502030303020204" pitchFamily="34" charset="0"/>
              </a:rPr>
            </a:br>
            <a:endParaRPr lang="en-US" b="1" dirty="0">
              <a:solidFill>
                <a:srgbClr val="C00000"/>
              </a:solidFill>
              <a:effectLst>
                <a:outerShdw blurRad="38100" dist="38100" dir="2700000" algn="tl">
                  <a:srgbClr val="000000">
                    <a:alpha val="43137"/>
                  </a:srgbClr>
                </a:outerShdw>
              </a:effectLst>
            </a:endParaRPr>
          </a:p>
        </p:txBody>
      </p:sp>
      <p:pic>
        <p:nvPicPr>
          <p:cNvPr id="8" name="Picture 7" descr="Laying the Foundation of Diverse Leadership (part 1) - 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28" y="1540258"/>
            <a:ext cx="4950372" cy="5327896"/>
          </a:xfrm>
          <a:prstGeom prst="rect">
            <a:avLst/>
          </a:prstGeom>
        </p:spPr>
      </p:pic>
      <p:pic>
        <p:nvPicPr>
          <p:cNvPr id="11" name="Picture 10" descr="Atchison County, Missouri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0" y="1571788"/>
            <a:ext cx="4578462" cy="5312487"/>
          </a:xfrm>
          <a:prstGeom prst="rect">
            <a:avLst/>
          </a:prstGeom>
        </p:spPr>
      </p:pic>
      <p:sp>
        <p:nvSpPr>
          <p:cNvPr id="3" name="TextBox 2"/>
          <p:cNvSpPr txBox="1"/>
          <p:nvPr/>
        </p:nvSpPr>
        <p:spPr>
          <a:xfrm>
            <a:off x="4593022" y="1540258"/>
            <a:ext cx="4550977" cy="5509200"/>
          </a:xfrm>
          <a:prstGeom prst="rect">
            <a:avLst/>
          </a:prstGeom>
          <a:solidFill>
            <a:srgbClr val="7F7F7F">
              <a:alpha val="69804"/>
            </a:srgbClr>
          </a:solidFill>
        </p:spPr>
        <p:txBody>
          <a:bodyPr wrap="square" rtlCol="0">
            <a:spAutoFit/>
          </a:bodyPr>
          <a:lstStyle/>
          <a:p>
            <a:pPr algn="ctr"/>
            <a:r>
              <a:rPr lang="en-US" sz="3200" dirty="0"/>
              <a:t>Hears These Words And Does Them</a:t>
            </a:r>
          </a:p>
          <a:p>
            <a:pPr algn="ctr"/>
            <a:endParaRPr lang="en-US" sz="3200" dirty="0"/>
          </a:p>
          <a:p>
            <a:pPr algn="ctr"/>
            <a:r>
              <a:rPr lang="en-US" sz="3200" dirty="0"/>
              <a:t>Matthew 20:20</a:t>
            </a:r>
          </a:p>
          <a:p>
            <a:pPr algn="ctr"/>
            <a:r>
              <a:rPr lang="en-US" sz="3200" dirty="0"/>
              <a:t>John 12:48</a:t>
            </a:r>
          </a:p>
          <a:p>
            <a:pPr algn="ctr"/>
            <a:r>
              <a:rPr lang="en-US" sz="3200" dirty="0"/>
              <a:t>Hebrews 2:1-3</a:t>
            </a:r>
          </a:p>
          <a:p>
            <a:pPr algn="ctr"/>
            <a:r>
              <a:rPr lang="en-US" sz="3200" dirty="0"/>
              <a:t>2 John 1:19</a:t>
            </a:r>
          </a:p>
          <a:p>
            <a:pPr algn="ctr"/>
            <a:r>
              <a:rPr lang="en-US" sz="3200" dirty="0"/>
              <a:t>1 Corinthians 4:6</a:t>
            </a:r>
          </a:p>
          <a:p>
            <a:pPr algn="ctr"/>
            <a:r>
              <a:rPr lang="en-US" sz="3200" dirty="0"/>
              <a:t>Colossians 3:16-17</a:t>
            </a:r>
          </a:p>
          <a:p>
            <a:pPr algn="ctr"/>
            <a:r>
              <a:rPr lang="en-US" sz="3200" dirty="0"/>
              <a:t>Colossians 1:9-10</a:t>
            </a:r>
          </a:p>
          <a:p>
            <a:pPr algn="ctr"/>
            <a:endParaRPr lang="en-US" sz="3200" dirty="0"/>
          </a:p>
        </p:txBody>
      </p:sp>
    </p:spTree>
    <p:extLst>
      <p:ext uri="{BB962C8B-B14F-4D97-AF65-F5344CB8AC3E}">
        <p14:creationId xmlns:p14="http://schemas.microsoft.com/office/powerpoint/2010/main" val="29145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490105" y="365126"/>
            <a:ext cx="6237019" cy="1325563"/>
          </a:xfrm>
        </p:spPr>
        <p:txBody>
          <a:bodyPr>
            <a:normAutofit fontScale="90000"/>
          </a:bodyPr>
          <a:lstStyle/>
          <a:p>
            <a:pPr algn="ctr"/>
            <a:r>
              <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rPr>
              <a:t>Exclusive Vs Inclusive</a:t>
            </a: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628650" y="1925782"/>
            <a:ext cx="7886700" cy="4567091"/>
          </a:xfrm>
          <a:noFill/>
        </p:spPr>
        <p:txBody>
          <a:bodyPr>
            <a:normAutofit/>
          </a:bodyPr>
          <a:lstStyle/>
          <a:p>
            <a:pPr marL="0" indent="0" algn="ctr">
              <a:buNone/>
            </a:pPr>
            <a:endParaRPr lang="en-US" sz="4000" b="1" dirty="0">
              <a:solidFill>
                <a:schemeClr val="accent1">
                  <a:lumMod val="50000"/>
                </a:schemeClr>
              </a:solidFill>
              <a:latin typeface="Candara" panose="020E0502030303020204" pitchFamily="34" charset="0"/>
            </a:endParaRPr>
          </a:p>
          <a:p>
            <a:pPr marL="0" lvl="0" indent="0" algn="ctr">
              <a:buNone/>
            </a:pPr>
            <a:r>
              <a:rPr lang="en-US" sz="4400" dirty="0">
                <a:hlinkClick r:id="rId3"/>
              </a:rPr>
              <a:t> By what standard will we be judged on the last day??</a:t>
            </a:r>
            <a:endParaRPr lang="en-US" sz="4400" dirty="0"/>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a:xfrm>
            <a:off x="14560" y="365126"/>
            <a:ext cx="9055868" cy="1325563"/>
          </a:xfrm>
        </p:spPr>
        <p:txBody>
          <a:bodyPr>
            <a:normAutofit fontScale="90000"/>
          </a:bodyPr>
          <a:lstStyle/>
          <a:p>
            <a:pPr algn="ctr"/>
            <a:r>
              <a:rPr lang="en-US" b="1" dirty="0"/>
              <a:t>Two Foundations (Matthew 7:15-22)</a:t>
            </a:r>
            <a:br>
              <a:rPr lang="en-US" dirty="0"/>
            </a:br>
            <a:r>
              <a:rPr lang="en-US" dirty="0"/>
              <a:t> </a:t>
            </a:r>
            <a:r>
              <a:rPr lang="en-US" b="1" dirty="0">
                <a:solidFill>
                  <a:srgbClr val="C00000"/>
                </a:solidFill>
                <a:effectLst>
                  <a:outerShdw blurRad="38100" dist="38100" dir="2700000" algn="tl">
                    <a:srgbClr val="000000">
                      <a:alpha val="43137"/>
                    </a:srgbClr>
                  </a:outerShdw>
                </a:effectLst>
              </a:rPr>
              <a:t>Build A House That Will Stand in Judgement</a:t>
            </a:r>
            <a:br>
              <a:rPr lang="en-US" sz="4000" b="1" dirty="0">
                <a:solidFill>
                  <a:srgbClr val="C00000"/>
                </a:solidFill>
                <a:latin typeface="Candara" panose="020E0502030303020204" pitchFamily="34" charset="0"/>
              </a:rPr>
            </a:br>
            <a:endParaRPr lang="en-US" b="1" dirty="0">
              <a:solidFill>
                <a:srgbClr val="C00000"/>
              </a:solidFill>
              <a:effectLst>
                <a:outerShdw blurRad="38100" dist="38100" dir="2700000" algn="tl">
                  <a:srgbClr val="000000">
                    <a:alpha val="43137"/>
                  </a:srgbClr>
                </a:outerShdw>
              </a:effectLst>
            </a:endParaRPr>
          </a:p>
        </p:txBody>
      </p:sp>
      <p:pic>
        <p:nvPicPr>
          <p:cNvPr id="8" name="Picture 7" descr="Laying the Foundation of Diverse Leadership (part 1) - 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28" y="1540258"/>
            <a:ext cx="4950372" cy="5327896"/>
          </a:xfrm>
          <a:prstGeom prst="rect">
            <a:avLst/>
          </a:prstGeom>
        </p:spPr>
      </p:pic>
      <p:pic>
        <p:nvPicPr>
          <p:cNvPr id="11" name="Picture 10" descr="Atchison County, Missouri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0" y="1571788"/>
            <a:ext cx="4578462" cy="5312487"/>
          </a:xfrm>
          <a:prstGeom prst="rect">
            <a:avLst/>
          </a:prstGeom>
        </p:spPr>
      </p:pic>
      <p:sp>
        <p:nvSpPr>
          <p:cNvPr id="3" name="TextBox 2"/>
          <p:cNvSpPr txBox="1"/>
          <p:nvPr/>
        </p:nvSpPr>
        <p:spPr>
          <a:xfrm>
            <a:off x="-59011" y="1524822"/>
            <a:ext cx="4688820" cy="5262979"/>
          </a:xfrm>
          <a:prstGeom prst="rect">
            <a:avLst/>
          </a:prstGeom>
          <a:solidFill>
            <a:srgbClr val="7F7F7F">
              <a:alpha val="69804"/>
            </a:srgbClr>
          </a:solidFill>
        </p:spPr>
        <p:txBody>
          <a:bodyPr wrap="square" rtlCol="0">
            <a:spAutoFit/>
          </a:bodyPr>
          <a:lstStyle/>
          <a:p>
            <a:pPr algn="ctr"/>
            <a:r>
              <a:rPr lang="en-US" sz="3200" dirty="0"/>
              <a:t>Hears These Words And Does Them Not</a:t>
            </a:r>
          </a:p>
          <a:p>
            <a:pPr algn="ctr"/>
            <a:br>
              <a:rPr lang="en-US" sz="3200" dirty="0"/>
            </a:br>
            <a:endParaRPr lang="en-US" sz="3200" dirty="0"/>
          </a:p>
          <a:p>
            <a:pPr algn="ctr"/>
            <a:r>
              <a:rPr lang="en-US" sz="4000" b="1" dirty="0"/>
              <a:t>Foolish</a:t>
            </a:r>
          </a:p>
          <a:p>
            <a:pPr algn="ctr"/>
            <a:r>
              <a:rPr lang="en-US" sz="4000" b="1" dirty="0"/>
              <a:t>Fall</a:t>
            </a:r>
          </a:p>
          <a:p>
            <a:pPr algn="ctr"/>
            <a:endParaRPr lang="en-US" sz="3200" dirty="0"/>
          </a:p>
          <a:p>
            <a:pPr algn="ctr"/>
            <a:r>
              <a:rPr lang="en-US" sz="3200" dirty="0"/>
              <a:t>Destruction like the wide gate and false teacher!</a:t>
            </a:r>
          </a:p>
          <a:p>
            <a:pPr algn="ctr"/>
            <a:endParaRPr lang="en-US" sz="3200" dirty="0"/>
          </a:p>
        </p:txBody>
      </p:sp>
    </p:spTree>
    <p:extLst>
      <p:ext uri="{BB962C8B-B14F-4D97-AF65-F5344CB8AC3E}">
        <p14:creationId xmlns:p14="http://schemas.microsoft.com/office/powerpoint/2010/main" val="33559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Gates (Matthew 7:13-14)</a:t>
            </a:r>
            <a:br>
              <a:rPr lang="en-US" dirty="0"/>
            </a:br>
            <a:r>
              <a:rPr lang="en-US" dirty="0"/>
              <a:t> </a:t>
            </a:r>
            <a:r>
              <a:rPr lang="en-US" sz="4000" dirty="0">
                <a:solidFill>
                  <a:srgbClr val="FF0000"/>
                </a:solidFill>
                <a:effectLst>
                  <a:outerShdw blurRad="38100" dist="38100" dir="2700000" algn="tl">
                    <a:srgbClr val="000000">
                      <a:alpha val="43137"/>
                    </a:srgbClr>
                  </a:outerShdw>
                </a:effectLst>
              </a:rPr>
              <a:t>A Radical Choice</a:t>
            </a:r>
            <a:endParaRPr lang="en-US" dirty="0">
              <a:solidFill>
                <a:srgbClr val="FF0000"/>
              </a:solidFill>
              <a:effectLst>
                <a:outerShdw blurRad="38100" dist="38100" dir="2700000" algn="tl">
                  <a:srgbClr val="000000">
                    <a:alpha val="43137"/>
                  </a:srgbClr>
                </a:outerShdw>
              </a:effectLst>
            </a:endParaRPr>
          </a:p>
        </p:txBody>
      </p:sp>
      <p:pic>
        <p:nvPicPr>
          <p:cNvPr id="8" name="Picture 7" descr="China - Hua Sha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0918"/>
            <a:ext cx="6296353" cy="5037082"/>
          </a:xfrm>
          <a:prstGeom prst="rect">
            <a:avLst/>
          </a:prstGeom>
        </p:spPr>
      </p:pic>
      <p:pic>
        <p:nvPicPr>
          <p:cNvPr id="11" name="Picture 10" descr="&lt;strong&gt;Open&lt;/strong&gt; &lt;strong&gt;gate&lt;/strong&gt; to the beauty | هر كجا هستم ، باشم، آسمان مال من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277" y="1820919"/>
            <a:ext cx="5941723" cy="5037082"/>
          </a:xfrm>
          <a:prstGeom prst="rect">
            <a:avLst/>
          </a:prstGeom>
        </p:spPr>
      </p:pic>
    </p:spTree>
    <p:extLst>
      <p:ext uri="{BB962C8B-B14F-4D97-AF65-F5344CB8AC3E}">
        <p14:creationId xmlns:p14="http://schemas.microsoft.com/office/powerpoint/2010/main" val="179770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490105" y="365126"/>
            <a:ext cx="6237019" cy="1325563"/>
          </a:xfrm>
        </p:spPr>
        <p:txBody>
          <a:bodyPr>
            <a:normAutofit/>
          </a:bodyPr>
          <a:lstStyle/>
          <a:p>
            <a:pPr algn="ctr"/>
            <a:r>
              <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rPr>
              <a:t>Why Radical?</a:t>
            </a: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628650" y="1925782"/>
            <a:ext cx="7886700" cy="4567091"/>
          </a:xfrm>
          <a:noFill/>
        </p:spPr>
        <p:txBody>
          <a:bodyPr>
            <a:normAutofit/>
          </a:bodyPr>
          <a:lstStyle/>
          <a:p>
            <a:pPr marL="0" indent="0" algn="ctr">
              <a:buNone/>
            </a:pPr>
            <a:endParaRPr lang="en-US" dirty="0"/>
          </a:p>
          <a:p>
            <a:pPr marL="0" indent="0" algn="ctr">
              <a:buNone/>
            </a:pPr>
            <a:r>
              <a:rPr lang="en-US" sz="4800" dirty="0">
                <a:hlinkClick r:id="rId3"/>
              </a:rPr>
              <a:t>What topics did Jesus speak about during this sermon that was radical?</a:t>
            </a:r>
            <a:endParaRPr lang="en-US" sz="4800" dirty="0"/>
          </a:p>
          <a:p>
            <a:pPr marL="0" indent="0" algn="ctr">
              <a:buNone/>
            </a:pPr>
            <a:endParaRPr lang="en-US" sz="2800" b="1" dirty="0">
              <a:solidFill>
                <a:srgbClr val="FF0000"/>
              </a:solidFill>
              <a:latin typeface="Candara" panose="020E0502030303020204" pitchFamily="34" charset="0"/>
            </a:endParaRPr>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Gates (Matthew 7:13-14)</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Radical Choice</a:t>
            </a:r>
            <a:endParaRPr lang="en-US" b="1" dirty="0">
              <a:solidFill>
                <a:srgbClr val="C00000"/>
              </a:solidFill>
              <a:effectLst>
                <a:outerShdw blurRad="38100" dist="38100" dir="2700000" algn="tl">
                  <a:srgbClr val="000000">
                    <a:alpha val="43137"/>
                  </a:srgbClr>
                </a:outerShdw>
              </a:effectLst>
            </a:endParaRPr>
          </a:p>
        </p:txBody>
      </p:sp>
      <p:pic>
        <p:nvPicPr>
          <p:cNvPr id="8" name="Picture 7" descr="China - Hua Sha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0918"/>
            <a:ext cx="6296353" cy="5037082"/>
          </a:xfrm>
          <a:prstGeom prst="rect">
            <a:avLst/>
          </a:prstGeom>
        </p:spPr>
      </p:pic>
      <p:pic>
        <p:nvPicPr>
          <p:cNvPr id="11" name="Picture 10" descr="&lt;strong&gt;Open&lt;/strong&gt; &lt;strong&gt;gate&lt;/strong&gt; to the beauty | هر كجا هستم ، باشم، آسمان مال من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277" y="1820918"/>
            <a:ext cx="5941723" cy="5037082"/>
          </a:xfrm>
          <a:prstGeom prst="rect">
            <a:avLst/>
          </a:prstGeom>
        </p:spPr>
      </p:pic>
      <p:sp>
        <p:nvSpPr>
          <p:cNvPr id="3" name="TextBox 2"/>
          <p:cNvSpPr txBox="1"/>
          <p:nvPr/>
        </p:nvSpPr>
        <p:spPr>
          <a:xfrm>
            <a:off x="3202277" y="1820918"/>
            <a:ext cx="5941724" cy="5509200"/>
          </a:xfrm>
          <a:prstGeom prst="rect">
            <a:avLst/>
          </a:prstGeom>
          <a:solidFill>
            <a:srgbClr val="A6A6A6">
              <a:alpha val="69804"/>
            </a:srgbClr>
          </a:solidFill>
        </p:spPr>
        <p:txBody>
          <a:bodyPr wrap="square" rtlCol="0">
            <a:spAutoFit/>
          </a:bodyPr>
          <a:lstStyle/>
          <a:p>
            <a:pPr algn="ctr"/>
            <a:endParaRPr lang="en-US" sz="2800" b="1" dirty="0"/>
          </a:p>
          <a:p>
            <a:pPr algn="ctr"/>
            <a:r>
              <a:rPr lang="en-US" sz="3200" b="1" dirty="0"/>
              <a:t>Jesus Says The Path is Difficult</a:t>
            </a:r>
          </a:p>
          <a:p>
            <a:pPr algn="ctr"/>
            <a:endParaRPr lang="en-US" sz="4400" b="1" dirty="0"/>
          </a:p>
          <a:p>
            <a:pPr algn="ctr"/>
            <a:r>
              <a:rPr lang="en-US" sz="3200" b="1" dirty="0"/>
              <a:t>It is Difficult Not Complex</a:t>
            </a:r>
          </a:p>
          <a:p>
            <a:pPr algn="ctr"/>
            <a:r>
              <a:rPr lang="en-US" sz="3200" b="1" dirty="0"/>
              <a:t> (Deut. 30:11-14)</a:t>
            </a:r>
          </a:p>
          <a:p>
            <a:pPr algn="ctr"/>
            <a:endParaRPr lang="en-US" sz="4800" b="1" dirty="0"/>
          </a:p>
          <a:p>
            <a:pPr algn="ctr"/>
            <a:r>
              <a:rPr lang="en-US" sz="3200" b="1" dirty="0"/>
              <a:t>The Difficulty Is Putting God’s Way Above Our Human Reasoning</a:t>
            </a:r>
          </a:p>
          <a:p>
            <a:pPr algn="ctr"/>
            <a:endParaRPr lang="en-US" sz="4000" b="1" dirty="0"/>
          </a:p>
        </p:txBody>
      </p:sp>
    </p:spTree>
    <p:extLst>
      <p:ext uri="{BB962C8B-B14F-4D97-AF65-F5344CB8AC3E}">
        <p14:creationId xmlns:p14="http://schemas.microsoft.com/office/powerpoint/2010/main" val="237603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490105" y="365126"/>
            <a:ext cx="6237019" cy="1325563"/>
          </a:xfrm>
        </p:spPr>
        <p:txBody>
          <a:bodyPr>
            <a:normAutofit fontScale="90000"/>
          </a:bodyPr>
          <a:lstStyle/>
          <a:p>
            <a:pPr algn="ctr"/>
            <a:r>
              <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rPr>
              <a:t>Morally Radical Today</a:t>
            </a: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628650" y="1925782"/>
            <a:ext cx="7886700" cy="4567091"/>
          </a:xfrm>
          <a:noFill/>
        </p:spPr>
        <p:txBody>
          <a:bodyPr>
            <a:normAutofit/>
          </a:bodyPr>
          <a:lstStyle/>
          <a:p>
            <a:pPr marL="0" indent="0" algn="ctr">
              <a:buNone/>
            </a:pPr>
            <a:endParaRPr lang="en-US" sz="6600" b="1" dirty="0">
              <a:solidFill>
                <a:schemeClr val="accent1">
                  <a:lumMod val="50000"/>
                </a:schemeClr>
              </a:solidFill>
              <a:latin typeface="Candara" panose="020E0502030303020204" pitchFamily="34" charset="0"/>
            </a:endParaRPr>
          </a:p>
          <a:p>
            <a:pPr marL="0" lvl="0" indent="0">
              <a:buNone/>
            </a:pPr>
            <a:r>
              <a:rPr lang="en-US" sz="4800" u="heavy" dirty="0">
                <a:hlinkClick r:id="rId3"/>
              </a:rPr>
              <a:t>What moral and doctrinal topics might Jesus speak about today where his message would be radical?</a:t>
            </a:r>
            <a:endParaRPr lang="en-US" sz="4800" dirty="0"/>
          </a:p>
          <a:p>
            <a:pPr marL="0" indent="0" algn="ctr">
              <a:buNone/>
            </a:pPr>
            <a:endParaRPr lang="en-US" sz="4800" b="1" dirty="0">
              <a:solidFill>
                <a:srgbClr val="FF0000"/>
              </a:solidFill>
              <a:latin typeface="Candara" panose="020E0502030303020204" pitchFamily="34" charset="0"/>
            </a:endParaRPr>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E83-06B2-44E1-9699-AA608A11F81C}"/>
              </a:ext>
            </a:extLst>
          </p:cNvPr>
          <p:cNvSpPr>
            <a:spLocks noGrp="1"/>
          </p:cNvSpPr>
          <p:nvPr>
            <p:ph type="title"/>
          </p:nvPr>
        </p:nvSpPr>
        <p:spPr/>
        <p:txBody>
          <a:bodyPr/>
          <a:lstStyle/>
          <a:p>
            <a:pPr algn="ctr"/>
            <a:r>
              <a:rPr lang="en-US" b="1" dirty="0"/>
              <a:t>Two Gates (Matthew 7:13-14)</a:t>
            </a:r>
            <a:br>
              <a:rPr lang="en-US" dirty="0"/>
            </a:br>
            <a:r>
              <a:rPr lang="en-US" dirty="0"/>
              <a:t> </a:t>
            </a:r>
            <a:r>
              <a:rPr lang="en-US" sz="4000" b="1" dirty="0">
                <a:solidFill>
                  <a:srgbClr val="C00000"/>
                </a:solidFill>
                <a:effectLst>
                  <a:outerShdw blurRad="38100" dist="38100" dir="2700000" algn="tl">
                    <a:srgbClr val="000000">
                      <a:alpha val="43137"/>
                    </a:srgbClr>
                  </a:outerShdw>
                </a:effectLst>
              </a:rPr>
              <a:t>A Radical Choice</a:t>
            </a:r>
            <a:endParaRPr lang="en-US" b="1" dirty="0">
              <a:solidFill>
                <a:srgbClr val="C00000"/>
              </a:solidFill>
              <a:effectLst>
                <a:outerShdw blurRad="38100" dist="38100" dir="2700000" algn="tl">
                  <a:srgbClr val="000000">
                    <a:alpha val="43137"/>
                  </a:srgbClr>
                </a:outerShdw>
              </a:effectLst>
            </a:endParaRPr>
          </a:p>
        </p:txBody>
      </p:sp>
      <p:pic>
        <p:nvPicPr>
          <p:cNvPr id="8" name="Picture 7" descr="China - Hua Sha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0918"/>
            <a:ext cx="6296353" cy="5037082"/>
          </a:xfrm>
          <a:prstGeom prst="rect">
            <a:avLst/>
          </a:prstGeom>
        </p:spPr>
      </p:pic>
      <p:pic>
        <p:nvPicPr>
          <p:cNvPr id="11" name="Picture 10" descr="&lt;strong&gt;Open&lt;/strong&gt; &lt;strong&gt;gate&lt;/strong&gt; to the beauty | هر كجا هستم ، باشم، آسمان مال من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277" y="1820918"/>
            <a:ext cx="5941723" cy="5037082"/>
          </a:xfrm>
          <a:prstGeom prst="rect">
            <a:avLst/>
          </a:prstGeom>
        </p:spPr>
      </p:pic>
      <p:sp>
        <p:nvSpPr>
          <p:cNvPr id="3" name="TextBox 2"/>
          <p:cNvSpPr txBox="1"/>
          <p:nvPr/>
        </p:nvSpPr>
        <p:spPr>
          <a:xfrm>
            <a:off x="2" y="1820918"/>
            <a:ext cx="3202275" cy="5037082"/>
          </a:xfrm>
          <a:prstGeom prst="rect">
            <a:avLst/>
          </a:prstGeom>
          <a:solidFill>
            <a:srgbClr val="A6A6A6">
              <a:alpha val="69804"/>
            </a:srgbClr>
          </a:solidFill>
        </p:spPr>
        <p:txBody>
          <a:bodyPr wrap="square" rtlCol="0">
            <a:spAutoFit/>
          </a:bodyPr>
          <a:lstStyle/>
          <a:p>
            <a:pPr algn="ctr"/>
            <a:endParaRPr lang="en-US" sz="2400" b="1" dirty="0"/>
          </a:p>
          <a:p>
            <a:pPr algn="ctr"/>
            <a:r>
              <a:rPr lang="en-US" sz="3200" b="1" dirty="0"/>
              <a:t>The Path of Least Resistance</a:t>
            </a:r>
          </a:p>
          <a:p>
            <a:pPr algn="ctr"/>
            <a:endParaRPr lang="en-US" sz="2400" b="1" dirty="0"/>
          </a:p>
          <a:p>
            <a:pPr algn="ctr"/>
            <a:r>
              <a:rPr lang="en-US" sz="3200" b="1" dirty="0"/>
              <a:t>Many Paths -&gt; Same Destination</a:t>
            </a:r>
          </a:p>
          <a:p>
            <a:pPr algn="ctr"/>
            <a:endParaRPr lang="en-US" sz="2400" b="1" dirty="0"/>
          </a:p>
          <a:p>
            <a:pPr algn="ctr"/>
            <a:r>
              <a:rPr lang="en-US" sz="3200" b="1" dirty="0"/>
              <a:t>Many Promise Carnal Rewards</a:t>
            </a:r>
          </a:p>
          <a:p>
            <a:pPr algn="ctr"/>
            <a:endParaRPr lang="en-US" sz="2800" b="1" dirty="0"/>
          </a:p>
          <a:p>
            <a:pPr algn="ctr"/>
            <a:r>
              <a:rPr lang="en-US" sz="3200" b="1" dirty="0"/>
              <a:t>Destruction</a:t>
            </a:r>
          </a:p>
        </p:txBody>
      </p:sp>
    </p:spTree>
    <p:extLst>
      <p:ext uri="{BB962C8B-B14F-4D97-AF65-F5344CB8AC3E}">
        <p14:creationId xmlns:p14="http://schemas.microsoft.com/office/powerpoint/2010/main" val="35627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2B5-15E5-4EB0-954F-4954AEA67FD0}"/>
              </a:ext>
            </a:extLst>
          </p:cNvPr>
          <p:cNvSpPr>
            <a:spLocks noGrp="1"/>
          </p:cNvSpPr>
          <p:nvPr>
            <p:ph type="title"/>
          </p:nvPr>
        </p:nvSpPr>
        <p:spPr>
          <a:xfrm>
            <a:off x="490105" y="365126"/>
            <a:ext cx="6237019" cy="1325563"/>
          </a:xfrm>
        </p:spPr>
        <p:txBody>
          <a:bodyPr>
            <a:normAutofit fontScale="90000"/>
          </a:bodyPr>
          <a:lstStyle/>
          <a:p>
            <a:pPr algn="ctr"/>
            <a:r>
              <a:rPr lang="en-US" sz="4800" dirty="0">
                <a:ln w="0">
                  <a:solidFill>
                    <a:schemeClr val="accent1">
                      <a:lumMod val="75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Heavy" panose="020B0903020102020204" pitchFamily="34" charset="0"/>
              </a:rPr>
              <a:t>Exclusive Vs Inclusive</a:t>
            </a:r>
          </a:p>
        </p:txBody>
      </p:sp>
      <p:sp>
        <p:nvSpPr>
          <p:cNvPr id="3" name="Content Placeholder 2">
            <a:extLst>
              <a:ext uri="{FF2B5EF4-FFF2-40B4-BE49-F238E27FC236}">
                <a16:creationId xmlns:a16="http://schemas.microsoft.com/office/drawing/2014/main" id="{8AD5D1C9-322D-409F-8136-39E7CD132B31}"/>
              </a:ext>
            </a:extLst>
          </p:cNvPr>
          <p:cNvSpPr>
            <a:spLocks noGrp="1"/>
          </p:cNvSpPr>
          <p:nvPr>
            <p:ph idx="1"/>
          </p:nvPr>
        </p:nvSpPr>
        <p:spPr>
          <a:xfrm>
            <a:off x="628650" y="1925782"/>
            <a:ext cx="7886700" cy="4567091"/>
          </a:xfrm>
          <a:noFill/>
        </p:spPr>
        <p:txBody>
          <a:bodyPr>
            <a:normAutofit/>
          </a:bodyPr>
          <a:lstStyle/>
          <a:p>
            <a:pPr marL="0" indent="0" algn="ctr">
              <a:buNone/>
            </a:pPr>
            <a:endParaRPr lang="en-US" sz="4000" b="1" dirty="0">
              <a:solidFill>
                <a:schemeClr val="accent1">
                  <a:lumMod val="50000"/>
                </a:schemeClr>
              </a:solidFill>
              <a:latin typeface="Candara" panose="020E0502030303020204" pitchFamily="34" charset="0"/>
            </a:endParaRPr>
          </a:p>
          <a:p>
            <a:pPr marL="0" lvl="0" indent="0" algn="ctr">
              <a:buNone/>
            </a:pPr>
            <a:r>
              <a:rPr lang="en-US" sz="4400" dirty="0">
                <a:hlinkClick r:id="rId3"/>
              </a:rPr>
              <a:t> Does Matthew 7:13-14 teach an exclusive path to heaven or an inclusive one (many paths) to heaven?</a:t>
            </a:r>
            <a:endParaRPr lang="en-US" sz="4400" dirty="0"/>
          </a:p>
        </p:txBody>
      </p:sp>
      <p:pic>
        <p:nvPicPr>
          <p:cNvPr id="4" name="Picture 2" descr="Related image">
            <a:extLst>
              <a:ext uri="{FF2B5EF4-FFF2-40B4-BE49-F238E27FC236}">
                <a16:creationId xmlns:a16="http://schemas.microsoft.com/office/drawing/2014/main" id="{F72103CB-EE12-4C49-8CED-E68256290B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27124" y="305368"/>
            <a:ext cx="1926771" cy="1445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SHx_pTsdyqM"/>
          <p:cNvPicPr>
            <a:picLocks noGrp="1" noRot="1" noChangeAspect="1"/>
          </p:cNvPicPr>
          <p:nvPr>
            <p:ph idx="1"/>
            <a:videoFile r:link="rId1"/>
          </p:nvPr>
        </p:nvPicPr>
        <p:blipFill>
          <a:blip r:embed="rId4"/>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698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3083</TotalTime>
  <Words>1438</Words>
  <Application>Microsoft Office PowerPoint</Application>
  <PresentationFormat>On-screen Show (4:3)</PresentationFormat>
  <Paragraphs>246</Paragraphs>
  <Slides>22</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Candara</vt:lpstr>
      <vt:lpstr>Franklin Gothic Heavy</vt:lpstr>
      <vt:lpstr>Impact</vt:lpstr>
      <vt:lpstr>Office Theme</vt:lpstr>
      <vt:lpstr>Building an Indestructible Life</vt:lpstr>
      <vt:lpstr>Moral and Doctrinal Purity</vt:lpstr>
      <vt:lpstr>Two Gates (Matthew 7:13-14)  A Radical Choice</vt:lpstr>
      <vt:lpstr>Why Radical?</vt:lpstr>
      <vt:lpstr>Two Gates (Matthew 7:13-14)  A Radical Choice</vt:lpstr>
      <vt:lpstr>Morally Radical Today</vt:lpstr>
      <vt:lpstr>Two Gates (Matthew 7:13-14)  A Radical Choice</vt:lpstr>
      <vt:lpstr>Exclusive Vs Inclusive</vt:lpstr>
      <vt:lpstr>PowerPoint Presentation</vt:lpstr>
      <vt:lpstr>Two Fruits (Matthew 7:15-22)  A Prophet’s Identity</vt:lpstr>
      <vt:lpstr>Two Fruits (Matthew 7:15-22)  A Prophet’s Identity</vt:lpstr>
      <vt:lpstr>Two Fruits (Matthew 7:15-22)  A Prophet’s Identity</vt:lpstr>
      <vt:lpstr>Two Fruits (Matthew 7:15-22)  A Prophet’s Identity</vt:lpstr>
      <vt:lpstr>Two Fruits (Matthew 7:15-22)  A Prophet’s Identity</vt:lpstr>
      <vt:lpstr>Two Fruits (Matthew 7:15-22)  A Prophet’s Identity</vt:lpstr>
      <vt:lpstr>Two Fruits (Matthew 7:15-22)  A Prophet’s Identity</vt:lpstr>
      <vt:lpstr>Two Fruits (Matthew 7:15-22)  A Prophet’s Identity</vt:lpstr>
      <vt:lpstr>Two Fruits (Matthew 7:15-22)  A Prophet’s Identity</vt:lpstr>
      <vt:lpstr>Two Foundations (Matthew 7:15-22)  Build A House That Will Stand in Judgement </vt:lpstr>
      <vt:lpstr>Two Foundations (Matthew 7:15-22)  Build A House That Will Stand in Judgement </vt:lpstr>
      <vt:lpstr>Exclusive Vs Inclusive</vt:lpstr>
      <vt:lpstr>Two Foundations (Matthew 7:15-22)  Build A House That Will Stand in Judgement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Indestructible Life</dc:title>
  <dc:creator>Steve Klein</dc:creator>
  <cp:lastModifiedBy>Eastside Enlightener</cp:lastModifiedBy>
  <cp:revision>34</cp:revision>
  <cp:lastPrinted>2018-06-16T12:23:59Z</cp:lastPrinted>
  <dcterms:created xsi:type="dcterms:W3CDTF">2018-03-24T00:20:50Z</dcterms:created>
  <dcterms:modified xsi:type="dcterms:W3CDTF">2018-06-16T16:03:21Z</dcterms:modified>
</cp:coreProperties>
</file>