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sldIdLst>
    <p:sldId id="256" r:id="rId2"/>
    <p:sldId id="263" r:id="rId3"/>
    <p:sldId id="262" r:id="rId4"/>
    <p:sldId id="269" r:id="rId5"/>
    <p:sldId id="270" r:id="rId6"/>
    <p:sldId id="257" r:id="rId7"/>
    <p:sldId id="266" r:id="rId8"/>
    <p:sldId id="267" r:id="rId9"/>
    <p:sldId id="268" r:id="rId10"/>
    <p:sldId id="264" r:id="rId11"/>
    <p:sldId id="265" r:id="rId12"/>
  </p:sldIdLst>
  <p:sldSz cx="9144000" cy="6858000" type="screen4x3"/>
  <p:notesSz cx="7010400" cy="9296400"/>
  <p:embeddedFontLst>
    <p:embeddedFont>
      <p:font typeface="Gill Sans Ultra Bold Condensed" panose="020B0A06020104020203" pitchFamily="34" charset="0"/>
      <p:regular r:id="rId14"/>
    </p:embeddedFon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54200" autoAdjust="0"/>
  </p:normalViewPr>
  <p:slideViewPr>
    <p:cSldViewPr snapToGrid="0">
      <p:cViewPr varScale="1">
        <p:scale>
          <a:sx n="63" d="100"/>
          <a:sy n="63" d="100"/>
        </p:scale>
        <p:origin x="2616"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58B08E-08D1-4786-AA73-FF0218A6CEDF}" type="datetimeFigureOut">
              <a:rPr lang="en-US" smtClean="0"/>
              <a:t>6/12/2015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3D120D2-0AF1-460A-ACAB-C8E7B099259B}" type="slidenum">
              <a:rPr lang="en-US" smtClean="0"/>
              <a:t>‹#›</a:t>
            </a:fld>
            <a:endParaRPr lang="en-US"/>
          </a:p>
        </p:txBody>
      </p:sp>
    </p:spTree>
    <p:extLst>
      <p:ext uri="{BB962C8B-B14F-4D97-AF65-F5344CB8AC3E}">
        <p14:creationId xmlns:p14="http://schemas.microsoft.com/office/powerpoint/2010/main" val="46715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t>1</a:t>
            </a:fld>
            <a:endParaRPr lang="en-US"/>
          </a:p>
        </p:txBody>
      </p:sp>
    </p:spTree>
    <p:extLst>
      <p:ext uri="{BB962C8B-B14F-4D97-AF65-F5344CB8AC3E}">
        <p14:creationId xmlns:p14="http://schemas.microsoft.com/office/powerpoint/2010/main" val="354088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Even though we may not be pursuing riches</a:t>
            </a:r>
            <a:r>
              <a:rPr lang="en-US" sz="1050" baseline="0" dirty="0" smtClean="0"/>
              <a:t> and material things God may bless us with them.</a:t>
            </a:r>
          </a:p>
          <a:p>
            <a:r>
              <a:rPr lang="en-US" sz="1050" dirty="0" smtClean="0"/>
              <a:t>If</a:t>
            </a:r>
            <a:r>
              <a:rPr lang="en-US" sz="1050" baseline="0" dirty="0" smtClean="0"/>
              <a:t> </a:t>
            </a:r>
            <a:r>
              <a:rPr lang="en-US" sz="1050" baseline="0" dirty="0" smtClean="0"/>
              <a:t>God blesses us with Riches/Wealth He expects us to use it in a certain way.  In a way that will glorify </a:t>
            </a:r>
            <a:r>
              <a:rPr lang="en-US" sz="1050" baseline="0" dirty="0" smtClean="0"/>
              <a:t>Him!</a:t>
            </a:r>
            <a:endParaRPr lang="en-US" sz="1050" dirty="0" smtClean="0"/>
          </a:p>
          <a:p>
            <a:pPr marL="174708" indent="-174708">
              <a:buFont typeface="Arial" panose="020B0604020202020204" pitchFamily="34" charset="0"/>
              <a:buChar char="•"/>
            </a:pPr>
            <a:endParaRPr lang="en-US" sz="1050" dirty="0" smtClean="0"/>
          </a:p>
          <a:p>
            <a:pPr marL="174708" indent="-174708">
              <a:buFont typeface="Arial" panose="020B0604020202020204" pitchFamily="34" charset="0"/>
              <a:buChar char="•"/>
            </a:pPr>
            <a:r>
              <a:rPr lang="en-US" sz="1050" b="1" dirty="0" smtClean="0"/>
              <a:t>Good </a:t>
            </a:r>
            <a:r>
              <a:rPr lang="en-US" sz="1050" b="1" dirty="0" smtClean="0"/>
              <a:t>stewards</a:t>
            </a:r>
          </a:p>
          <a:p>
            <a:pPr marL="640594" lvl="1" indent="-174708">
              <a:buFont typeface="Arial" panose="020B0604020202020204" pitchFamily="34" charset="0"/>
              <a:buChar char="•"/>
            </a:pPr>
            <a:r>
              <a:rPr lang="en-US" sz="1050" dirty="0" smtClean="0"/>
              <a:t>Parable</a:t>
            </a:r>
            <a:r>
              <a:rPr lang="en-US" sz="1050" baseline="0" dirty="0" smtClean="0"/>
              <a:t> of </a:t>
            </a:r>
            <a:r>
              <a:rPr lang="en-US" sz="1050" baseline="0" dirty="0" smtClean="0"/>
              <a:t>Talents/Minas </a:t>
            </a:r>
            <a:r>
              <a:rPr lang="en-US" sz="1050" baseline="0" dirty="0" smtClean="0"/>
              <a:t>(Matt. </a:t>
            </a:r>
            <a:r>
              <a:rPr lang="en-US" sz="1050" baseline="0" dirty="0" smtClean="0"/>
              <a:t>25:14-30, Luke 19:11-27)</a:t>
            </a:r>
          </a:p>
          <a:p>
            <a:pPr marL="640594" lvl="1" indent="-174708">
              <a:buFont typeface="Arial" panose="020B0604020202020204" pitchFamily="34" charset="0"/>
              <a:buChar char="•"/>
            </a:pPr>
            <a:r>
              <a:rPr lang="en-US" sz="1050" baseline="0" dirty="0" smtClean="0"/>
              <a:t>God expect us to use what we have to do our Godly work!!!  Talents, abilities, money, materials whatever it may be!</a:t>
            </a:r>
            <a:endParaRPr lang="en-US" sz="1050" baseline="0" dirty="0" smtClean="0"/>
          </a:p>
          <a:p>
            <a:pPr marL="174708" indent="-174708">
              <a:buFont typeface="Arial" panose="020B0604020202020204" pitchFamily="34" charset="0"/>
              <a:buChar char="•"/>
            </a:pPr>
            <a:r>
              <a:rPr lang="en-US" sz="1050" b="1" baseline="0" dirty="0" smtClean="0"/>
              <a:t>Honor God</a:t>
            </a:r>
          </a:p>
          <a:p>
            <a:pPr marL="640594" lvl="1" indent="-174708">
              <a:buFont typeface="Arial" panose="020B0604020202020204" pitchFamily="34" charset="0"/>
              <a:buChar char="•"/>
            </a:pPr>
            <a:r>
              <a:rPr lang="en-US" sz="1050" b="1" baseline="0" dirty="0" smtClean="0"/>
              <a:t>Prov. 3:9-10 </a:t>
            </a:r>
            <a:r>
              <a:rPr lang="en-US" sz="1050" baseline="0" dirty="0" smtClean="0"/>
              <a:t>– “Honor the Lord with your possession, and with first fruits of all your increase; so your barns will be filled with plenty, and your vats will overflow with new wine</a:t>
            </a:r>
            <a:r>
              <a:rPr lang="en-US" sz="1050" baseline="0" dirty="0" smtClean="0"/>
              <a:t>”</a:t>
            </a:r>
          </a:p>
          <a:p>
            <a:pPr marL="640594" lvl="1" indent="-174708">
              <a:buFont typeface="Arial" panose="020B0604020202020204" pitchFamily="34" charset="0"/>
              <a:buChar char="•"/>
            </a:pPr>
            <a:r>
              <a:rPr lang="en-US" sz="1050" baseline="0" dirty="0" smtClean="0"/>
              <a:t>How do you think we honor God with our possessions?</a:t>
            </a:r>
            <a:endParaRPr lang="en-US" sz="1050" baseline="0" dirty="0" smtClean="0"/>
          </a:p>
          <a:p>
            <a:pPr marL="174708" indent="-174708">
              <a:buFont typeface="Arial" panose="020B0604020202020204" pitchFamily="34" charset="0"/>
              <a:buChar char="•"/>
            </a:pPr>
            <a:r>
              <a:rPr lang="en-US" sz="1050" b="1" baseline="0" dirty="0" smtClean="0"/>
              <a:t>Help the Needy</a:t>
            </a:r>
          </a:p>
          <a:p>
            <a:pPr marL="640594" lvl="1" indent="-174708">
              <a:buFont typeface="Arial" panose="020B0604020202020204" pitchFamily="34" charset="0"/>
              <a:buChar char="•"/>
            </a:pPr>
            <a:r>
              <a:rPr lang="en-US" sz="1050" b="1" dirty="0" smtClean="0"/>
              <a:t>Prov. 11:24 </a:t>
            </a:r>
            <a:r>
              <a:rPr lang="en-US" sz="1050" dirty="0" smtClean="0"/>
              <a:t>– “</a:t>
            </a:r>
            <a:r>
              <a:rPr lang="en-US" sz="1050" b="1" dirty="0" smtClean="0"/>
              <a:t>One gives freely</a:t>
            </a:r>
            <a:r>
              <a:rPr lang="en-US" sz="1050" dirty="0" smtClean="0"/>
              <a:t>,</a:t>
            </a:r>
            <a:r>
              <a:rPr lang="en-US" sz="1050" baseline="0" dirty="0" smtClean="0"/>
              <a:t> yet grows all the richer; another withholds what he should give, and only suffers want.”</a:t>
            </a:r>
          </a:p>
          <a:p>
            <a:pPr marL="640594" lvl="1" indent="-174708">
              <a:buFont typeface="Arial" panose="020B0604020202020204" pitchFamily="34" charset="0"/>
              <a:buChar char="•"/>
            </a:pPr>
            <a:r>
              <a:rPr lang="en-US" sz="1050" b="1" baseline="0" dirty="0" smtClean="0"/>
              <a:t>Acts 2:45 </a:t>
            </a:r>
            <a:r>
              <a:rPr lang="en-US" sz="1050" baseline="0" dirty="0" smtClean="0"/>
              <a:t>– “…and sold their possessions and goods, and divided them among all, as anyone had need”</a:t>
            </a:r>
          </a:p>
          <a:p>
            <a:pPr marL="174708" indent="-174708" defTabSz="931774">
              <a:buFont typeface="Arial" panose="020B0604020202020204" pitchFamily="34" charset="0"/>
              <a:buChar char="•"/>
              <a:defRPr/>
            </a:pPr>
            <a:r>
              <a:rPr lang="en-US" sz="1050" b="1" baseline="0" dirty="0" smtClean="0"/>
              <a:t>Give to the </a:t>
            </a:r>
            <a:r>
              <a:rPr lang="en-US" sz="1050" b="1" baseline="0" dirty="0" smtClean="0"/>
              <a:t>Church</a:t>
            </a:r>
          </a:p>
          <a:p>
            <a:pPr marL="631908" lvl="1" indent="-174708" defTabSz="931774">
              <a:buFont typeface="Arial" panose="020B0604020202020204" pitchFamily="34" charset="0"/>
              <a:buChar char="•"/>
              <a:defRPr/>
            </a:pPr>
            <a:r>
              <a:rPr lang="en-US" sz="1050" b="1" baseline="0" dirty="0" smtClean="0"/>
              <a:t>1 Cor. 16: 1-2 </a:t>
            </a:r>
            <a:r>
              <a:rPr lang="en-US" sz="1050" b="0" baseline="0" dirty="0" smtClean="0"/>
              <a:t>– “…on the first day of the week let each of you lay something aside, storing up as he may prosper,…”</a:t>
            </a:r>
            <a:endParaRPr lang="en-US" sz="1050" b="1" dirty="0" smtClean="0"/>
          </a:p>
          <a:p>
            <a:pPr marL="465887" lvl="1"/>
            <a:r>
              <a:rPr lang="en-US"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t>10</a:t>
            </a:fld>
            <a:endParaRPr lang="en-US"/>
          </a:p>
        </p:txBody>
      </p:sp>
    </p:spTree>
    <p:extLst>
      <p:ext uri="{BB962C8B-B14F-4D97-AF65-F5344CB8AC3E}">
        <p14:creationId xmlns:p14="http://schemas.microsoft.com/office/powerpoint/2010/main" val="816366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50" b="1" dirty="0" smtClean="0"/>
              <a:t>Focus on God’s work, the rest will take care</a:t>
            </a:r>
            <a:r>
              <a:rPr lang="en-US" sz="1050" b="1" baseline="0" dirty="0" smtClean="0"/>
              <a:t> of itself</a:t>
            </a:r>
            <a:endParaRPr lang="en-US" sz="1050" b="1" dirty="0" smtClean="0"/>
          </a:p>
          <a:p>
            <a:pPr marL="640594" lvl="1" indent="-174708">
              <a:buFont typeface="Arial" panose="020B0604020202020204" pitchFamily="34" charset="0"/>
              <a:buChar char="•"/>
            </a:pPr>
            <a:r>
              <a:rPr lang="en-US" sz="1050" b="1" dirty="0" smtClean="0"/>
              <a:t>Matt.</a:t>
            </a:r>
            <a:r>
              <a:rPr lang="en-US" sz="1050" b="1" baseline="0" dirty="0" smtClean="0"/>
              <a:t> 6:33 </a:t>
            </a:r>
            <a:r>
              <a:rPr lang="en-US" sz="1050" baseline="0" dirty="0" smtClean="0"/>
              <a:t>– “But seek ye first the kingdom of God and His righteousness, and all these things will be added to you.”</a:t>
            </a:r>
          </a:p>
          <a:p>
            <a:pPr marL="174708" indent="-174708">
              <a:buFont typeface="Arial" panose="020B0604020202020204" pitchFamily="34" charset="0"/>
              <a:buChar char="•"/>
            </a:pPr>
            <a:endParaRPr lang="en-US" sz="1050" baseline="0" dirty="0" smtClean="0"/>
          </a:p>
          <a:p>
            <a:pPr marL="0" indent="0">
              <a:buFont typeface="Arial" panose="020B0604020202020204" pitchFamily="34" charset="0"/>
              <a:buNone/>
            </a:pPr>
            <a:r>
              <a:rPr lang="en-US" sz="1050" b="1" baseline="0" dirty="0" smtClean="0"/>
              <a:t>Proper </a:t>
            </a:r>
            <a:r>
              <a:rPr lang="en-US" sz="1050" b="1" baseline="0" dirty="0" smtClean="0"/>
              <a:t>attitude toward riches</a:t>
            </a:r>
          </a:p>
          <a:p>
            <a:pPr marL="640594" lvl="1" indent="-174708">
              <a:buFont typeface="Arial" panose="020B0604020202020204" pitchFamily="34" charset="0"/>
              <a:buChar char="•"/>
            </a:pPr>
            <a:r>
              <a:rPr lang="en-US" sz="1050" baseline="0" dirty="0" smtClean="0"/>
              <a:t>Use our wealth/materials in doing God’s work</a:t>
            </a:r>
          </a:p>
          <a:p>
            <a:pPr marL="640594" lvl="1" indent="-174708">
              <a:buFont typeface="Arial" panose="020B0604020202020204" pitchFamily="34" charset="0"/>
              <a:buChar char="•"/>
            </a:pPr>
            <a:r>
              <a:rPr lang="en-US" sz="1050" b="1" baseline="0" dirty="0" smtClean="0"/>
              <a:t>Eph. 4:28 </a:t>
            </a:r>
            <a:r>
              <a:rPr lang="en-US" sz="1050" baseline="0" dirty="0" smtClean="0"/>
              <a:t>– “Let the thief no longer steal, but rather let him labor, doing honest work with his own hands, so that he may have something to share with anyone in need”</a:t>
            </a:r>
            <a:endParaRPr lang="en-US" sz="1050" dirty="0" smtClean="0"/>
          </a:p>
          <a:p>
            <a:pPr marL="174708" indent="-174708">
              <a:buFont typeface="Arial" panose="020B0604020202020204" pitchFamily="34" charset="0"/>
              <a:buChar char="•"/>
            </a:pPr>
            <a:endParaRPr lang="en-US" sz="1050" dirty="0" smtClean="0"/>
          </a:p>
          <a:p>
            <a:pPr marL="0" indent="0">
              <a:buFont typeface="Arial" panose="020B0604020202020204" pitchFamily="34" charset="0"/>
              <a:buNone/>
            </a:pPr>
            <a:r>
              <a:rPr lang="en-US" sz="1050" b="1" dirty="0" smtClean="0"/>
              <a:t>Contentment</a:t>
            </a:r>
            <a:endParaRPr lang="en-US" sz="1050" b="1" dirty="0" smtClean="0"/>
          </a:p>
          <a:p>
            <a:pPr marL="640594" lvl="1" indent="-174708">
              <a:buFont typeface="Arial" panose="020B0604020202020204" pitchFamily="34" charset="0"/>
              <a:buChar char="•"/>
            </a:pPr>
            <a:r>
              <a:rPr lang="en-US" sz="1050" dirty="0" smtClean="0"/>
              <a:t>Life</a:t>
            </a:r>
            <a:r>
              <a:rPr lang="en-US" sz="1050" baseline="0" dirty="0" smtClean="0"/>
              <a:t> will be more enjoyable when you have contentment.  </a:t>
            </a:r>
            <a:endParaRPr lang="en-US" sz="1050" dirty="0" smtClean="0"/>
          </a:p>
          <a:p>
            <a:pPr marL="640594" lvl="1" indent="-174708">
              <a:buFont typeface="Arial" panose="020B0604020202020204" pitchFamily="34" charset="0"/>
              <a:buChar char="•"/>
            </a:pPr>
            <a:r>
              <a:rPr lang="en-US" sz="1050" b="1" dirty="0" smtClean="0"/>
              <a:t>1 Tim. 6:6-10</a:t>
            </a:r>
            <a:r>
              <a:rPr lang="en-US" sz="1050" b="1" baseline="0" dirty="0" smtClean="0"/>
              <a:t> </a:t>
            </a:r>
            <a:r>
              <a:rPr lang="en-US" sz="1050" baseline="0" dirty="0" smtClean="0"/>
              <a:t>– “Now there is great gain in godliness with </a:t>
            </a:r>
            <a:r>
              <a:rPr lang="en-US" sz="1050" b="1" baseline="0" dirty="0" smtClean="0"/>
              <a:t>contentment</a:t>
            </a:r>
            <a:r>
              <a:rPr lang="en-US" sz="1050" baseline="0" dirty="0" smtClean="0"/>
              <a:t>, for we  brought nothing into the world, and we cannot take anything out of the world……..</a:t>
            </a:r>
          </a:p>
          <a:p>
            <a:pPr marL="640594" lvl="1" indent="-174708">
              <a:buFont typeface="Arial" panose="020B0604020202020204" pitchFamily="34" charset="0"/>
              <a:buChar char="•"/>
            </a:pPr>
            <a:r>
              <a:rPr lang="en-US" sz="1050" b="1" baseline="0" dirty="0" smtClean="0"/>
              <a:t>Heb. 13:5 </a:t>
            </a:r>
            <a:r>
              <a:rPr lang="en-US" sz="1050" baseline="0" dirty="0" smtClean="0"/>
              <a:t>– “keep your life free from love of money, and be </a:t>
            </a:r>
            <a:r>
              <a:rPr lang="en-US" sz="1050" b="1" baseline="0" dirty="0" smtClean="0"/>
              <a:t>content</a:t>
            </a:r>
            <a:r>
              <a:rPr lang="en-US" sz="1050" baseline="0" dirty="0" smtClean="0"/>
              <a:t> with what you have, for he has said, “I will never leave you nor forsake </a:t>
            </a:r>
            <a:r>
              <a:rPr lang="en-US" sz="1050" baseline="0" dirty="0" smtClean="0"/>
              <a:t>you.</a:t>
            </a:r>
          </a:p>
          <a:p>
            <a:pPr marL="8686" lvl="0" indent="0">
              <a:buFont typeface="Arial" panose="020B0604020202020204" pitchFamily="34" charset="0"/>
              <a:buNone/>
            </a:pPr>
            <a:endParaRPr lang="en-US" sz="1050" b="1" baseline="0" dirty="0" smtClean="0"/>
          </a:p>
          <a:p>
            <a:pPr marL="8686" lvl="0" indent="0">
              <a:buFont typeface="Arial" panose="020B0604020202020204" pitchFamily="34" charset="0"/>
              <a:buNone/>
            </a:pPr>
            <a:endParaRPr lang="en-US" sz="1050" b="1" baseline="0" dirty="0" smtClean="0"/>
          </a:p>
          <a:p>
            <a:pPr marL="8686" lvl="0" indent="0">
              <a:buFont typeface="Arial" panose="020B0604020202020204" pitchFamily="34" charset="0"/>
              <a:buNone/>
            </a:pPr>
            <a:r>
              <a:rPr lang="en-US" sz="1050" b="1" baseline="0" dirty="0" smtClean="0"/>
              <a:t>Don’t fall into the traps Satan has laid for us regarding physical things.  </a:t>
            </a:r>
          </a:p>
          <a:p>
            <a:pPr marL="8686" lvl="0" indent="0">
              <a:buFont typeface="Arial" panose="020B0604020202020204" pitchFamily="34" charset="0"/>
              <a:buNone/>
            </a:pPr>
            <a:endParaRPr lang="en-US" sz="1050" baseline="0" dirty="0" smtClean="0"/>
          </a:p>
          <a:p>
            <a:pPr marL="8686" lvl="0" indent="0">
              <a:buFont typeface="Arial" panose="020B0604020202020204" pitchFamily="34" charset="0"/>
              <a:buNone/>
            </a:pPr>
            <a:r>
              <a:rPr lang="en-US" sz="1050" b="1" baseline="0" dirty="0" smtClean="0"/>
              <a:t>Put God First, Focus on Doing God’s work, learn to be content and everything will be taken care of!!!!</a:t>
            </a:r>
          </a:p>
        </p:txBody>
      </p:sp>
      <p:sp>
        <p:nvSpPr>
          <p:cNvPr id="4" name="Slide Number Placeholder 3"/>
          <p:cNvSpPr>
            <a:spLocks noGrp="1"/>
          </p:cNvSpPr>
          <p:nvPr>
            <p:ph type="sldNum" sz="quarter" idx="10"/>
          </p:nvPr>
        </p:nvSpPr>
        <p:spPr/>
        <p:txBody>
          <a:bodyPr/>
          <a:lstStyle/>
          <a:p>
            <a:fld id="{63D120D2-0AF1-460A-ACAB-C8E7B099259B}" type="slidenum">
              <a:rPr lang="en-US" smtClean="0"/>
              <a:t>11</a:t>
            </a:fld>
            <a:endParaRPr lang="en-US"/>
          </a:p>
        </p:txBody>
      </p:sp>
    </p:spTree>
    <p:extLst>
      <p:ext uri="{BB962C8B-B14F-4D97-AF65-F5344CB8AC3E}">
        <p14:creationId xmlns:p14="http://schemas.microsoft.com/office/powerpoint/2010/main" val="8392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much money does it take to have a “great deal”?  </a:t>
            </a:r>
          </a:p>
          <a:p>
            <a:endParaRPr lang="en-US" baseline="0" dirty="0" smtClean="0"/>
          </a:p>
          <a:p>
            <a:r>
              <a:rPr lang="en-US" baseline="0" dirty="0" smtClean="0"/>
              <a:t>Materialism </a:t>
            </a:r>
            <a:r>
              <a:rPr lang="en-US" baseline="0" dirty="0" smtClean="0"/>
              <a:t>is </a:t>
            </a:r>
            <a:r>
              <a:rPr lang="en-US" baseline="0" dirty="0" smtClean="0"/>
              <a:t>an attitude toward earthly things.  A priority problem</a:t>
            </a:r>
            <a:r>
              <a:rPr lang="en-US" baseline="0" dirty="0" smtClean="0"/>
              <a:t>.</a:t>
            </a:r>
          </a:p>
          <a:p>
            <a:endParaRPr lang="en-US" baseline="0" dirty="0" smtClean="0"/>
          </a:p>
          <a:p>
            <a:r>
              <a:rPr lang="en-US" baseline="0" dirty="0" smtClean="0"/>
              <a:t>Do you think it’s a problem in today’s world?  In the US? </a:t>
            </a:r>
          </a:p>
          <a:p>
            <a:r>
              <a:rPr lang="en-US" baseline="0" dirty="0" smtClean="0"/>
              <a:t>Is it more of a problem now than in the past?</a:t>
            </a:r>
          </a:p>
          <a:p>
            <a:endParaRPr lang="en-US" baseline="0" dirty="0" smtClean="0"/>
          </a:p>
        </p:txBody>
      </p:sp>
      <p:sp>
        <p:nvSpPr>
          <p:cNvPr id="4" name="Slide Number Placeholder 3"/>
          <p:cNvSpPr>
            <a:spLocks noGrp="1"/>
          </p:cNvSpPr>
          <p:nvPr>
            <p:ph type="sldNum" sz="quarter" idx="10"/>
          </p:nvPr>
        </p:nvSpPr>
        <p:spPr/>
        <p:txBody>
          <a:bodyPr/>
          <a:lstStyle/>
          <a:p>
            <a:fld id="{63D120D2-0AF1-460A-ACAB-C8E7B099259B}" type="slidenum">
              <a:rPr lang="en-US" smtClean="0"/>
              <a:t>2</a:t>
            </a:fld>
            <a:endParaRPr lang="en-US"/>
          </a:p>
        </p:txBody>
      </p:sp>
    </p:spTree>
    <p:extLst>
      <p:ext uri="{BB962C8B-B14F-4D97-AF65-F5344CB8AC3E}">
        <p14:creationId xmlns:p14="http://schemas.microsoft.com/office/powerpoint/2010/main" val="48187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000" b="1" dirty="0" smtClean="0"/>
              <a:t>Being</a:t>
            </a:r>
            <a:r>
              <a:rPr lang="en-US" sz="1000" b="1" baseline="0" dirty="0" smtClean="0"/>
              <a:t> </a:t>
            </a:r>
            <a:r>
              <a:rPr lang="en-US" sz="1000" b="1" baseline="0" dirty="0" smtClean="0"/>
              <a:t>Wealthy is not a sin</a:t>
            </a:r>
          </a:p>
          <a:p>
            <a:pPr marL="640594" lvl="1" indent="-174708">
              <a:buFont typeface="Arial" panose="020B0604020202020204" pitchFamily="34" charset="0"/>
              <a:buChar char="•"/>
            </a:pPr>
            <a:r>
              <a:rPr lang="en-US" sz="1000" baseline="0" dirty="0" smtClean="0"/>
              <a:t>Abraham – Gen. 13:2 – “Now Abraham was very rich in livestock, in silver, and in gold.”</a:t>
            </a:r>
          </a:p>
          <a:p>
            <a:pPr marL="640594" lvl="1" indent="-174708">
              <a:buFont typeface="Arial" panose="020B0604020202020204" pitchFamily="34" charset="0"/>
              <a:buChar char="•"/>
            </a:pPr>
            <a:r>
              <a:rPr lang="en-US" sz="1000" baseline="0" dirty="0" smtClean="0"/>
              <a:t>Job -  Job 1:3 – “Also, his possessions were seven thousand sheep…, so that this man was the greatest of all the people of the East.”</a:t>
            </a:r>
          </a:p>
          <a:p>
            <a:pPr marL="640594" lvl="1" indent="-174708">
              <a:buFont typeface="Arial" panose="020B0604020202020204" pitchFamily="34" charset="0"/>
              <a:buChar char="•"/>
            </a:pPr>
            <a:r>
              <a:rPr lang="en-US" sz="1000" baseline="0" dirty="0" smtClean="0"/>
              <a:t>God didn’t condemn these men for having riches.  He gave them the riches</a:t>
            </a:r>
          </a:p>
          <a:p>
            <a:pPr marL="640594" lvl="1" indent="-174708">
              <a:buFont typeface="Arial" panose="020B0604020202020204" pitchFamily="34" charset="0"/>
              <a:buChar char="•"/>
            </a:pPr>
            <a:r>
              <a:rPr lang="en-US" sz="1000" baseline="0" dirty="0" smtClean="0"/>
              <a:t>Do you think they enjoyed having material things?</a:t>
            </a:r>
          </a:p>
          <a:p>
            <a:pPr marL="174708" indent="-174708">
              <a:buFont typeface="Arial" panose="020B0604020202020204" pitchFamily="34" charset="0"/>
              <a:buChar char="•"/>
            </a:pPr>
            <a:r>
              <a:rPr lang="en-US" sz="1000" b="1" baseline="0" dirty="0" smtClean="0"/>
              <a:t>The Danger is our Attitude toward riches</a:t>
            </a:r>
          </a:p>
          <a:p>
            <a:pPr marL="640594" lvl="1" indent="-174708">
              <a:buFont typeface="Arial" panose="020B0604020202020204" pitchFamily="34" charset="0"/>
              <a:buChar char="•"/>
            </a:pPr>
            <a:r>
              <a:rPr lang="en-US" sz="1000" baseline="0" dirty="0" smtClean="0"/>
              <a:t>Think about how much society encourages us to strive for wealth</a:t>
            </a:r>
          </a:p>
          <a:p>
            <a:pPr marL="1106481" lvl="2" indent="-174708">
              <a:buFont typeface="Arial" panose="020B0604020202020204" pitchFamily="34" charset="0"/>
              <a:buChar char="•"/>
            </a:pPr>
            <a:r>
              <a:rPr lang="en-US" sz="1000" baseline="0" dirty="0" smtClean="0"/>
              <a:t>You have to go to school to get the best job</a:t>
            </a:r>
          </a:p>
          <a:p>
            <a:pPr marL="1106481" lvl="2" indent="-174708">
              <a:buFont typeface="Arial" panose="020B0604020202020204" pitchFamily="34" charset="0"/>
              <a:buChar char="•"/>
            </a:pPr>
            <a:r>
              <a:rPr lang="en-US" sz="1000" baseline="0" dirty="0" smtClean="0"/>
              <a:t>You have to save xxx amount for retirement</a:t>
            </a:r>
          </a:p>
          <a:p>
            <a:pPr marL="1106481" lvl="2" indent="-174708">
              <a:buFont typeface="Arial" panose="020B0604020202020204" pitchFamily="34" charset="0"/>
              <a:buChar char="•"/>
            </a:pPr>
            <a:r>
              <a:rPr lang="en-US" sz="1000" baseline="0" dirty="0" smtClean="0"/>
              <a:t>These things aren’t bad or wrong, but where do they fall in a list of our daily priorities?  How much time/effort is spent on these type of things?</a:t>
            </a:r>
          </a:p>
          <a:p>
            <a:pPr marL="640594" lvl="1" indent="-174708" defTabSz="931774">
              <a:buFont typeface="Arial" panose="020B0604020202020204" pitchFamily="34" charset="0"/>
              <a:buChar char="•"/>
              <a:defRPr/>
            </a:pPr>
            <a:r>
              <a:rPr lang="en-US" sz="1000" baseline="0" dirty="0" smtClean="0"/>
              <a:t>Rich young ruler – Mark 10:17-27  </a:t>
            </a:r>
          </a:p>
          <a:p>
            <a:pPr marL="1106481" lvl="2" indent="-174708" defTabSz="931774">
              <a:buFont typeface="Arial" panose="020B0604020202020204" pitchFamily="34" charset="0"/>
              <a:buChar char="•"/>
              <a:defRPr/>
            </a:pPr>
            <a:r>
              <a:rPr lang="en-US" sz="1000" baseline="0" dirty="0" smtClean="0"/>
              <a:t>He obviously loved his riches more than God.</a:t>
            </a:r>
          </a:p>
          <a:p>
            <a:pPr marL="640594" lvl="1" indent="-174708" defTabSz="931774">
              <a:buFont typeface="Arial" panose="020B0604020202020204" pitchFamily="34" charset="0"/>
              <a:buChar char="•"/>
              <a:defRPr/>
            </a:pPr>
            <a:r>
              <a:rPr lang="en-US" sz="1000" baseline="0" dirty="0" smtClean="0"/>
              <a:t>The “Love of money is the root of all evil” (1 Tim. 6:10)</a:t>
            </a:r>
          </a:p>
          <a:p>
            <a:pPr marL="640594" lvl="1" indent="-174708">
              <a:buFont typeface="Arial" panose="020B0604020202020204" pitchFamily="34" charset="0"/>
              <a:buChar char="•"/>
            </a:pPr>
            <a:r>
              <a:rPr lang="en-US" sz="1000" b="1" baseline="0" dirty="0" smtClean="0"/>
              <a:t>How much time do we spend thinking about money?  Trying to decide on a career that will make the most money?</a:t>
            </a:r>
          </a:p>
          <a:p>
            <a:pPr marL="640594" lvl="1" indent="-174708">
              <a:buFont typeface="Arial" panose="020B0604020202020204" pitchFamily="34" charset="0"/>
              <a:buChar char="•"/>
            </a:pPr>
            <a:r>
              <a:rPr lang="en-US" sz="1000" b="1" baseline="0" dirty="0" smtClean="0"/>
              <a:t>How excited to you get when you buy a new …?  </a:t>
            </a:r>
            <a:r>
              <a:rPr lang="en-US" sz="1000" b="1" baseline="0" dirty="0" smtClean="0"/>
              <a:t>More than if you get to talk about the bible with someone?</a:t>
            </a:r>
            <a:endParaRPr lang="en-US" sz="1000" b="1" baseline="0" dirty="0" smtClean="0"/>
          </a:p>
          <a:p>
            <a:pPr marL="640594" lvl="1" indent="-174708">
              <a:buFont typeface="Arial" panose="020B0604020202020204" pitchFamily="34" charset="0"/>
              <a:buChar char="•"/>
            </a:pPr>
            <a:r>
              <a:rPr lang="en-US" sz="1000" b="1" baseline="0" dirty="0" smtClean="0"/>
              <a:t>Do you envy people that have nicer/more things than you</a:t>
            </a:r>
            <a:r>
              <a:rPr lang="en-US" sz="1000" b="1" baseline="0" dirty="0" smtClean="0"/>
              <a:t>?</a:t>
            </a:r>
          </a:p>
          <a:p>
            <a:pPr marL="640594" lvl="1" indent="-174708">
              <a:buFont typeface="Arial" panose="020B0604020202020204" pitchFamily="34" charset="0"/>
              <a:buChar char="•"/>
            </a:pPr>
            <a:endParaRPr lang="en-US" sz="1000" b="1" baseline="0" dirty="0" smtClean="0"/>
          </a:p>
          <a:p>
            <a:pPr marL="183394" lvl="0" indent="-174708">
              <a:buFont typeface="Arial" panose="020B0604020202020204" pitchFamily="34" charset="0"/>
              <a:buChar char="•"/>
            </a:pPr>
            <a:r>
              <a:rPr lang="en-US" sz="1000" b="1" baseline="0" dirty="0" smtClean="0"/>
              <a:t>How do people of the world view wealth and materialism?</a:t>
            </a:r>
            <a:endParaRPr lang="en-US" sz="1000" b="1" baseline="0" dirty="0" smtClean="0"/>
          </a:p>
        </p:txBody>
      </p:sp>
      <p:sp>
        <p:nvSpPr>
          <p:cNvPr id="4" name="Slide Number Placeholder 3"/>
          <p:cNvSpPr>
            <a:spLocks noGrp="1"/>
          </p:cNvSpPr>
          <p:nvPr>
            <p:ph type="sldNum" sz="quarter" idx="10"/>
          </p:nvPr>
        </p:nvSpPr>
        <p:spPr/>
        <p:txBody>
          <a:bodyPr/>
          <a:lstStyle/>
          <a:p>
            <a:fld id="{63D120D2-0AF1-460A-ACAB-C8E7B099259B}" type="slidenum">
              <a:rPr lang="en-US" smtClean="0"/>
              <a:t>3</a:t>
            </a:fld>
            <a:endParaRPr lang="en-US"/>
          </a:p>
        </p:txBody>
      </p:sp>
    </p:spTree>
    <p:extLst>
      <p:ext uri="{BB962C8B-B14F-4D97-AF65-F5344CB8AC3E}">
        <p14:creationId xmlns:p14="http://schemas.microsoft.com/office/powerpoint/2010/main" val="401205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bombarded with celebrities and athletes on TV and Social Media.   A lot of them are showing off their riches and their lifestyle.</a:t>
            </a:r>
          </a:p>
          <a:p>
            <a:endParaRPr lang="en-US" baseline="0" dirty="0" smtClean="0"/>
          </a:p>
          <a:p>
            <a:r>
              <a:rPr lang="en-US" baseline="0" dirty="0" smtClean="0"/>
              <a:t>Seeing this so much can really cause us to be jealous and envious.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small snapshots into their lives make it seem like they have things figured out.  But if we look closer we will see that it is all an illusion that Satan want us to fall for.</a:t>
            </a:r>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t>4</a:t>
            </a:fld>
            <a:endParaRPr lang="en-US"/>
          </a:p>
        </p:txBody>
      </p:sp>
    </p:spTree>
    <p:extLst>
      <p:ext uri="{BB962C8B-B14F-4D97-AF65-F5344CB8AC3E}">
        <p14:creationId xmlns:p14="http://schemas.microsoft.com/office/powerpoint/2010/main" val="950822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D120D2-0AF1-460A-ACAB-C8E7B099259B}" type="slidenum">
              <a:rPr lang="en-US" smtClean="0"/>
              <a:t>5</a:t>
            </a:fld>
            <a:endParaRPr lang="en-US"/>
          </a:p>
        </p:txBody>
      </p:sp>
    </p:spTree>
    <p:extLst>
      <p:ext uri="{BB962C8B-B14F-4D97-AF65-F5344CB8AC3E}">
        <p14:creationId xmlns:p14="http://schemas.microsoft.com/office/powerpoint/2010/main" val="3733398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Here are some views that worldly people have.  Views</a:t>
            </a:r>
            <a:r>
              <a:rPr lang="en-US" sz="1100" baseline="0" dirty="0" smtClean="0"/>
              <a:t> that </a:t>
            </a:r>
            <a:r>
              <a:rPr lang="en-US" sz="1100" b="1" baseline="0" dirty="0" smtClean="0"/>
              <a:t>Satan</a:t>
            </a:r>
            <a:r>
              <a:rPr lang="en-US" sz="1100" baseline="0" dirty="0" smtClean="0"/>
              <a:t> tries to use to influence and deceive us.</a:t>
            </a:r>
          </a:p>
          <a:p>
            <a:endParaRPr lang="en-US" sz="1100" dirty="0" smtClean="0"/>
          </a:p>
          <a:p>
            <a:pPr marL="174708" indent="-174708">
              <a:buFont typeface="Arial" panose="020B0604020202020204" pitchFamily="34" charset="0"/>
              <a:buChar char="•"/>
            </a:pPr>
            <a:r>
              <a:rPr lang="en-US" sz="1100" b="1" dirty="0" smtClean="0"/>
              <a:t>Wealth = Happiness</a:t>
            </a:r>
          </a:p>
          <a:p>
            <a:pPr marL="640594" lvl="1" indent="-174708">
              <a:buFont typeface="Arial" panose="020B0604020202020204" pitchFamily="34" charset="0"/>
              <a:buChar char="•"/>
            </a:pPr>
            <a:r>
              <a:rPr lang="en-US" sz="1100" dirty="0" smtClean="0"/>
              <a:t>“Money</a:t>
            </a:r>
            <a:r>
              <a:rPr lang="en-US" sz="1100" baseline="0" dirty="0" smtClean="0"/>
              <a:t> can buy happiness”</a:t>
            </a:r>
          </a:p>
          <a:p>
            <a:pPr marL="640594" lvl="1" indent="-174708">
              <a:buFont typeface="Arial" panose="020B0604020202020204" pitchFamily="34" charset="0"/>
              <a:buChar char="•"/>
            </a:pPr>
            <a:r>
              <a:rPr lang="en-US" sz="1100" baseline="0" dirty="0" smtClean="0"/>
              <a:t>Can afford any kind of entertainment, can fulfill any lust of the eye</a:t>
            </a:r>
          </a:p>
          <a:p>
            <a:pPr marL="640594" lvl="1" indent="-174708">
              <a:buFont typeface="Arial" panose="020B0604020202020204" pitchFamily="34" charset="0"/>
              <a:buChar char="•"/>
            </a:pPr>
            <a:r>
              <a:rPr lang="en-US" sz="1100" baseline="0" dirty="0" smtClean="0"/>
              <a:t>Is there any worldly thing that money can’t get you?</a:t>
            </a:r>
          </a:p>
          <a:p>
            <a:pPr marL="640594" lvl="1" indent="-174708">
              <a:buFont typeface="Arial" panose="020B0604020202020204" pitchFamily="34" charset="0"/>
              <a:buChar char="•"/>
            </a:pPr>
            <a:r>
              <a:rPr lang="en-US" sz="1100" baseline="0" dirty="0" smtClean="0"/>
              <a:t>Look at the celebrities and how they are portrayed.  They are living the “good life.”  Exotic vacations, extravagant </a:t>
            </a:r>
            <a:r>
              <a:rPr lang="en-US" sz="1100" baseline="0" dirty="0" smtClean="0"/>
              <a:t>toys, don’t have to work much, kick back and relax.</a:t>
            </a:r>
            <a:endParaRPr lang="en-US" sz="1100" baseline="0" dirty="0" smtClean="0"/>
          </a:p>
          <a:p>
            <a:pPr marL="174708" indent="-174708">
              <a:buFont typeface="Arial" panose="020B0604020202020204" pitchFamily="34" charset="0"/>
              <a:buChar char="•"/>
            </a:pPr>
            <a:endParaRPr lang="en-US" sz="1100" b="1" dirty="0" smtClean="0"/>
          </a:p>
          <a:p>
            <a:pPr marL="174708" indent="-174708">
              <a:buFont typeface="Arial" panose="020B0604020202020204" pitchFamily="34" charset="0"/>
              <a:buChar char="•"/>
            </a:pPr>
            <a:r>
              <a:rPr lang="en-US" sz="1100" b="1" dirty="0" smtClean="0"/>
              <a:t>Reality</a:t>
            </a:r>
            <a:r>
              <a:rPr lang="en-US" sz="1100" b="1" dirty="0" smtClean="0"/>
              <a:t>:</a:t>
            </a:r>
            <a:r>
              <a:rPr lang="en-US" sz="1100" b="1" baseline="0" dirty="0" smtClean="0"/>
              <a:t> Earthly Wealth and Materials are all Vain</a:t>
            </a:r>
          </a:p>
          <a:p>
            <a:pPr marL="640594" lvl="1" indent="-174708" defTabSz="931774">
              <a:buFont typeface="Arial" panose="020B0604020202020204" pitchFamily="34" charset="0"/>
              <a:buChar char="•"/>
              <a:defRPr/>
            </a:pPr>
            <a:r>
              <a:rPr lang="en-US" sz="1100" baseline="0" dirty="0" smtClean="0"/>
              <a:t>Wealth can entertain us, but it is only a shallow form of happiness.  Eventually we get bored with entertainment and it takes something more to make us happy.</a:t>
            </a:r>
          </a:p>
          <a:p>
            <a:pPr marL="640594" lvl="1" indent="-174708">
              <a:buFont typeface="Arial" panose="020B0604020202020204" pitchFamily="34" charset="0"/>
              <a:buChar char="•"/>
            </a:pPr>
            <a:r>
              <a:rPr lang="en-US" sz="1100" dirty="0"/>
              <a:t>Eccl. 6:1-2 </a:t>
            </a:r>
            <a:r>
              <a:rPr lang="en-US" sz="1100" dirty="0" smtClean="0"/>
              <a:t>– </a:t>
            </a:r>
            <a:r>
              <a:rPr lang="en-US" sz="1100" baseline="0" dirty="0" smtClean="0"/>
              <a:t> Man is given riches and wealth and all he desires, but a foreigner consumes it.  This is vanity and an evil affliction</a:t>
            </a:r>
          </a:p>
          <a:p>
            <a:pPr marL="640594" lvl="1" indent="-174708">
              <a:buFont typeface="Arial" panose="020B0604020202020204" pitchFamily="34" charset="0"/>
              <a:buChar char="•"/>
            </a:pPr>
            <a:endParaRPr lang="en-US" sz="1100" baseline="0" dirty="0" smtClean="0"/>
          </a:p>
          <a:p>
            <a:pPr marL="640594" lvl="1" indent="-174708">
              <a:buFont typeface="Arial" panose="020B0604020202020204" pitchFamily="34" charset="0"/>
              <a:buChar char="•"/>
            </a:pPr>
            <a:r>
              <a:rPr lang="en-US" sz="1100" baseline="0" dirty="0" smtClean="0"/>
              <a:t>Prov. 3:13-18 -  “Happy is the man who finds wisdom and the man who gains understanding; For her proceeds are better than the profits of silver and her gain than fine gold….”</a:t>
            </a:r>
            <a:endParaRPr lang="en-US" sz="1100" dirty="0" smtClean="0"/>
          </a:p>
          <a:p>
            <a:pPr marL="640594" lvl="1" indent="-174708">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fld id="{63D120D2-0AF1-460A-ACAB-C8E7B099259B}" type="slidenum">
              <a:rPr lang="en-US" smtClean="0"/>
              <a:t>6</a:t>
            </a:fld>
            <a:endParaRPr lang="en-US"/>
          </a:p>
        </p:txBody>
      </p:sp>
    </p:spTree>
    <p:extLst>
      <p:ext uri="{BB962C8B-B14F-4D97-AF65-F5344CB8AC3E}">
        <p14:creationId xmlns:p14="http://schemas.microsoft.com/office/powerpoint/2010/main" val="1272054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baseline="0" dirty="0" smtClean="0"/>
              <a:t>Wealth = Satisfaction</a:t>
            </a:r>
          </a:p>
          <a:p>
            <a:pPr marL="640594" lvl="1" indent="-174708">
              <a:buFont typeface="Arial" panose="020B0604020202020204" pitchFamily="34" charset="0"/>
              <a:buChar char="•"/>
            </a:pPr>
            <a:r>
              <a:rPr lang="en-US" baseline="0" dirty="0" smtClean="0"/>
              <a:t>If I just had $1 million I would never want anything again</a:t>
            </a:r>
            <a:r>
              <a:rPr lang="en-US" baseline="0" dirty="0" smtClean="0"/>
              <a:t>.</a:t>
            </a:r>
          </a:p>
          <a:p>
            <a:pPr marL="640594" lvl="1" indent="-174708">
              <a:buFont typeface="Arial" panose="020B0604020202020204" pitchFamily="34" charset="0"/>
              <a:buChar char="•"/>
            </a:pPr>
            <a:r>
              <a:rPr lang="en-US" baseline="0" dirty="0" smtClean="0"/>
              <a:t>Rich people have contentment.</a:t>
            </a:r>
            <a:endParaRPr lang="en-US" baseline="0" dirty="0" smtClean="0"/>
          </a:p>
          <a:p>
            <a:pPr marL="640594" lvl="1" indent="-174708">
              <a:buFont typeface="Arial" panose="020B0604020202020204" pitchFamily="34" charset="0"/>
              <a:buChar char="•"/>
            </a:pPr>
            <a:r>
              <a:rPr lang="en-US" baseline="0" dirty="0" smtClean="0"/>
              <a:t>Wealth make you feel accomplished and means a fulfilling </a:t>
            </a:r>
            <a:r>
              <a:rPr lang="en-US" baseline="0" dirty="0" smtClean="0"/>
              <a:t>life</a:t>
            </a:r>
          </a:p>
          <a:p>
            <a:pPr marL="640594" lvl="1"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1" baseline="0" dirty="0" smtClean="0"/>
              <a:t>Reality:  Only spiritual things satisfy</a:t>
            </a:r>
          </a:p>
          <a:p>
            <a:pPr marL="640594" lvl="1" indent="-174708">
              <a:buFont typeface="Arial" panose="020B0604020202020204" pitchFamily="34" charset="0"/>
              <a:buChar char="•"/>
            </a:pPr>
            <a:r>
              <a:rPr lang="en-US" baseline="0" dirty="0" smtClean="0"/>
              <a:t>Reality is money leads to the desire for more money.  </a:t>
            </a:r>
          </a:p>
          <a:p>
            <a:pPr marL="640594" lvl="1" indent="-174708">
              <a:buFont typeface="Arial" panose="020B0604020202020204" pitchFamily="34" charset="0"/>
              <a:buChar char="•"/>
            </a:pPr>
            <a:r>
              <a:rPr lang="en-US" baseline="0" dirty="0" smtClean="0"/>
              <a:t>Greed</a:t>
            </a:r>
          </a:p>
          <a:p>
            <a:pPr marL="640594" lvl="1" indent="-174708">
              <a:buFont typeface="Arial" panose="020B0604020202020204" pitchFamily="34" charset="0"/>
              <a:buChar char="•"/>
            </a:pPr>
            <a:r>
              <a:rPr lang="en-US" dirty="0"/>
              <a:t>Eccl. 4:8 – “There is one alone with companion; He has neither son nor brother.  Yet there is no end to his labors, nor is his eye satisfied with riches…”</a:t>
            </a:r>
          </a:p>
          <a:p>
            <a:pPr marL="640594" lvl="1" indent="-174708">
              <a:buFont typeface="Arial" panose="020B0604020202020204" pitchFamily="34" charset="0"/>
              <a:buChar char="•"/>
            </a:pPr>
            <a:r>
              <a:rPr lang="en-US" dirty="0"/>
              <a:t>Eccl. 5:10 – “He who loves silver will not be satisfied with silver; nor he who loves abundance, with increase.  This is also vanity.”</a:t>
            </a:r>
          </a:p>
          <a:p>
            <a:pPr marL="640594" lvl="1" indent="-174708">
              <a:buFont typeface="Arial" panose="020B0604020202020204" pitchFamily="34" charset="0"/>
              <a:buChar char="•"/>
            </a:pPr>
            <a:r>
              <a:rPr lang="en-US" dirty="0"/>
              <a:t>Eccl. 6:7 – “All the labor of man is for his mouth, and yet the soul is not satisfied.”</a:t>
            </a:r>
            <a:endParaRPr lang="en-US" baseline="0" dirty="0" smtClean="0"/>
          </a:p>
          <a:p>
            <a:pPr marL="1106481" lvl="2" indent="-174708">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t>7</a:t>
            </a:fld>
            <a:endParaRPr lang="en-US"/>
          </a:p>
        </p:txBody>
      </p:sp>
    </p:spTree>
    <p:extLst>
      <p:ext uri="{BB962C8B-B14F-4D97-AF65-F5344CB8AC3E}">
        <p14:creationId xmlns:p14="http://schemas.microsoft.com/office/powerpoint/2010/main" val="185052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050" b="1" baseline="0" dirty="0" smtClean="0"/>
              <a:t>Wealth = The Easy Life</a:t>
            </a:r>
          </a:p>
          <a:p>
            <a:pPr marL="640594" lvl="1" indent="-174708">
              <a:buFont typeface="Arial" panose="020B0604020202020204" pitchFamily="34" charset="0"/>
              <a:buChar char="•"/>
            </a:pPr>
            <a:r>
              <a:rPr lang="en-US" sz="1050" baseline="0" dirty="0" smtClean="0"/>
              <a:t>Kick back and relax, eat drink and be merry</a:t>
            </a:r>
          </a:p>
          <a:p>
            <a:pPr marL="640594" lvl="1" indent="-174708">
              <a:buFont typeface="Arial" panose="020B0604020202020204" pitchFamily="34" charset="0"/>
              <a:buChar char="•"/>
            </a:pPr>
            <a:r>
              <a:rPr lang="en-US" sz="1050" baseline="0" dirty="0" smtClean="0"/>
              <a:t>Independent, don’t need anyone or anything</a:t>
            </a:r>
          </a:p>
          <a:p>
            <a:pPr marL="631908" lvl="1" indent="-174708">
              <a:buFont typeface="Arial" panose="020B0604020202020204" pitchFamily="34" charset="0"/>
              <a:buChar char="•"/>
            </a:pPr>
            <a:r>
              <a:rPr lang="en-US" sz="1050" baseline="0" dirty="0" smtClean="0"/>
              <a:t>Wealthy People Don’t need </a:t>
            </a:r>
            <a:r>
              <a:rPr lang="en-US" sz="1050" baseline="0" dirty="0" smtClean="0"/>
              <a:t>anything</a:t>
            </a:r>
          </a:p>
          <a:p>
            <a:pPr marL="174708" lvl="0" indent="-174708">
              <a:buFont typeface="Arial" panose="020B0604020202020204" pitchFamily="34" charset="0"/>
              <a:buChar char="•"/>
            </a:pPr>
            <a:r>
              <a:rPr lang="en-US" sz="1050" b="1" baseline="0" dirty="0" smtClean="0"/>
              <a:t>Reality:  More money can mean more problems</a:t>
            </a:r>
          </a:p>
          <a:p>
            <a:pPr marL="631908" lvl="1" indent="-174708">
              <a:buFont typeface="Arial" panose="020B0604020202020204" pitchFamily="34" charset="0"/>
              <a:buChar char="•"/>
            </a:pPr>
            <a:r>
              <a:rPr lang="en-US" sz="1050" b="0" baseline="0" dirty="0" smtClean="0"/>
              <a:t>Added temptations and worries</a:t>
            </a:r>
          </a:p>
          <a:p>
            <a:pPr marL="1089108" lvl="2" indent="-174708">
              <a:buFont typeface="Arial" panose="020B0604020202020204" pitchFamily="34" charset="0"/>
              <a:buChar char="•"/>
            </a:pPr>
            <a:r>
              <a:rPr lang="en-US" sz="1050" b="0" baseline="0" dirty="0" smtClean="0"/>
              <a:t>Not relying on God</a:t>
            </a:r>
          </a:p>
          <a:p>
            <a:pPr marL="1089108" lvl="2" indent="-174708">
              <a:buFont typeface="Arial" panose="020B0604020202020204" pitchFamily="34" charset="0"/>
              <a:buChar char="•"/>
            </a:pPr>
            <a:r>
              <a:rPr lang="en-US" sz="1050" b="0" baseline="0" dirty="0" smtClean="0"/>
              <a:t>Consumes our time</a:t>
            </a:r>
          </a:p>
          <a:p>
            <a:pPr marL="1089108" lvl="2" indent="-174708">
              <a:buFont typeface="Arial" panose="020B0604020202020204" pitchFamily="34" charset="0"/>
              <a:buChar char="•"/>
            </a:pPr>
            <a:r>
              <a:rPr lang="en-US" sz="1050" b="0" baseline="0" dirty="0" smtClean="0"/>
              <a:t>Often consumes focus</a:t>
            </a:r>
          </a:p>
          <a:p>
            <a:pPr marL="1106481" lvl="2" indent="-174708">
              <a:buFont typeface="Arial" panose="020B0604020202020204" pitchFamily="34" charset="0"/>
              <a:buChar char="•"/>
            </a:pPr>
            <a:r>
              <a:rPr lang="en-US" sz="1050" baseline="0" dirty="0" smtClean="0"/>
              <a:t>Worry about losing it or people stealing it.  </a:t>
            </a:r>
          </a:p>
          <a:p>
            <a:pPr marL="1106481" lvl="2" indent="-174708">
              <a:buFont typeface="Arial" panose="020B0604020202020204" pitchFamily="34" charset="0"/>
              <a:buChar char="•"/>
            </a:pPr>
            <a:r>
              <a:rPr lang="en-US" sz="1050" baseline="0" dirty="0" smtClean="0"/>
              <a:t>People come from everywhere asking for help</a:t>
            </a:r>
          </a:p>
          <a:p>
            <a:pPr marL="1106481" lvl="2" indent="-174708">
              <a:buFont typeface="Arial" panose="020B0604020202020204" pitchFamily="34" charset="0"/>
              <a:buChar char="•"/>
            </a:pPr>
            <a:r>
              <a:rPr lang="en-US" sz="1050" baseline="0" dirty="0" smtClean="0"/>
              <a:t>Worry about people taking advantage of you</a:t>
            </a:r>
          </a:p>
          <a:p>
            <a:pPr marL="914400" lvl="2" indent="0">
              <a:buFont typeface="Arial" panose="020B0604020202020204" pitchFamily="34" charset="0"/>
              <a:buNone/>
            </a:pPr>
            <a:endParaRPr lang="en-US" sz="1050" b="0" baseline="0" dirty="0" smtClean="0"/>
          </a:p>
          <a:p>
            <a:pPr marL="640594" lvl="1" indent="-174708">
              <a:buFont typeface="Arial" panose="020B0604020202020204" pitchFamily="34" charset="0"/>
              <a:buChar char="•"/>
            </a:pPr>
            <a:r>
              <a:rPr lang="en-US" sz="1050" b="1" baseline="0" dirty="0" smtClean="0"/>
              <a:t>Pride and thinking you’re self sufficient can be a huge problem.  </a:t>
            </a:r>
          </a:p>
          <a:p>
            <a:pPr marL="1097794" lvl="2" indent="-174708">
              <a:buFont typeface="Arial" panose="020B0604020202020204" pitchFamily="34" charset="0"/>
              <a:buChar char="•"/>
            </a:pPr>
            <a:r>
              <a:rPr lang="en-US" sz="1050" b="1" baseline="0" dirty="0" smtClean="0"/>
              <a:t>Rev</a:t>
            </a:r>
            <a:r>
              <a:rPr lang="en-US" sz="1050" b="1" baseline="0" dirty="0" smtClean="0"/>
              <a:t>. 3:17 </a:t>
            </a:r>
            <a:r>
              <a:rPr lang="en-US" sz="1050" baseline="0" dirty="0" smtClean="0"/>
              <a:t>– “Because you say, I am rich, have become wealthy, and have need of nothing – and do not know that you are wretched, miserable, poor, blind, and naked”</a:t>
            </a:r>
          </a:p>
          <a:p>
            <a:pPr marL="1097794" lvl="2" indent="-174708">
              <a:buFont typeface="Arial" panose="020B0604020202020204" pitchFamily="34" charset="0"/>
              <a:buChar char="•"/>
            </a:pPr>
            <a:r>
              <a:rPr lang="en-US" sz="1050" b="1" baseline="0" dirty="0" smtClean="0"/>
              <a:t>Prov. 13:7 </a:t>
            </a:r>
            <a:r>
              <a:rPr lang="en-US" sz="1050" baseline="0" dirty="0" smtClean="0"/>
              <a:t>– “There is one who makes himself rich, yet has nothing; And one who makes himself poor, yet has great riches.”</a:t>
            </a:r>
            <a:endParaRPr lang="en-US" sz="1050" dirty="0" smtClean="0"/>
          </a:p>
          <a:p>
            <a:pPr marL="640594" lvl="1" indent="-174708">
              <a:buFont typeface="Arial" panose="020B0604020202020204" pitchFamily="34" charset="0"/>
              <a:buChar char="•"/>
            </a:pPr>
            <a:r>
              <a:rPr lang="en-US" sz="1050" baseline="0" dirty="0" smtClean="0"/>
              <a:t>In </a:t>
            </a:r>
            <a:r>
              <a:rPr lang="en-US" sz="1050" baseline="0" dirty="0" smtClean="0"/>
              <a:t>reality, having money generally means more worries.</a:t>
            </a:r>
          </a:p>
          <a:p>
            <a:pPr marL="640594" lvl="1" indent="-174708">
              <a:buFont typeface="Arial" panose="020B0604020202020204" pitchFamily="34" charset="0"/>
              <a:buChar char="•"/>
            </a:pPr>
            <a:r>
              <a:rPr lang="en-US" sz="1050" baseline="0" dirty="0" smtClean="0"/>
              <a:t>Wealth </a:t>
            </a:r>
            <a:r>
              <a:rPr lang="en-US" sz="1050" baseline="0" dirty="0" smtClean="0"/>
              <a:t>leads to more </a:t>
            </a:r>
            <a:r>
              <a:rPr lang="en-US" sz="1050" b="1" baseline="0" dirty="0" smtClean="0"/>
              <a:t>responsibility</a:t>
            </a:r>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t>8</a:t>
            </a:fld>
            <a:endParaRPr lang="en-US"/>
          </a:p>
        </p:txBody>
      </p:sp>
    </p:spTree>
    <p:extLst>
      <p:ext uri="{BB962C8B-B14F-4D97-AF65-F5344CB8AC3E}">
        <p14:creationId xmlns:p14="http://schemas.microsoft.com/office/powerpoint/2010/main" val="265993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1050" b="1" dirty="0" smtClean="0"/>
              <a:t>Wealth = Security</a:t>
            </a:r>
            <a:r>
              <a:rPr lang="en-US" sz="1050" b="1" baseline="0" dirty="0" smtClean="0"/>
              <a:t> </a:t>
            </a:r>
            <a:r>
              <a:rPr lang="en-US" sz="1050" b="1" baseline="0" dirty="0" smtClean="0"/>
              <a:t>and peace of mind</a:t>
            </a:r>
            <a:endParaRPr lang="en-US" sz="1050" b="1" baseline="0" dirty="0" smtClean="0"/>
          </a:p>
          <a:p>
            <a:pPr marL="640594" lvl="1" indent="-174708">
              <a:buFont typeface="Arial" panose="020B0604020202020204" pitchFamily="34" charset="0"/>
              <a:buChar char="•"/>
            </a:pPr>
            <a:r>
              <a:rPr lang="en-US" sz="1050" baseline="0" dirty="0" smtClean="0"/>
              <a:t>Attitude of “I have money in the bank so I don’t have to worry</a:t>
            </a:r>
            <a:r>
              <a:rPr lang="en-US" sz="1050" baseline="0" dirty="0" smtClean="0"/>
              <a:t>”</a:t>
            </a:r>
          </a:p>
          <a:p>
            <a:pPr marL="640594" lvl="1" indent="-174708">
              <a:buFont typeface="Arial" panose="020B0604020202020204" pitchFamily="34" charset="0"/>
              <a:buChar char="•"/>
            </a:pPr>
            <a:r>
              <a:rPr lang="en-US" sz="1050" baseline="0" dirty="0" smtClean="0"/>
              <a:t>People depend on it to get out of problems (hire the better lawyer)</a:t>
            </a:r>
            <a:endParaRPr lang="en-US" sz="1050" baseline="0" dirty="0" smtClean="0"/>
          </a:p>
          <a:p>
            <a:pPr marL="631908" lvl="1" indent="-174708">
              <a:buFont typeface="Arial" panose="020B0604020202020204" pitchFamily="34" charset="0"/>
              <a:buChar char="•"/>
            </a:pPr>
            <a:r>
              <a:rPr lang="en-US" sz="1050" baseline="0" dirty="0" smtClean="0"/>
              <a:t>People put their trust in it b/c it gets them out of problems</a:t>
            </a:r>
          </a:p>
          <a:p>
            <a:pPr marL="631908" lvl="1" indent="-174708">
              <a:buFont typeface="Arial" panose="020B0604020202020204" pitchFamily="34" charset="0"/>
              <a:buChar char="•"/>
            </a:pPr>
            <a:endParaRPr lang="en-US" sz="1050" baseline="0" dirty="0" smtClean="0"/>
          </a:p>
          <a:p>
            <a:pPr marL="174708" indent="-174708">
              <a:buFont typeface="Arial" panose="020B0604020202020204" pitchFamily="34" charset="0"/>
              <a:buChar char="•"/>
            </a:pPr>
            <a:r>
              <a:rPr lang="en-US" sz="1050" b="1" baseline="0" dirty="0" smtClean="0"/>
              <a:t>Reality</a:t>
            </a:r>
            <a:r>
              <a:rPr lang="en-US" sz="1050" b="1" baseline="0" dirty="0" smtClean="0"/>
              <a:t>: Earthly wealth is only temporary</a:t>
            </a:r>
          </a:p>
          <a:p>
            <a:pPr marL="640594" lvl="1" indent="-174708">
              <a:buFont typeface="Arial" panose="020B0604020202020204" pitchFamily="34" charset="0"/>
              <a:buChar char="•"/>
            </a:pPr>
            <a:r>
              <a:rPr lang="en-US" sz="1050" baseline="0" dirty="0" smtClean="0"/>
              <a:t>Material wealth will not last.  </a:t>
            </a:r>
            <a:r>
              <a:rPr lang="en-US" sz="1050" baseline="0" dirty="0" smtClean="0"/>
              <a:t>It may be taken from us in this life.</a:t>
            </a:r>
          </a:p>
          <a:p>
            <a:pPr marL="640594" lvl="1" indent="-174708">
              <a:buFont typeface="Arial" panose="020B0604020202020204" pitchFamily="34" charset="0"/>
              <a:buChar char="•"/>
            </a:pPr>
            <a:r>
              <a:rPr lang="en-US" sz="1050" baseline="0" dirty="0" smtClean="0"/>
              <a:t>But definitely offers no eternal security.</a:t>
            </a:r>
            <a:endParaRPr lang="en-US" sz="1050" baseline="0" dirty="0" smtClean="0"/>
          </a:p>
          <a:p>
            <a:pPr marL="640594" lvl="1" indent="-174708" defTabSz="931774">
              <a:buFont typeface="Arial" panose="020B0604020202020204" pitchFamily="34" charset="0"/>
              <a:buChar char="•"/>
              <a:defRPr/>
            </a:pPr>
            <a:r>
              <a:rPr lang="en-US" sz="1050" b="1" dirty="0"/>
              <a:t>1 Tim. 6:7 </a:t>
            </a:r>
            <a:r>
              <a:rPr lang="en-US" sz="1050" dirty="0"/>
              <a:t>– “For we brought nothing into this world, and it is certain we can carry nothing out”</a:t>
            </a:r>
            <a:endParaRPr lang="en-US" sz="1050" baseline="0" dirty="0" smtClean="0"/>
          </a:p>
          <a:p>
            <a:pPr marL="640594" lvl="1" indent="-174708">
              <a:buFont typeface="Arial" panose="020B0604020202020204" pitchFamily="34" charset="0"/>
              <a:buChar char="•"/>
            </a:pPr>
            <a:r>
              <a:rPr lang="en-US" sz="1050" b="1" baseline="0" dirty="0" smtClean="0"/>
              <a:t>Prov. 23:5 </a:t>
            </a:r>
            <a:r>
              <a:rPr lang="en-US" sz="1050" baseline="0" dirty="0" smtClean="0"/>
              <a:t>– “Will you set your eyes on that which is not?  For riches certainly make themselves wings; they fly away like an eagle toward heaven”</a:t>
            </a:r>
          </a:p>
          <a:p>
            <a:pPr marL="640594" lvl="1" indent="-174708">
              <a:buFont typeface="Arial" panose="020B0604020202020204" pitchFamily="34" charset="0"/>
              <a:buChar char="•"/>
            </a:pPr>
            <a:r>
              <a:rPr lang="en-US" sz="1050" b="1" baseline="0" dirty="0" smtClean="0"/>
              <a:t>James 5:1-3 </a:t>
            </a:r>
            <a:r>
              <a:rPr lang="en-US" sz="1050" baseline="0" dirty="0" smtClean="0"/>
              <a:t>– “come now you rich, weep and howl for your miseries that are coming upon you. Your riches are corrupted, and your garments moth eaten…”</a:t>
            </a:r>
          </a:p>
          <a:p>
            <a:pPr marL="640594" lvl="1" indent="-174708">
              <a:buFont typeface="Arial" panose="020B0604020202020204" pitchFamily="34" charset="0"/>
              <a:buChar char="•"/>
            </a:pPr>
            <a:r>
              <a:rPr lang="en-US" sz="1050" b="1" dirty="0"/>
              <a:t>Eccl. 2:18 </a:t>
            </a:r>
            <a:r>
              <a:rPr lang="en-US" sz="1050" dirty="0"/>
              <a:t>– Must leave everything you work for to the man who will come after you</a:t>
            </a:r>
          </a:p>
          <a:p>
            <a:pPr marL="640594" lvl="1" indent="-174708">
              <a:buFont typeface="Arial" panose="020B0604020202020204" pitchFamily="34" charset="0"/>
              <a:buChar char="•"/>
            </a:pPr>
            <a:r>
              <a:rPr lang="en-US" sz="1050" b="1" dirty="0"/>
              <a:t>Eccl. 5:13-15 </a:t>
            </a:r>
            <a:r>
              <a:rPr lang="en-US" sz="1050" dirty="0"/>
              <a:t>– Riches perish through misfortune, naked he shall return and take nothing from his labor</a:t>
            </a:r>
          </a:p>
          <a:p>
            <a:pPr marL="640594" lvl="1" indent="-174708">
              <a:buFont typeface="Arial" panose="020B0604020202020204" pitchFamily="34" charset="0"/>
              <a:buChar char="•"/>
            </a:pPr>
            <a:r>
              <a:rPr lang="en-US" sz="1050" b="1" dirty="0"/>
              <a:t>Psalm 49:16-20 </a:t>
            </a:r>
            <a:r>
              <a:rPr lang="en-US" sz="1050" dirty="0"/>
              <a:t>– “Do not be afraid when one becomes rich…For when he dies he shall carry nothing away…”</a:t>
            </a:r>
          </a:p>
          <a:p>
            <a:pPr marL="1106481" lvl="2" indent="-174708">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t>9</a:t>
            </a:fld>
            <a:endParaRPr lang="en-US"/>
          </a:p>
        </p:txBody>
      </p:sp>
    </p:spTree>
    <p:extLst>
      <p:ext uri="{BB962C8B-B14F-4D97-AF65-F5344CB8AC3E}">
        <p14:creationId xmlns:p14="http://schemas.microsoft.com/office/powerpoint/2010/main" val="41623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211553059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23830931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27722861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336831545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1AC5B-8DD0-4D29-8EBF-5424B5765864}"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125846190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31AC5B-8DD0-4D29-8EBF-5424B5765864}"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214642323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31AC5B-8DD0-4D29-8EBF-5424B5765864}" type="datetimeFigureOut">
              <a:rPr lang="en-US" smtClean="0"/>
              <a:t>6/12/2015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181690727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31AC5B-8DD0-4D29-8EBF-5424B5765864}" type="datetimeFigureOut">
              <a:rPr lang="en-US" smtClean="0"/>
              <a:t>6/12/2015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367940772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1AC5B-8DD0-4D29-8EBF-5424B5765864}" type="datetimeFigureOut">
              <a:rPr lang="en-US" smtClean="0"/>
              <a:t>6/12/2015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64840344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70840834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4756228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1AC5B-8DD0-4D29-8EBF-5424B5765864}" type="datetimeFigureOut">
              <a:rPr lang="en-US" smtClean="0"/>
              <a:t>6/12/2015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4D315-570E-46F0-A9FF-5C90A1F7F345}" type="slidenum">
              <a:rPr lang="en-US" smtClean="0"/>
              <a:t>‹#›</a:t>
            </a:fld>
            <a:endParaRPr lang="en-US"/>
          </a:p>
        </p:txBody>
      </p:sp>
    </p:spTree>
    <p:extLst>
      <p:ext uri="{BB962C8B-B14F-4D97-AF65-F5344CB8AC3E}">
        <p14:creationId xmlns:p14="http://schemas.microsoft.com/office/powerpoint/2010/main" val="4294897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189" y="3602038"/>
            <a:ext cx="5779811" cy="32559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57345"/>
            <a:ext cx="7772400" cy="2387600"/>
          </a:xfrm>
        </p:spPr>
        <p:txBody>
          <a:bodyPr/>
          <a:lstStyle/>
          <a:p>
            <a:r>
              <a:rPr lang="en-US" sz="7200" dirty="0" smtClean="0">
                <a:solidFill>
                  <a:schemeClr val="bg1"/>
                </a:solidFill>
                <a:latin typeface="Gill Sans Ultra Bold Condensed" panose="020B0A06020104020203" pitchFamily="34" charset="0"/>
              </a:rPr>
              <a:t>Unmasking</a:t>
            </a:r>
            <a:r>
              <a:rPr lang="en-US" dirty="0" smtClean="0">
                <a:solidFill>
                  <a:schemeClr val="bg1"/>
                </a:solidFill>
              </a:rPr>
              <a:t> </a:t>
            </a:r>
            <a:br>
              <a:rPr lang="en-US" dirty="0" smtClean="0">
                <a:solidFill>
                  <a:schemeClr val="bg1"/>
                </a:solidFill>
              </a:rPr>
            </a:br>
            <a:r>
              <a:rPr lang="en-US" dirty="0" smtClean="0">
                <a:solidFill>
                  <a:schemeClr val="bg1"/>
                </a:solidFill>
                <a:effectLst>
                  <a:reflection blurRad="6350" stA="50000" endA="300" endPos="50000" dist="29997" dir="5400000" sy="-100000" algn="bl" rotWithShape="0"/>
                </a:effectLst>
              </a:rPr>
              <a:t>Illusions of our Culture</a:t>
            </a:r>
            <a:endParaRPr lang="en-US" dirty="0">
              <a:solidFill>
                <a:schemeClr val="bg1"/>
              </a:solidFill>
              <a:effectLst>
                <a:reflection blurRad="6350" stA="50000" endA="300" endPos="50000" dist="29997" dir="5400000" sy="-100000" algn="bl" rotWithShape="0"/>
              </a:effectLst>
            </a:endParaRPr>
          </a:p>
        </p:txBody>
      </p:sp>
      <p:sp>
        <p:nvSpPr>
          <p:cNvPr id="3" name="Subtitle 2"/>
          <p:cNvSpPr>
            <a:spLocks noGrp="1"/>
          </p:cNvSpPr>
          <p:nvPr>
            <p:ph type="subTitle" idx="1"/>
          </p:nvPr>
        </p:nvSpPr>
        <p:spPr>
          <a:xfrm>
            <a:off x="798616" y="3946207"/>
            <a:ext cx="4212771" cy="1655762"/>
          </a:xfrm>
        </p:spPr>
        <p:txBody>
          <a:bodyPr>
            <a:normAutofit/>
          </a:bodyPr>
          <a:lstStyle/>
          <a:p>
            <a:r>
              <a:rPr lang="en-US" sz="3200" i="1" dirty="0" smtClean="0">
                <a:solidFill>
                  <a:schemeClr val="bg1"/>
                </a:solidFill>
              </a:rPr>
              <a:t>Affluence and Materialism</a:t>
            </a:r>
            <a:endParaRPr lang="en-US" sz="3200" i="1" dirty="0">
              <a:solidFill>
                <a:schemeClr val="bg1"/>
              </a:solidFill>
            </a:endParaRPr>
          </a:p>
        </p:txBody>
      </p:sp>
    </p:spTree>
    <p:extLst>
      <p:ext uri="{BB962C8B-B14F-4D97-AF65-F5344CB8AC3E}">
        <p14:creationId xmlns:p14="http://schemas.microsoft.com/office/powerpoint/2010/main" val="26880866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Responsibility of Wealthy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Earthly Wealth Means Responsibility</a:t>
            </a:r>
          </a:p>
          <a:p>
            <a:pPr marL="800100" lvl="1" indent="-342900"/>
            <a:r>
              <a:rPr lang="en-US" sz="3200" dirty="0" smtClean="0">
                <a:solidFill>
                  <a:schemeClr val="bg1"/>
                </a:solidFill>
              </a:rPr>
              <a:t>Good Stewards</a:t>
            </a:r>
          </a:p>
          <a:p>
            <a:pPr marL="800100" lvl="1" indent="-342900"/>
            <a:r>
              <a:rPr lang="en-US" sz="3200" dirty="0" smtClean="0">
                <a:solidFill>
                  <a:schemeClr val="bg1"/>
                </a:solidFill>
              </a:rPr>
              <a:t>Use Riches to Honor God</a:t>
            </a:r>
          </a:p>
          <a:p>
            <a:pPr marL="800100" lvl="1" indent="-342900"/>
            <a:r>
              <a:rPr lang="en-US" sz="3200" dirty="0" smtClean="0">
                <a:solidFill>
                  <a:schemeClr val="bg1"/>
                </a:solidFill>
              </a:rPr>
              <a:t>Help Those in Need</a:t>
            </a:r>
          </a:p>
          <a:p>
            <a:pPr marL="800100" lvl="1" indent="-342900"/>
            <a:r>
              <a:rPr lang="en-US" sz="3200" dirty="0" smtClean="0">
                <a:solidFill>
                  <a:schemeClr val="bg1"/>
                </a:solidFill>
              </a:rPr>
              <a:t>Give to the Church</a:t>
            </a:r>
          </a:p>
          <a:p>
            <a:pPr marL="800100" lvl="1" indent="-342900"/>
            <a:endParaRPr lang="en-US" dirty="0" smtClean="0">
              <a:solidFill>
                <a:schemeClr val="bg1"/>
              </a:solidFill>
            </a:endParaRPr>
          </a:p>
        </p:txBody>
      </p:sp>
    </p:spTree>
    <p:extLst>
      <p:ext uri="{BB962C8B-B14F-4D97-AF65-F5344CB8AC3E}">
        <p14:creationId xmlns:p14="http://schemas.microsoft.com/office/powerpoint/2010/main" val="274434556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Conclusion</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lnSpcReduction="10000"/>
          </a:bodyPr>
          <a:lstStyle/>
          <a:p>
            <a:pPr marL="342900" indent="-342900"/>
            <a:r>
              <a:rPr lang="en-US" sz="3600" dirty="0">
                <a:solidFill>
                  <a:srgbClr val="EBA343"/>
                </a:solidFill>
              </a:rPr>
              <a:t>Focus on doing God’s work, not attaining </a:t>
            </a:r>
            <a:r>
              <a:rPr lang="en-US" sz="3600" dirty="0" smtClean="0">
                <a:solidFill>
                  <a:srgbClr val="EBA343"/>
                </a:solidFill>
              </a:rPr>
              <a:t>riches</a:t>
            </a:r>
          </a:p>
          <a:p>
            <a:pPr marL="800100" lvl="1" indent="-342900"/>
            <a:r>
              <a:rPr lang="en-US" sz="3200" dirty="0" smtClean="0">
                <a:solidFill>
                  <a:schemeClr val="bg1"/>
                </a:solidFill>
              </a:rPr>
              <a:t>Matt. 6:33</a:t>
            </a:r>
          </a:p>
          <a:p>
            <a:pPr marL="342900" indent="-342900"/>
            <a:r>
              <a:rPr lang="en-US" sz="3600" dirty="0" smtClean="0">
                <a:solidFill>
                  <a:srgbClr val="EBA343"/>
                </a:solidFill>
              </a:rPr>
              <a:t>Always have proper attitude toward our riches/wealth</a:t>
            </a:r>
          </a:p>
          <a:p>
            <a:pPr marL="800100" lvl="1" indent="-342900"/>
            <a:r>
              <a:rPr lang="en-US" sz="3200" dirty="0" smtClean="0">
                <a:solidFill>
                  <a:schemeClr val="bg1"/>
                </a:solidFill>
              </a:rPr>
              <a:t>Use our blessings to do God’s work</a:t>
            </a:r>
          </a:p>
          <a:p>
            <a:pPr marL="342900" indent="-342900"/>
            <a:r>
              <a:rPr lang="en-US" sz="3600" dirty="0" smtClean="0">
                <a:solidFill>
                  <a:srgbClr val="EBA343"/>
                </a:solidFill>
              </a:rPr>
              <a:t>Must learn to be content with what we have</a:t>
            </a:r>
          </a:p>
          <a:p>
            <a:pPr marL="800100" lvl="1" indent="-342900"/>
            <a:r>
              <a:rPr lang="en-US" sz="3200" dirty="0" smtClean="0">
                <a:solidFill>
                  <a:schemeClr val="bg1"/>
                </a:solidFill>
              </a:rPr>
              <a:t>Heb. 13:5</a:t>
            </a:r>
          </a:p>
          <a:p>
            <a:pPr marL="342900" indent="-342900"/>
            <a:endParaRPr lang="en-US" sz="3200" dirty="0" smtClean="0">
              <a:solidFill>
                <a:schemeClr val="bg1"/>
              </a:solidFill>
            </a:endParaRPr>
          </a:p>
        </p:txBody>
      </p:sp>
    </p:spTree>
    <p:extLst>
      <p:ext uri="{BB962C8B-B14F-4D97-AF65-F5344CB8AC3E}">
        <p14:creationId xmlns:p14="http://schemas.microsoft.com/office/powerpoint/2010/main" val="143161818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fontScale="90000"/>
          </a:bodyPr>
          <a:lstStyle/>
          <a:p>
            <a:r>
              <a:rPr lang="en-US" sz="5400" dirty="0" smtClean="0">
                <a:solidFill>
                  <a:schemeClr val="bg1"/>
                </a:solidFill>
                <a:effectLst>
                  <a:reflection blurRad="6350" stA="50000" endA="300" endPos="50000" dist="29997" dir="5400000" sy="-100000" algn="bl" rotWithShape="0"/>
                </a:effectLst>
              </a:rPr>
              <a:t>Affluence and Materialism</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Affluence</a:t>
            </a:r>
          </a:p>
          <a:p>
            <a:pPr marL="800100" lvl="1" indent="-342900"/>
            <a:r>
              <a:rPr lang="en-US" sz="2800" dirty="0" smtClean="0">
                <a:solidFill>
                  <a:schemeClr val="bg1"/>
                </a:solidFill>
              </a:rPr>
              <a:t> the </a:t>
            </a:r>
            <a:r>
              <a:rPr lang="en-US" sz="2800" dirty="0">
                <a:solidFill>
                  <a:schemeClr val="bg1"/>
                </a:solidFill>
              </a:rPr>
              <a:t>state of having a great deal of money; wealth.</a:t>
            </a:r>
          </a:p>
          <a:p>
            <a:pPr marL="342900" indent="-342900"/>
            <a:r>
              <a:rPr lang="en-US" sz="3600" dirty="0" smtClean="0">
                <a:solidFill>
                  <a:srgbClr val="EBA343"/>
                </a:solidFill>
              </a:rPr>
              <a:t>Materialism</a:t>
            </a:r>
          </a:p>
          <a:p>
            <a:pPr marL="800100" lvl="1" indent="-342900"/>
            <a:r>
              <a:rPr lang="en-US" sz="2800" dirty="0" smtClean="0">
                <a:solidFill>
                  <a:schemeClr val="bg1"/>
                </a:solidFill>
              </a:rPr>
              <a:t>tendency </a:t>
            </a:r>
            <a:r>
              <a:rPr lang="en-US" sz="2800" dirty="0">
                <a:solidFill>
                  <a:schemeClr val="bg1"/>
                </a:solidFill>
              </a:rPr>
              <a:t>to consider material possessions and physical comfort as more important than spiritual values</a:t>
            </a:r>
          </a:p>
          <a:p>
            <a:pPr marL="800100" lvl="1" indent="-342900"/>
            <a:endParaRPr lang="en-US" sz="3200" dirty="0" smtClean="0">
              <a:solidFill>
                <a:srgbClr val="EBA343"/>
              </a:solidFill>
            </a:endParaRPr>
          </a:p>
        </p:txBody>
      </p:sp>
    </p:spTree>
    <p:extLst>
      <p:ext uri="{BB962C8B-B14F-4D97-AF65-F5344CB8AC3E}">
        <p14:creationId xmlns:p14="http://schemas.microsoft.com/office/powerpoint/2010/main" val="50079841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Wealth in Today’s World</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fontScale="92500" lnSpcReduction="10000"/>
          </a:bodyPr>
          <a:lstStyle/>
          <a:p>
            <a:pPr marL="342900" indent="-342900"/>
            <a:r>
              <a:rPr lang="en-US" sz="3600" dirty="0" smtClean="0">
                <a:solidFill>
                  <a:srgbClr val="EBA343"/>
                </a:solidFill>
              </a:rPr>
              <a:t>Most of us are Wealthy and Enjoy the Material Things We Have</a:t>
            </a:r>
          </a:p>
          <a:p>
            <a:pPr marL="800100" lvl="1" indent="-342900"/>
            <a:r>
              <a:rPr lang="en-US" sz="3000" dirty="0" smtClean="0">
                <a:solidFill>
                  <a:schemeClr val="bg1"/>
                </a:solidFill>
              </a:rPr>
              <a:t>Having wealth </a:t>
            </a:r>
            <a:r>
              <a:rPr lang="en-US" sz="3000" dirty="0">
                <a:solidFill>
                  <a:schemeClr val="bg1"/>
                </a:solidFill>
              </a:rPr>
              <a:t>is not a sin (Abraham, Job, etc.)</a:t>
            </a:r>
          </a:p>
          <a:p>
            <a:r>
              <a:rPr lang="en-US" sz="3600" dirty="0" smtClean="0">
                <a:solidFill>
                  <a:srgbClr val="EBA343"/>
                </a:solidFill>
              </a:rPr>
              <a:t> Danger is Our Attitude Toward Wealth</a:t>
            </a:r>
          </a:p>
          <a:p>
            <a:pPr lvl="1"/>
            <a:r>
              <a:rPr lang="en-US" sz="3000" dirty="0">
                <a:solidFill>
                  <a:schemeClr val="bg1"/>
                </a:solidFill>
              </a:rPr>
              <a:t>Society pushes us to desire </a:t>
            </a:r>
            <a:r>
              <a:rPr lang="en-US" sz="3000" dirty="0" smtClean="0">
                <a:solidFill>
                  <a:schemeClr val="bg1"/>
                </a:solidFill>
              </a:rPr>
              <a:t>wealth</a:t>
            </a:r>
          </a:p>
          <a:p>
            <a:pPr lvl="1"/>
            <a:r>
              <a:rPr lang="en-US" sz="3000" dirty="0" smtClean="0">
                <a:solidFill>
                  <a:schemeClr val="bg1"/>
                </a:solidFill>
              </a:rPr>
              <a:t>Rich </a:t>
            </a:r>
            <a:r>
              <a:rPr lang="en-US" sz="3000" dirty="0">
                <a:solidFill>
                  <a:schemeClr val="bg1"/>
                </a:solidFill>
              </a:rPr>
              <a:t>young ruler (wrong attitude toward riches</a:t>
            </a:r>
            <a:r>
              <a:rPr lang="en-US" sz="3000" dirty="0" smtClean="0">
                <a:solidFill>
                  <a:schemeClr val="bg1"/>
                </a:solidFill>
              </a:rPr>
              <a:t>)</a:t>
            </a:r>
          </a:p>
          <a:p>
            <a:pPr lvl="1"/>
            <a:r>
              <a:rPr lang="en-US" sz="3000" dirty="0" smtClean="0">
                <a:solidFill>
                  <a:schemeClr val="bg1"/>
                </a:solidFill>
              </a:rPr>
              <a:t>Do you have a love of money? </a:t>
            </a:r>
          </a:p>
          <a:p>
            <a:pPr lvl="1"/>
            <a:r>
              <a:rPr lang="en-US" sz="3000" dirty="0" smtClean="0">
                <a:solidFill>
                  <a:schemeClr val="bg1"/>
                </a:solidFill>
              </a:rPr>
              <a:t>Do we focus on riches too much?</a:t>
            </a:r>
          </a:p>
          <a:p>
            <a:pPr lvl="1"/>
            <a:r>
              <a:rPr lang="en-US" sz="3000" dirty="0" smtClean="0">
                <a:solidFill>
                  <a:schemeClr val="bg1"/>
                </a:solidFill>
              </a:rPr>
              <a:t>How do we view money and things?</a:t>
            </a:r>
          </a:p>
          <a:p>
            <a:pPr lvl="1"/>
            <a:r>
              <a:rPr lang="en-US" sz="3000" dirty="0" smtClean="0">
                <a:solidFill>
                  <a:schemeClr val="bg1"/>
                </a:solidFill>
              </a:rPr>
              <a:t>How do we view people with more than us?</a:t>
            </a:r>
            <a:endParaRPr lang="en-US" sz="3000" dirty="0">
              <a:solidFill>
                <a:schemeClr val="bg1"/>
              </a:solidFill>
            </a:endParaRPr>
          </a:p>
          <a:p>
            <a:pPr marL="800100" lvl="1" indent="-342900"/>
            <a:endParaRPr lang="en-US" sz="3200" dirty="0" smtClean="0">
              <a:solidFill>
                <a:schemeClr val="bg1"/>
              </a:solidFill>
            </a:endParaRPr>
          </a:p>
        </p:txBody>
      </p:sp>
    </p:spTree>
    <p:extLst>
      <p:ext uri="{BB962C8B-B14F-4D97-AF65-F5344CB8AC3E}">
        <p14:creationId xmlns:p14="http://schemas.microsoft.com/office/powerpoint/2010/main" val="21491001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677" y="458941"/>
            <a:ext cx="3368479" cy="56682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944" y="657996"/>
            <a:ext cx="4224119" cy="3370307"/>
          </a:xfrm>
          <a:prstGeom prst="rect">
            <a:avLst/>
          </a:prstGeom>
        </p:spPr>
      </p:pic>
    </p:spTree>
    <p:extLst>
      <p:ext uri="{BB962C8B-B14F-4D97-AF65-F5344CB8AC3E}">
        <p14:creationId xmlns:p14="http://schemas.microsoft.com/office/powerpoint/2010/main" val="402280499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5" y="1013254"/>
            <a:ext cx="8996449" cy="4114800"/>
          </a:xfrm>
          <a:prstGeom prst="rect">
            <a:avLst/>
          </a:prstGeom>
        </p:spPr>
      </p:pic>
    </p:spTree>
    <p:extLst>
      <p:ext uri="{BB962C8B-B14F-4D97-AF65-F5344CB8AC3E}">
        <p14:creationId xmlns:p14="http://schemas.microsoft.com/office/powerpoint/2010/main" val="242900297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Illusions vs Reality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lnSpcReduction="10000"/>
          </a:bodyPr>
          <a:lstStyle/>
          <a:p>
            <a:pPr marL="342900" indent="-342900"/>
            <a:r>
              <a:rPr lang="en-US" sz="3600" dirty="0" smtClean="0">
                <a:solidFill>
                  <a:srgbClr val="EBA343"/>
                </a:solidFill>
              </a:rPr>
              <a:t>Wealth =  Real Happiness</a:t>
            </a:r>
          </a:p>
          <a:p>
            <a:pPr marL="800100" lvl="1" indent="-342900"/>
            <a:r>
              <a:rPr lang="en-US" sz="3200" dirty="0" smtClean="0">
                <a:solidFill>
                  <a:schemeClr val="bg1"/>
                </a:solidFill>
              </a:rPr>
              <a:t>Idea that “money can buy happiness”</a:t>
            </a:r>
          </a:p>
          <a:p>
            <a:pPr marL="800100" lvl="1" indent="-342900"/>
            <a:r>
              <a:rPr lang="en-US" sz="3200" dirty="0" smtClean="0">
                <a:solidFill>
                  <a:schemeClr val="bg1"/>
                </a:solidFill>
              </a:rPr>
              <a:t>Look at the entertaining lives rich people live, how much fun they have</a:t>
            </a:r>
          </a:p>
          <a:p>
            <a:pPr marL="342900" indent="-342900"/>
            <a:r>
              <a:rPr lang="en-US" sz="3600" dirty="0" smtClean="0">
                <a:solidFill>
                  <a:srgbClr val="EBA343"/>
                </a:solidFill>
              </a:rPr>
              <a:t>Reality:  Earthly Wealth is Vain</a:t>
            </a:r>
          </a:p>
          <a:p>
            <a:pPr marL="800100" lvl="1" indent="-342900"/>
            <a:r>
              <a:rPr lang="en-US" sz="3200" dirty="0" smtClean="0">
                <a:solidFill>
                  <a:schemeClr val="bg1"/>
                </a:solidFill>
              </a:rPr>
              <a:t>Can be </a:t>
            </a:r>
            <a:r>
              <a:rPr lang="en-US" sz="3200" dirty="0" smtClean="0">
                <a:solidFill>
                  <a:schemeClr val="bg1"/>
                </a:solidFill>
              </a:rPr>
              <a:t>entertaining,  but </a:t>
            </a:r>
            <a:r>
              <a:rPr lang="en-US" sz="3200" dirty="0" smtClean="0">
                <a:solidFill>
                  <a:schemeClr val="bg1"/>
                </a:solidFill>
              </a:rPr>
              <a:t>ultimately leaves you feeling empty</a:t>
            </a:r>
          </a:p>
          <a:p>
            <a:pPr marL="800100" lvl="1" indent="-342900"/>
            <a:r>
              <a:rPr lang="en-US" sz="3200" dirty="0" smtClean="0">
                <a:solidFill>
                  <a:schemeClr val="bg1"/>
                </a:solidFill>
              </a:rPr>
              <a:t>Eccl. 6:1-2</a:t>
            </a:r>
          </a:p>
          <a:p>
            <a:pPr marL="800100" lvl="1" indent="-342900"/>
            <a:r>
              <a:rPr lang="en-US" sz="3200" dirty="0" smtClean="0">
                <a:solidFill>
                  <a:schemeClr val="bg1"/>
                </a:solidFill>
              </a:rPr>
              <a:t>Prov. 3:13-18</a:t>
            </a:r>
          </a:p>
        </p:txBody>
      </p:sp>
    </p:spTree>
    <p:extLst>
      <p:ext uri="{BB962C8B-B14F-4D97-AF65-F5344CB8AC3E}">
        <p14:creationId xmlns:p14="http://schemas.microsoft.com/office/powerpoint/2010/main" val="79438390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Illusions vs Reality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fontScale="92500" lnSpcReduction="10000"/>
          </a:bodyPr>
          <a:lstStyle/>
          <a:p>
            <a:pPr marL="342900" indent="-342900"/>
            <a:r>
              <a:rPr lang="en-US" sz="3600" dirty="0" smtClean="0">
                <a:solidFill>
                  <a:srgbClr val="EBA343"/>
                </a:solidFill>
              </a:rPr>
              <a:t>Wealth = Satisfaction</a:t>
            </a:r>
          </a:p>
          <a:p>
            <a:pPr marL="800100" lvl="1" indent="-342900"/>
            <a:r>
              <a:rPr lang="en-US" sz="3200" dirty="0" smtClean="0">
                <a:solidFill>
                  <a:schemeClr val="bg1"/>
                </a:solidFill>
              </a:rPr>
              <a:t>If I just had $1 Million I would be satisfied</a:t>
            </a:r>
          </a:p>
          <a:p>
            <a:pPr marL="800100" lvl="1" indent="-342900"/>
            <a:r>
              <a:rPr lang="en-US" sz="3200" dirty="0" smtClean="0">
                <a:solidFill>
                  <a:schemeClr val="bg1"/>
                </a:solidFill>
              </a:rPr>
              <a:t>I’ll have everything I want and more</a:t>
            </a:r>
          </a:p>
          <a:p>
            <a:pPr marL="800100" lvl="1" indent="-342900"/>
            <a:r>
              <a:rPr lang="en-US" sz="3200" dirty="0" smtClean="0">
                <a:solidFill>
                  <a:schemeClr val="bg1"/>
                </a:solidFill>
              </a:rPr>
              <a:t>Accomplished feeling</a:t>
            </a:r>
          </a:p>
          <a:p>
            <a:pPr marL="342900" indent="-342900"/>
            <a:r>
              <a:rPr lang="en-US" sz="3600" dirty="0" smtClean="0">
                <a:solidFill>
                  <a:srgbClr val="EBA343"/>
                </a:solidFill>
              </a:rPr>
              <a:t>Reality: Wealth leaves you wanting more</a:t>
            </a:r>
          </a:p>
          <a:p>
            <a:pPr marL="800100" lvl="1" indent="-342900"/>
            <a:r>
              <a:rPr lang="en-US" sz="3200" dirty="0" smtClean="0">
                <a:solidFill>
                  <a:schemeClr val="bg1"/>
                </a:solidFill>
              </a:rPr>
              <a:t>Money leads to desire for more </a:t>
            </a:r>
            <a:r>
              <a:rPr lang="en-US" sz="3200" dirty="0" smtClean="0">
                <a:solidFill>
                  <a:schemeClr val="bg1"/>
                </a:solidFill>
              </a:rPr>
              <a:t>riches, </a:t>
            </a:r>
            <a:r>
              <a:rPr lang="en-US" sz="3200" dirty="0" smtClean="0">
                <a:solidFill>
                  <a:schemeClr val="bg1"/>
                </a:solidFill>
              </a:rPr>
              <a:t>and greed creeps in</a:t>
            </a:r>
          </a:p>
          <a:p>
            <a:pPr marL="800100" lvl="1" indent="-342900"/>
            <a:r>
              <a:rPr lang="en-US" sz="3200" dirty="0" smtClean="0">
                <a:solidFill>
                  <a:schemeClr val="bg1"/>
                </a:solidFill>
              </a:rPr>
              <a:t>Earthly wealth in not fulfilling</a:t>
            </a:r>
          </a:p>
          <a:p>
            <a:pPr marL="800100" lvl="1" indent="-342900"/>
            <a:r>
              <a:rPr lang="en-US" sz="3200" dirty="0" smtClean="0">
                <a:solidFill>
                  <a:schemeClr val="bg1"/>
                </a:solidFill>
              </a:rPr>
              <a:t>Eccl. 4:8, 5:10, 6:7</a:t>
            </a:r>
          </a:p>
        </p:txBody>
      </p:sp>
    </p:spTree>
    <p:extLst>
      <p:ext uri="{BB962C8B-B14F-4D97-AF65-F5344CB8AC3E}">
        <p14:creationId xmlns:p14="http://schemas.microsoft.com/office/powerpoint/2010/main" val="140364867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Illusions vs Reality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Wealth = The Easy Life, No Needs</a:t>
            </a:r>
          </a:p>
          <a:p>
            <a:pPr marL="800100" lvl="1" indent="-342900"/>
            <a:r>
              <a:rPr lang="en-US" sz="3200" dirty="0" smtClean="0">
                <a:solidFill>
                  <a:schemeClr val="bg1"/>
                </a:solidFill>
              </a:rPr>
              <a:t>Kick back and enjoy life</a:t>
            </a:r>
          </a:p>
          <a:p>
            <a:pPr marL="800100" lvl="1" indent="-342900"/>
            <a:r>
              <a:rPr lang="en-US" sz="3200" dirty="0" smtClean="0">
                <a:solidFill>
                  <a:schemeClr val="bg1"/>
                </a:solidFill>
              </a:rPr>
              <a:t>Don’t need anyone or anything</a:t>
            </a:r>
            <a:endParaRPr lang="en-US" dirty="0" smtClean="0">
              <a:solidFill>
                <a:schemeClr val="bg1"/>
              </a:solidFill>
            </a:endParaRPr>
          </a:p>
          <a:p>
            <a:pPr marL="342900" indent="-342900"/>
            <a:r>
              <a:rPr lang="en-US" sz="3600" dirty="0" smtClean="0">
                <a:solidFill>
                  <a:srgbClr val="EBA343"/>
                </a:solidFill>
              </a:rPr>
              <a:t>Reality: More Money More Problems</a:t>
            </a:r>
          </a:p>
          <a:p>
            <a:pPr marL="800100" lvl="1" indent="-342900"/>
            <a:r>
              <a:rPr lang="en-US" sz="3200" dirty="0" smtClean="0">
                <a:solidFill>
                  <a:schemeClr val="bg1"/>
                </a:solidFill>
              </a:rPr>
              <a:t>More temptations and worries</a:t>
            </a:r>
          </a:p>
          <a:p>
            <a:pPr marL="800100" lvl="1" indent="-342900"/>
            <a:r>
              <a:rPr lang="en-US" sz="3200" dirty="0" smtClean="0">
                <a:solidFill>
                  <a:schemeClr val="bg1"/>
                </a:solidFill>
              </a:rPr>
              <a:t>Pride </a:t>
            </a:r>
            <a:r>
              <a:rPr lang="en-US" sz="3200" dirty="0" smtClean="0">
                <a:solidFill>
                  <a:schemeClr val="bg1"/>
                </a:solidFill>
              </a:rPr>
              <a:t>(Rev. 3:17)</a:t>
            </a:r>
          </a:p>
          <a:p>
            <a:pPr marL="800100" lvl="1" indent="-342900"/>
            <a:r>
              <a:rPr lang="en-US" sz="3200" dirty="0" smtClean="0">
                <a:solidFill>
                  <a:schemeClr val="bg1"/>
                </a:solidFill>
              </a:rPr>
              <a:t>Added responsibility</a:t>
            </a:r>
            <a:endParaRPr lang="en-US" sz="3200" dirty="0">
              <a:solidFill>
                <a:schemeClr val="bg1"/>
              </a:solidFill>
            </a:endParaRPr>
          </a:p>
          <a:p>
            <a:pPr marL="800100" lvl="1" indent="-342900"/>
            <a:endParaRPr lang="en-US" sz="3200" dirty="0" smtClean="0">
              <a:solidFill>
                <a:srgbClr val="EBA343"/>
              </a:solidFill>
            </a:endParaRPr>
          </a:p>
        </p:txBody>
      </p:sp>
    </p:spTree>
    <p:extLst>
      <p:ext uri="{BB962C8B-B14F-4D97-AF65-F5344CB8AC3E}">
        <p14:creationId xmlns:p14="http://schemas.microsoft.com/office/powerpoint/2010/main" val="240897150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smtClean="0">
                <a:solidFill>
                  <a:schemeClr val="bg1"/>
                </a:solidFill>
                <a:effectLst>
                  <a:reflection blurRad="6350" stA="50000" endA="300" endPos="50000" dist="29997" dir="5400000" sy="-100000" algn="bl" rotWithShape="0"/>
                </a:effectLst>
              </a:rPr>
              <a:t>Illusions vs Reality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Wealth = Lasting Security</a:t>
            </a:r>
          </a:p>
          <a:p>
            <a:pPr marL="800100" lvl="1" indent="-342900"/>
            <a:r>
              <a:rPr lang="en-US" sz="3200" dirty="0" smtClean="0">
                <a:solidFill>
                  <a:schemeClr val="bg1"/>
                </a:solidFill>
              </a:rPr>
              <a:t>Money can get you out of problems</a:t>
            </a:r>
          </a:p>
          <a:p>
            <a:pPr marL="800100" lvl="1" indent="-342900"/>
            <a:r>
              <a:rPr lang="en-US" sz="3200" dirty="0" smtClean="0">
                <a:solidFill>
                  <a:schemeClr val="bg1"/>
                </a:solidFill>
              </a:rPr>
              <a:t>You can depend on it</a:t>
            </a:r>
          </a:p>
          <a:p>
            <a:pPr marL="800100" lvl="1" indent="-342900"/>
            <a:r>
              <a:rPr lang="en-US" sz="3200" dirty="0" smtClean="0">
                <a:solidFill>
                  <a:schemeClr val="bg1"/>
                </a:solidFill>
              </a:rPr>
              <a:t>Don’t have to worry about future needs</a:t>
            </a:r>
          </a:p>
          <a:p>
            <a:pPr marL="342900" indent="-342900"/>
            <a:r>
              <a:rPr lang="en-US" sz="3600" dirty="0" smtClean="0">
                <a:solidFill>
                  <a:srgbClr val="EBA343"/>
                </a:solidFill>
              </a:rPr>
              <a:t>Reality: Earthly Wealth is Temporary</a:t>
            </a:r>
          </a:p>
          <a:p>
            <a:pPr marL="800100" lvl="1" indent="-342900"/>
            <a:r>
              <a:rPr lang="en-US" sz="3200" dirty="0" smtClean="0">
                <a:solidFill>
                  <a:schemeClr val="bg1"/>
                </a:solidFill>
              </a:rPr>
              <a:t>Can’t take anything with us (1 Tim. 6:7)</a:t>
            </a:r>
          </a:p>
          <a:p>
            <a:pPr marL="800100" lvl="1" indent="-342900"/>
            <a:r>
              <a:rPr lang="en-US" sz="3200" dirty="0" smtClean="0">
                <a:solidFill>
                  <a:schemeClr val="bg1"/>
                </a:solidFill>
              </a:rPr>
              <a:t>Prov. 23:5 </a:t>
            </a:r>
          </a:p>
          <a:p>
            <a:pPr marL="800100" lvl="1" indent="-342900"/>
            <a:r>
              <a:rPr lang="en-US" sz="3200" dirty="0" smtClean="0">
                <a:solidFill>
                  <a:schemeClr val="bg1"/>
                </a:solidFill>
              </a:rPr>
              <a:t>Eccl. 2:18, 5:13-15</a:t>
            </a:r>
          </a:p>
          <a:p>
            <a:pPr marL="800100" lvl="1" indent="-342900"/>
            <a:endParaRPr lang="en-US" sz="3200" dirty="0" smtClean="0">
              <a:solidFill>
                <a:srgbClr val="EBA343"/>
              </a:solidFill>
            </a:endParaRPr>
          </a:p>
          <a:p>
            <a:pPr marL="800100" lvl="1" indent="-342900"/>
            <a:endParaRPr lang="en-US" sz="3200" dirty="0" smtClean="0">
              <a:solidFill>
                <a:schemeClr val="bg1"/>
              </a:solidFill>
            </a:endParaRPr>
          </a:p>
        </p:txBody>
      </p:sp>
    </p:spTree>
    <p:extLst>
      <p:ext uri="{BB962C8B-B14F-4D97-AF65-F5344CB8AC3E}">
        <p14:creationId xmlns:p14="http://schemas.microsoft.com/office/powerpoint/2010/main" val="90714625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5850</TotalTime>
  <Words>1927</Words>
  <Application>Microsoft Office PowerPoint</Application>
  <PresentationFormat>On-screen Show (4:3)</PresentationFormat>
  <Paragraphs>191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Gill Sans Ultra Bold Condensed</vt:lpstr>
      <vt:lpstr>Calibri Light</vt:lpstr>
      <vt:lpstr>Arial</vt:lpstr>
      <vt:lpstr>Calibri</vt:lpstr>
      <vt:lpstr>Office Theme</vt:lpstr>
      <vt:lpstr>Unmasking  Illusions of our Culture</vt:lpstr>
      <vt:lpstr>Affluence and Materialism</vt:lpstr>
      <vt:lpstr>Wealth in Today’s World</vt:lpstr>
      <vt:lpstr>PowerPoint Presentation</vt:lpstr>
      <vt:lpstr>PowerPoint Presentation</vt:lpstr>
      <vt:lpstr>Illusions vs Reality</vt:lpstr>
      <vt:lpstr>Illusions vs Reality</vt:lpstr>
      <vt:lpstr>Illusions vs Reality</vt:lpstr>
      <vt:lpstr>Illusions vs Reality</vt:lpstr>
      <vt:lpstr>Responsibility of Wealthy</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Unmasking  Illusions of our Culture</dc:title>
  <dc:creator>Steve</dc:creator>
  <cp:lastModifiedBy>RufJT</cp:lastModifiedBy>
  <cp:revision>89</cp:revision>
  <cp:lastPrinted>2015-06-11T21:28:15Z</cp:lastPrinted>
  <dcterms:created xsi:type="dcterms:W3CDTF">2014-05-22T19:34:44Z</dcterms:created>
  <dcterms:modified xsi:type="dcterms:W3CDTF">2015-06-12T19:52:13Z</dcterms:modified>
</cp:coreProperties>
</file>