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00356-D27D-4552-877A-29668E16A8D6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FB8D2-0743-47CC-A32A-FC79E2306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1400" b="1" dirty="0" smtClean="0">
                <a:latin typeface="Times New Roman"/>
                <a:ea typeface="Times New Roman"/>
                <a:cs typeface="Times New Roman"/>
              </a:rPr>
              <a:t>Resumen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ilusión es que las riquezas materiales son reales, auténticas y duraderas.  Esta ilusión causa problemas enormes en nuestras vidas espirituales y personales (1 Tim. 6:6-10).  Las verdaderas riquezas no se componen de cosas materiales (Apoc. 3:17; Prov. 13:7).  No durarán (Stg. 5:1-3; Prov. 23:5) ni son lo que realmente importa (Luc. 12:13-21; Heb. 13:5).  Dios es la fuente de las bendiciones materiales, las cuales deberían ser usadas por Su pueblo para glorificarle como Sus administradores (Prov. 3:9-10).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454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aseline="0" noProof="0" dirty="0" smtClean="0"/>
              <a:t>¿Cuánto dinero se necesita para tener “una gran cantidad”?  Para algunos, una gran cantidad nunca es suficiente.</a:t>
            </a:r>
          </a:p>
          <a:p>
            <a:endParaRPr lang="es-ES" baseline="0" noProof="0" dirty="0" smtClean="0"/>
          </a:p>
          <a:p>
            <a:r>
              <a:rPr lang="es-ES" baseline="0" noProof="0" dirty="0" smtClean="0"/>
              <a:t>El materialismo es una actitud hacia las cosas terrenales.  Es un problema de prioridades.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475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" baseline="0" noProof="0" dirty="0" smtClean="0"/>
              <a:t>El ser rico es término relativo.  En comparación con otros muchos en el mundo, ¡somos ricos!</a:t>
            </a:r>
            <a:endParaRPr lang="es-ES" noProof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s-ES" noProof="0" dirty="0" smtClean="0"/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El tener riquezas terrenales no es pecado.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Abraham – Gén. 13:2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Job – Job 1:3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José – ¡el 2</a:t>
            </a:r>
            <a:r>
              <a:rPr lang="es-ES" sz="1200" baseline="30000" dirty="0" smtClean="0">
                <a:latin typeface="Times New Roman"/>
                <a:ea typeface="Times New Roman"/>
                <a:cs typeface="Times New Roman"/>
              </a:rPr>
              <a:t>do</a:t>
            </a: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 en poder en Egipto probablemente tenía bastantes riquezas!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David y los otros reyes de Israel/Judá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Dios no condenó a la gente por tener riquezas.  ¡Dios les dio las riquezas!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¿Piensa usted que disfrutaron alguna vez de sus posesiones terrenales?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¿Es incorrecto gozarnos de las cosas materiales?  Ecles. 3:12-13; 5:18-19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El peligro consiste en cómo vemos la abundancia terrenal/las riquezas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sociedad nos empuja para que deseemos la abundancia/las riquezas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Hay que asistir la escuela para conseguir un trabajo bien remunerado.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Hay que ahorrar para la jubilación.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mamá necesita trabajar para que podamos permitirnos ciertas cosas.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El trabajar horas extras en vez de asistir a las reuniones de la iglesia o pasar tiempo con la familia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El joven rico principal – Mar. 10:17-27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¿Cómo piensa usted que veía sus riquezas? 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¿Cuántas horas pasamos pensando en el dinero?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¿Cuánta emoción nos da cuando conseguimos cosas nuevas?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¿Tenemos envidia de personas que tienen más que nosotros?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7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noProof="0" dirty="0" smtClean="0"/>
              <a:t>A continuación</a:t>
            </a:r>
            <a:r>
              <a:rPr lang="es-ES" baseline="0" noProof="0" dirty="0" smtClean="0"/>
              <a:t>, veremos algunas ideas que tiene la gente mundana.  Satanás intenta usar estas ideas para influencia y engañarnos.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noProof="0" dirty="0" smtClean="0"/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Ilusión 1: Las Riquezas = Verdadera Felicidad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“Con el dinero se puede comprar la felicidad.”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Puede permitirse cualquier clase de entretenimiento, puede satisfacer cualquier lujuria del ojo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¿Existe alguna cosa mundana que el dinero no le pueda dar?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Mire a las celebridades y cómo se retratan.  Están viviendo la “buena vida.”  Vacaciones exóticas, juguetes extravagantes.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La Realidad: La Abundancia Terrenal es Vana</a:t>
            </a: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Las riquezas pueden entretenernos, pero sólo son una forma superficial de felicidad.  Con el tiempo, nos aburrimos con el entretenimiento y se necesita algo más para hacernos felices.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Ecles. 6:1-2</a:t>
            </a:r>
            <a:r>
              <a:rPr lang="es-ES" sz="1200" dirty="0" smtClean="0">
                <a:latin typeface="Times New Roman"/>
                <a:ea typeface="Calibri"/>
                <a:cs typeface="Times New Roman"/>
              </a:rPr>
              <a:t> 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24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Ilusión 2: Las Riquezas = Satisfacción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Si sólo tuviera un millón de dólares, jamás desearía nada más.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Tendría todo lo que quisiera y más.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La Realidad: Las Riquezas Terrenales Le Dejan Con el Deseo de Tener Más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El dinero lleva al deseo de tener más dinero. 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Avaricia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Ecles. 4:8; 5:10; 6:7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321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3086100" algn="ctr"/>
              </a:tabLs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Ilusión 3: Abundancia = Vida Fácil/Ninguna Necesidad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  <a:tab pos="3086100" algn="ctr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Póngase cómodo y relájese; coma, beba, y sea feliz.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  <a:tab pos="3086100" algn="ctr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Independencia, no necesita a nadie ni nada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La Realidad: Más Dinero, Más Problemas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En realidad, el tener dinero significa generalmente tener más preocupaciones.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200150" marR="0" lvl="2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preocupación de perderlo o que la gente se lo robe 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200150" marR="0" lvl="2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gente viene de todas partes pidiéndole ayuda.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1200150" marR="0" lvl="2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preocupación de que la gente se aproveche de usted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abundancia conduce a una mayor responsabilidad.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Apoc. 3:17; Prov. 13:7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644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Ilusión 4: La Abundancia = La Seguridad Duradera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actitud de “yo tengo dinero en el banco; así que no tengo de que preocuparme”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  <a:tabLst>
                <a:tab pos="685800" algn="l"/>
              </a:tabLst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La idea falsa de que el dinero puede solucionar todos los problemas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228600"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200" b="1" dirty="0" smtClean="0">
                <a:latin typeface="Times New Roman"/>
                <a:ea typeface="Times New Roman"/>
                <a:cs typeface="Times New Roman"/>
              </a:rPr>
              <a:t>La Realidad:  La Abundancia Terrenal es Solamente Temporal</a:t>
            </a: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Ecles. 2:18; 5:13-15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Prov. 23:5 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  <a:cs typeface="Times New Roman"/>
              </a:rPr>
              <a:t>1 Tim. 6:7</a:t>
            </a:r>
            <a:endParaRPr lang="en-US" sz="1200" baseline="0" dirty="0" smtClean="0">
              <a:latin typeface="+mn-lt"/>
              <a:ea typeface="+mn-ea"/>
              <a:cs typeface="+mn-cs"/>
            </a:endParaRPr>
          </a:p>
          <a:p>
            <a:pPr marL="800100" marR="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n-US" sz="1200" baseline="0" dirty="0" smtClean="0">
                <a:latin typeface="+mn-lt"/>
                <a:ea typeface="+mn-ea"/>
                <a:cs typeface="+mn-cs"/>
              </a:rPr>
              <a:t>Sal. 49:16-20</a:t>
            </a:r>
            <a:endParaRPr lang="en-US" sz="1100" dirty="0" smtClean="0"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981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s-ES" sz="1200" noProof="0" dirty="0" smtClean="0">
                <a:latin typeface="Times New Roman"/>
                <a:ea typeface="Times New Roman"/>
              </a:rPr>
              <a:t>Dios ha prometido que Él cuidará de todas nuestras necesidades terrenales si le obedecemos, y él nos bendice a menudo más allá de estas necesidades físicas básicas.  Con estas bendiciones adicionales, sin embargo, vienen responsabilidades adicionales.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s-ES" sz="1200" noProof="0" dirty="0" smtClean="0">
              <a:latin typeface="Times New Roman"/>
            </a:endParaRP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ES" noProof="0" dirty="0" smtClean="0"/>
              <a:t>•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Buenos administradores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noProof="0" dirty="0" smtClean="0"/>
              <a:t>o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La Parábola de los Talentos, Mt. 25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ES" noProof="0" dirty="0" smtClean="0"/>
              <a:t>•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Utilicemos nuestra abundancia para honrar a Dios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noProof="0" dirty="0" smtClean="0"/>
              <a:t>o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Prov. 3:9-10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ES" noProof="0" dirty="0" smtClean="0"/>
              <a:t>•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Ayudar a los necesitados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noProof="0" dirty="0" smtClean="0"/>
              <a:t>o </a:t>
            </a:r>
            <a:r>
              <a:rPr lang="es-ES" baseline="0" noProof="0" dirty="0" smtClean="0"/>
              <a:t> </a:t>
            </a:r>
            <a:r>
              <a:rPr lang="es-ES" noProof="0" dirty="0" smtClean="0"/>
              <a:t>Hch. 2:45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noProof="0" dirty="0" smtClean="0"/>
              <a:t>o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Prov. 11:24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ES" noProof="0" dirty="0" smtClean="0"/>
              <a:t>•</a:t>
            </a:r>
            <a:r>
              <a:rPr lang="es-ES" baseline="0" noProof="0" dirty="0" smtClean="0"/>
              <a:t>  </a:t>
            </a:r>
            <a:r>
              <a:rPr lang="es-ES" noProof="0" dirty="0" smtClean="0"/>
              <a:t>Dé a la iglesia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ES" noProof="0" dirty="0" smtClean="0"/>
              <a:t>	</a:t>
            </a:r>
            <a:endParaRPr lang="es-E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490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</a:rPr>
              <a:t>Enfóquese en el trabajo de Dios; lo demás se dará por añadidura.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Mt. 6:33 </a:t>
            </a:r>
            <a:endParaRPr lang="en-US" dirty="0" smtClean="0"/>
          </a:p>
          <a:p>
            <a:pPr marL="342900" lvl="0" indent="-342900"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</a:rPr>
              <a:t>Tenga la actitud apropiada hacia las riquezas.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Utilicemos nuestras riquezas/posesiones para hacer el trabajo de Dios.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Ef. 4:28 </a:t>
            </a:r>
            <a:endParaRPr lang="en-US" dirty="0" smtClean="0"/>
          </a:p>
          <a:p>
            <a:pPr marL="342900" lvl="0" indent="-342900">
              <a:buFont typeface="Symbol"/>
              <a:buChar char=""/>
            </a:pPr>
            <a:r>
              <a:rPr lang="es-ES" sz="1200" dirty="0" smtClean="0">
                <a:latin typeface="Times New Roman"/>
                <a:ea typeface="Times New Roman"/>
              </a:rPr>
              <a:t>Aprenda a contentarse.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La vida será más agradable cuando usted tenga contentamiento.  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1 Tim. 6:6-10 </a:t>
            </a:r>
            <a:endParaRPr lang="en-US" dirty="0" smtClean="0"/>
          </a:p>
          <a:p>
            <a:pPr marL="742950" lvl="1" indent="-285750">
              <a:buFont typeface="Courier New"/>
              <a:buChar char="o"/>
            </a:pPr>
            <a:r>
              <a:rPr lang="es-ES" sz="1200" dirty="0" smtClean="0">
                <a:latin typeface="Times New Roman"/>
                <a:ea typeface="Times New Roman"/>
              </a:rPr>
              <a:t>Heb. 13:5 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120D2-0AF1-460A-ACAB-C8E7B099259B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085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18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2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017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43EAB-2348-479D-9B6B-821D88A7184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7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835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770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91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68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11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00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9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24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1AC5B-8DD0-4D29-8EBF-5424B57658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4D315-570E-46F0-A9FF-5C90A1F7F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0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04801"/>
            <a:ext cx="10668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752600"/>
            <a:ext cx="10668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12800" y="1566864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64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3FE77B-0F18-4923-98BB-12870AD71008}" type="slidenum">
              <a:rPr lang="en-US" altLang="en-US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033" name="Group 7"/>
          <p:cNvGrpSpPr>
            <a:grpSpLocks/>
          </p:cNvGrpSpPr>
          <p:nvPr userDrawn="1"/>
        </p:nvGrpSpPr>
        <p:grpSpPr bwMode="auto">
          <a:xfrm>
            <a:off x="0" y="228600"/>
            <a:ext cx="12192000" cy="6400800"/>
            <a:chOff x="0" y="144"/>
            <a:chExt cx="5760" cy="4032"/>
          </a:xfrm>
        </p:grpSpPr>
        <p:sp>
          <p:nvSpPr>
            <p:cNvPr id="1034" name="Line 8"/>
            <p:cNvSpPr>
              <a:spLocks noChangeShapeType="1"/>
            </p:cNvSpPr>
            <p:nvPr/>
          </p:nvSpPr>
          <p:spPr bwMode="auto">
            <a:xfrm>
              <a:off x="0" y="14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5" name="Line 9"/>
            <p:cNvSpPr>
              <a:spLocks noChangeShapeType="1"/>
            </p:cNvSpPr>
            <p:nvPr/>
          </p:nvSpPr>
          <p:spPr bwMode="auto">
            <a:xfrm>
              <a:off x="0" y="33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6" name="Line 10"/>
            <p:cNvSpPr>
              <a:spLocks noChangeShapeType="1"/>
            </p:cNvSpPr>
            <p:nvPr/>
          </p:nvSpPr>
          <p:spPr bwMode="auto">
            <a:xfrm>
              <a:off x="0" y="52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7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8" name="Line 12"/>
            <p:cNvSpPr>
              <a:spLocks noChangeShapeType="1"/>
            </p:cNvSpPr>
            <p:nvPr/>
          </p:nvSpPr>
          <p:spPr bwMode="auto">
            <a:xfrm>
              <a:off x="0" y="91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>
              <a:off x="0" y="110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>
              <a:off x="0" y="129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>
              <a:off x="0" y="148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2" name="Line 16"/>
            <p:cNvSpPr>
              <a:spLocks noChangeShapeType="1"/>
            </p:cNvSpPr>
            <p:nvPr/>
          </p:nvSpPr>
          <p:spPr bwMode="auto">
            <a:xfrm>
              <a:off x="0" y="168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3" name="Line 17"/>
            <p:cNvSpPr>
              <a:spLocks noChangeShapeType="1"/>
            </p:cNvSpPr>
            <p:nvPr/>
          </p:nvSpPr>
          <p:spPr bwMode="auto">
            <a:xfrm>
              <a:off x="0" y="187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4" name="Line 18"/>
            <p:cNvSpPr>
              <a:spLocks noChangeShapeType="1"/>
            </p:cNvSpPr>
            <p:nvPr/>
          </p:nvSpPr>
          <p:spPr bwMode="auto">
            <a:xfrm>
              <a:off x="0" y="206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5" name="Line 19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6" name="Line 20"/>
            <p:cNvSpPr>
              <a:spLocks noChangeShapeType="1"/>
            </p:cNvSpPr>
            <p:nvPr/>
          </p:nvSpPr>
          <p:spPr bwMode="auto">
            <a:xfrm>
              <a:off x="0" y="244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7" name="Line 21"/>
            <p:cNvSpPr>
              <a:spLocks noChangeShapeType="1"/>
            </p:cNvSpPr>
            <p:nvPr/>
          </p:nvSpPr>
          <p:spPr bwMode="auto">
            <a:xfrm>
              <a:off x="0" y="264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8" name="Line 22"/>
            <p:cNvSpPr>
              <a:spLocks noChangeShapeType="1"/>
            </p:cNvSpPr>
            <p:nvPr/>
          </p:nvSpPr>
          <p:spPr bwMode="auto">
            <a:xfrm>
              <a:off x="0" y="283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9" name="Line 23"/>
            <p:cNvSpPr>
              <a:spLocks noChangeShapeType="1"/>
            </p:cNvSpPr>
            <p:nvPr/>
          </p:nvSpPr>
          <p:spPr bwMode="auto">
            <a:xfrm>
              <a:off x="0" y="302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0" name="Line 24"/>
            <p:cNvSpPr>
              <a:spLocks noChangeShapeType="1"/>
            </p:cNvSpPr>
            <p:nvPr/>
          </p:nvSpPr>
          <p:spPr bwMode="auto">
            <a:xfrm>
              <a:off x="0" y="321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1" name="Line 25"/>
            <p:cNvSpPr>
              <a:spLocks noChangeShapeType="1"/>
            </p:cNvSpPr>
            <p:nvPr/>
          </p:nvSpPr>
          <p:spPr bwMode="auto">
            <a:xfrm>
              <a:off x="0" y="340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2" name="Line 26"/>
            <p:cNvSpPr>
              <a:spLocks noChangeShapeType="1"/>
            </p:cNvSpPr>
            <p:nvPr/>
          </p:nvSpPr>
          <p:spPr bwMode="auto">
            <a:xfrm>
              <a:off x="0" y="360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3" name="Line 27"/>
            <p:cNvSpPr>
              <a:spLocks noChangeShapeType="1"/>
            </p:cNvSpPr>
            <p:nvPr/>
          </p:nvSpPr>
          <p:spPr bwMode="auto">
            <a:xfrm>
              <a:off x="0" y="379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4" name="Line 28"/>
            <p:cNvSpPr>
              <a:spLocks noChangeShapeType="1"/>
            </p:cNvSpPr>
            <p:nvPr/>
          </p:nvSpPr>
          <p:spPr bwMode="auto">
            <a:xfrm>
              <a:off x="0" y="398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5" name="Line 29"/>
            <p:cNvSpPr>
              <a:spLocks noChangeShapeType="1"/>
            </p:cNvSpPr>
            <p:nvPr/>
          </p:nvSpPr>
          <p:spPr bwMode="auto">
            <a:xfrm>
              <a:off x="0" y="417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6" name="Line 30"/>
            <p:cNvSpPr>
              <a:spLocks noChangeShapeType="1"/>
            </p:cNvSpPr>
            <p:nvPr/>
          </p:nvSpPr>
          <p:spPr bwMode="auto">
            <a:xfrm>
              <a:off x="144" y="144"/>
              <a:ext cx="0" cy="403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7" name="Line 31"/>
            <p:cNvSpPr>
              <a:spLocks noChangeShapeType="1"/>
            </p:cNvSpPr>
            <p:nvPr/>
          </p:nvSpPr>
          <p:spPr bwMode="auto">
            <a:xfrm>
              <a:off x="126" y="144"/>
              <a:ext cx="5616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8" name="Line 32"/>
            <p:cNvSpPr>
              <a:spLocks noChangeShapeType="1"/>
            </p:cNvSpPr>
            <p:nvPr/>
          </p:nvSpPr>
          <p:spPr bwMode="auto">
            <a:xfrm>
              <a:off x="240" y="240"/>
              <a:ext cx="0" cy="37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9" name="Line 33"/>
            <p:cNvSpPr>
              <a:spLocks noChangeShapeType="1"/>
            </p:cNvSpPr>
            <p:nvPr/>
          </p:nvSpPr>
          <p:spPr bwMode="auto">
            <a:xfrm>
              <a:off x="230" y="240"/>
              <a:ext cx="523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843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190" y="3602038"/>
            <a:ext cx="5779811" cy="325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57345"/>
            <a:ext cx="7772400" cy="2387600"/>
          </a:xfrm>
        </p:spPr>
        <p:txBody>
          <a:bodyPr/>
          <a:lstStyle/>
          <a:p>
            <a:r>
              <a:rPr lang="es-ES" sz="7800" dirty="0">
                <a:solidFill>
                  <a:schemeClr val="bg1"/>
                </a:solidFill>
                <a:latin typeface="Gill Sans Ultra Bold Condensed" pitchFamily="34" charset="0"/>
              </a:rPr>
              <a:t>Desenmascarando </a:t>
            </a:r>
            <a:br>
              <a:rPr lang="es-ES" sz="7800" dirty="0">
                <a:solidFill>
                  <a:schemeClr val="bg1"/>
                </a:solidFill>
                <a:latin typeface="Gill Sans Ultra Bold Condensed" pitchFamily="34" charset="0"/>
              </a:rPr>
            </a:br>
            <a:r>
              <a:rPr lang="es-ES" sz="47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las Ilusiones de Nuestra Cultura</a:t>
            </a:r>
            <a:endParaRPr lang="es-ES" sz="47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22617" y="3946207"/>
            <a:ext cx="4212771" cy="1655762"/>
          </a:xfrm>
        </p:spPr>
        <p:txBody>
          <a:bodyPr>
            <a:normAutofit/>
          </a:bodyPr>
          <a:lstStyle/>
          <a:p>
            <a:r>
              <a:rPr lang="es-ES" sz="3200" i="1" dirty="0">
                <a:solidFill>
                  <a:schemeClr val="bg1"/>
                </a:solidFill>
              </a:rPr>
              <a:t>La Ilusión de</a:t>
            </a:r>
            <a:br>
              <a:rPr lang="es-ES" sz="3200" i="1" dirty="0">
                <a:solidFill>
                  <a:schemeClr val="bg1"/>
                </a:solidFill>
              </a:rPr>
            </a:br>
            <a:r>
              <a:rPr lang="es-ES" sz="3200" i="1" dirty="0">
                <a:solidFill>
                  <a:schemeClr val="bg1"/>
                </a:solidFill>
              </a:rPr>
              <a:t>la Opulencia</a:t>
            </a:r>
            <a:br>
              <a:rPr lang="es-ES" sz="3200" i="1" dirty="0">
                <a:solidFill>
                  <a:schemeClr val="bg1"/>
                </a:solidFill>
              </a:rPr>
            </a:br>
            <a:r>
              <a:rPr lang="es-ES" sz="3200" i="1" dirty="0">
                <a:solidFill>
                  <a:schemeClr val="bg1"/>
                </a:solidFill>
              </a:rPr>
              <a:t>y el Materialismo</a:t>
            </a:r>
            <a:endParaRPr lang="es-E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243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4"/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6323" name="Text Box 5"/>
          <p:cNvSpPr txBox="1">
            <a:spLocks noChangeArrowheads="1"/>
          </p:cNvSpPr>
          <p:nvPr/>
        </p:nvSpPr>
        <p:spPr bwMode="auto">
          <a:xfrm>
            <a:off x="10058400" y="62484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513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Autofit/>
          </a:bodyPr>
          <a:lstStyle/>
          <a:p>
            <a:r>
              <a:rPr lang="es-ES" sz="450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 Opulencia y el Materialismo</a:t>
            </a:r>
            <a:endParaRPr lang="es-ES" sz="450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La Opulencia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El estado de tener una gran cantidad de dinero; riquezas</a:t>
            </a:r>
          </a:p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El Materialismo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La tendencia a considerar las posesiones materiales y la comodidad física como más importantes que los valores espirituales</a:t>
            </a:r>
          </a:p>
          <a:p>
            <a:pPr marL="800100" lvl="1" indent="-342900"/>
            <a:endParaRPr lang="es-ES" sz="3200" dirty="0">
              <a:solidFill>
                <a:srgbClr val="EBA3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885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Autofit/>
          </a:bodyPr>
          <a:lstStyle/>
          <a:p>
            <a:r>
              <a:rPr lang="es-ES" sz="42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Las Riquezas En el Mundo Actual</a:t>
            </a:r>
            <a:endParaRPr lang="es-ES" sz="42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7139"/>
            <a:ext cx="7886700" cy="4730158"/>
          </a:xfrm>
        </p:spPr>
        <p:txBody>
          <a:bodyPr>
            <a:normAutofit fontScale="92500" lnSpcReduction="10000"/>
          </a:bodyPr>
          <a:lstStyle/>
          <a:p>
            <a:pPr marL="342900" indent="-342900"/>
            <a:r>
              <a:rPr lang="es-ES" sz="3800" dirty="0">
                <a:solidFill>
                  <a:srgbClr val="EBA343"/>
                </a:solidFill>
              </a:rPr>
              <a:t>Muchos de Nosotros Tenemos Riquezas</a:t>
            </a:r>
            <a:br>
              <a:rPr lang="es-ES" sz="3800" dirty="0">
                <a:solidFill>
                  <a:srgbClr val="EBA343"/>
                </a:solidFill>
              </a:rPr>
            </a:br>
            <a:r>
              <a:rPr lang="es-ES" sz="3800" dirty="0">
                <a:solidFill>
                  <a:srgbClr val="EBA343"/>
                </a:solidFill>
              </a:rPr>
              <a:t>y Disfrutamos de las Cosas que Tenemos</a:t>
            </a: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El tener riquezas no es pecado (Abraham, Job, etc.).</a:t>
            </a:r>
          </a:p>
          <a:p>
            <a:r>
              <a:rPr lang="es-ES" sz="3600" dirty="0">
                <a:solidFill>
                  <a:srgbClr val="EBA343"/>
                </a:solidFill>
              </a:rPr>
              <a:t> </a:t>
            </a:r>
            <a:r>
              <a:rPr lang="es-ES" sz="3900" dirty="0">
                <a:solidFill>
                  <a:srgbClr val="EBA343"/>
                </a:solidFill>
              </a:rPr>
              <a:t>El Peligro </a:t>
            </a:r>
            <a:r>
              <a:rPr lang="es-ES" sz="3900" dirty="0">
                <a:solidFill>
                  <a:srgbClr val="EBA343"/>
                </a:solidFill>
                <a:sym typeface="Wingdings" pitchFamily="2" charset="2"/>
              </a:rPr>
              <a:t></a:t>
            </a:r>
            <a:r>
              <a:rPr lang="es-ES" sz="3900" dirty="0">
                <a:solidFill>
                  <a:srgbClr val="EBA343"/>
                </a:solidFill>
              </a:rPr>
              <a:t> Nuestra Actitud Hacia Ellas</a:t>
            </a:r>
            <a:endParaRPr lang="es-ES" sz="3600" dirty="0">
              <a:solidFill>
                <a:srgbClr val="EBA343"/>
              </a:solidFill>
            </a:endParaRP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La sociedad nos anima a desearlas.</a:t>
            </a: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El Joven Rico Principal </a:t>
            </a:r>
            <a:r>
              <a:rPr lang="es-ES" sz="3000" dirty="0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s-ES" sz="3000" dirty="0">
                <a:solidFill>
                  <a:schemeClr val="bg1"/>
                </a:solidFill>
              </a:rPr>
              <a:t> actitud incorrecta</a:t>
            </a: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¿Nos enfocamos demasiado en las riquezas?</a:t>
            </a: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¿Cómo miramos el dinero y las cosas?</a:t>
            </a:r>
          </a:p>
          <a:p>
            <a:pPr lvl="1"/>
            <a:r>
              <a:rPr lang="es-ES" sz="3000" dirty="0">
                <a:solidFill>
                  <a:schemeClr val="bg1"/>
                </a:solidFill>
              </a:rPr>
              <a:t>¿Cómo miramos a los que tienen más que </a:t>
            </a:r>
            <a:r>
              <a:rPr lang="es-ES" sz="3000" dirty="0" err="1">
                <a:solidFill>
                  <a:schemeClr val="bg1"/>
                </a:solidFill>
              </a:rPr>
              <a:t>nosostros</a:t>
            </a:r>
            <a:r>
              <a:rPr lang="es-ES" sz="3000" dirty="0">
                <a:solidFill>
                  <a:schemeClr val="bg1"/>
                </a:solidFill>
              </a:rPr>
              <a:t>?</a:t>
            </a:r>
          </a:p>
          <a:p>
            <a:pPr marL="800100" lvl="1" indent="-342900"/>
            <a:endParaRPr 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98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 Ilusión vs. la Realidad</a:t>
            </a:r>
            <a:endParaRPr lang="es-E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7139"/>
            <a:ext cx="7886700" cy="4947132"/>
          </a:xfrm>
        </p:spPr>
        <p:txBody>
          <a:bodyPr>
            <a:normAutofit lnSpcReduction="10000"/>
          </a:bodyPr>
          <a:lstStyle/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La Riquezas  = Verdadera Felicidad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“Con el dinero se puede comprar</a:t>
            </a:r>
            <a:br>
              <a:rPr lang="es-ES" sz="3200" dirty="0">
                <a:solidFill>
                  <a:schemeClr val="bg1"/>
                </a:solidFill>
              </a:rPr>
            </a:br>
            <a:r>
              <a:rPr lang="es-ES" sz="3200" dirty="0">
                <a:solidFill>
                  <a:schemeClr val="bg1"/>
                </a:solidFill>
              </a:rPr>
              <a:t>la felicidad.”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Mire a los ricos y cómo se retratan.</a:t>
            </a:r>
            <a:br>
              <a:rPr lang="es-ES" sz="3200" dirty="0">
                <a:solidFill>
                  <a:schemeClr val="bg1"/>
                </a:solidFill>
              </a:rPr>
            </a:br>
            <a:r>
              <a:rPr lang="es-ES" sz="3200" dirty="0">
                <a:solidFill>
                  <a:schemeClr val="bg1"/>
                </a:solidFill>
              </a:rPr>
              <a:t>Están viviendo la “buena vida.”</a:t>
            </a:r>
          </a:p>
          <a:p>
            <a:pPr marL="342900" indent="-342900"/>
            <a:r>
              <a:rPr lang="es-ES" sz="3600" u="sng" dirty="0">
                <a:solidFill>
                  <a:srgbClr val="EBA343"/>
                </a:solidFill>
              </a:rPr>
              <a:t>La Realidad</a:t>
            </a:r>
            <a:r>
              <a:rPr lang="es-ES" sz="3600" dirty="0">
                <a:solidFill>
                  <a:srgbClr val="EBA343"/>
                </a:solidFill>
              </a:rPr>
              <a:t>: La Abundancia Terrenal</a:t>
            </a:r>
            <a:br>
              <a:rPr lang="es-ES" sz="3600" dirty="0">
                <a:solidFill>
                  <a:srgbClr val="EBA343"/>
                </a:solidFill>
              </a:rPr>
            </a:br>
            <a:r>
              <a:rPr lang="es-ES" sz="3600" dirty="0">
                <a:solidFill>
                  <a:srgbClr val="EBA343"/>
                </a:solidFill>
              </a:rPr>
              <a:t>                       es Vana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Nos puede entretener, pero, al final,</a:t>
            </a:r>
            <a:br>
              <a:rPr lang="es-ES" sz="3200" dirty="0">
                <a:solidFill>
                  <a:schemeClr val="bg1"/>
                </a:solidFill>
              </a:rPr>
            </a:br>
            <a:r>
              <a:rPr lang="es-ES" sz="3200" dirty="0">
                <a:solidFill>
                  <a:schemeClr val="bg1"/>
                </a:solidFill>
              </a:rPr>
              <a:t>nos deja vacíos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Ecles. 6:1-2</a:t>
            </a:r>
          </a:p>
        </p:txBody>
      </p:sp>
    </p:spTree>
    <p:extLst>
      <p:ext uri="{BB962C8B-B14F-4D97-AF65-F5344CB8AC3E}">
        <p14:creationId xmlns:p14="http://schemas.microsoft.com/office/powerpoint/2010/main" val="645750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 Ilusión vs. la Realidad</a:t>
            </a:r>
            <a:endParaRPr lang="es-E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7139"/>
            <a:ext cx="7886700" cy="4621668"/>
          </a:xfrm>
        </p:spPr>
        <p:txBody>
          <a:bodyPr>
            <a:normAutofit fontScale="92500" lnSpcReduction="20000"/>
          </a:bodyPr>
          <a:lstStyle/>
          <a:p>
            <a:pPr marL="342900" indent="-342900"/>
            <a:r>
              <a:rPr lang="es-ES" sz="3900" dirty="0">
                <a:solidFill>
                  <a:srgbClr val="EBA343"/>
                </a:solidFill>
              </a:rPr>
              <a:t>Las Riquezas = Satisfacción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Si sólo tuviera un millón de dólares…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Tendría todo lo que quisiera y más.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La sensación de haber logrado algo</a:t>
            </a:r>
          </a:p>
          <a:p>
            <a:pPr marL="342900" indent="-342900"/>
            <a:r>
              <a:rPr lang="es-ES" sz="3900" u="sng" dirty="0">
                <a:solidFill>
                  <a:srgbClr val="EBA343"/>
                </a:solidFill>
              </a:rPr>
              <a:t>La Realidad</a:t>
            </a:r>
            <a:r>
              <a:rPr lang="es-ES" sz="3900" dirty="0">
                <a:solidFill>
                  <a:srgbClr val="EBA343"/>
                </a:solidFill>
              </a:rPr>
              <a:t>: Le Dejan Con el Deseo</a:t>
            </a:r>
            <a:br>
              <a:rPr lang="es-ES" sz="3900" dirty="0">
                <a:solidFill>
                  <a:srgbClr val="EBA343"/>
                </a:solidFill>
              </a:rPr>
            </a:br>
            <a:r>
              <a:rPr lang="es-ES" sz="3900" dirty="0">
                <a:solidFill>
                  <a:srgbClr val="EBA343"/>
                </a:solidFill>
              </a:rPr>
              <a:t>                      de Tener Más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El dinero lleva al deseo de tener más dinero.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Las riquezas terrenales no satisfacen</a:t>
            </a:r>
          </a:p>
          <a:p>
            <a:pPr marL="800100" lvl="1" indent="-342900"/>
            <a:r>
              <a:rPr lang="es-ES" sz="3500" dirty="0">
                <a:solidFill>
                  <a:schemeClr val="bg1"/>
                </a:solidFill>
              </a:rPr>
              <a:t>Ecles. 4:8; 5:10; 6:7</a:t>
            </a:r>
          </a:p>
        </p:txBody>
      </p:sp>
    </p:spTree>
    <p:extLst>
      <p:ext uri="{BB962C8B-B14F-4D97-AF65-F5344CB8AC3E}">
        <p14:creationId xmlns:p14="http://schemas.microsoft.com/office/powerpoint/2010/main" val="466299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 Ilusión vs. la Realidad</a:t>
            </a:r>
            <a:endParaRPr lang="es-E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Abundancia  </a:t>
            </a:r>
            <a:r>
              <a:rPr lang="es-ES" sz="3600" dirty="0">
                <a:solidFill>
                  <a:srgbClr val="EBA343"/>
                </a:solidFill>
                <a:sym typeface="Wingdings" pitchFamily="2" charset="2"/>
              </a:rPr>
              <a:t> Autosuficiencia</a:t>
            </a:r>
            <a:endParaRPr lang="es-ES" sz="3600" dirty="0">
              <a:solidFill>
                <a:srgbClr val="EBA343"/>
              </a:solidFill>
            </a:endParaRP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“Coma, beba, y sea feliz.”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No necesito a nadie ni nada.</a:t>
            </a:r>
            <a:endParaRPr lang="es-ES" noProof="0" dirty="0" smtClean="0">
              <a:solidFill>
                <a:schemeClr val="bg1"/>
              </a:solidFill>
            </a:endParaRPr>
          </a:p>
          <a:p>
            <a:pPr marL="342900" indent="-342900"/>
            <a:r>
              <a:rPr lang="es-ES" sz="3600" u="sng" dirty="0">
                <a:solidFill>
                  <a:srgbClr val="EBA343"/>
                </a:solidFill>
              </a:rPr>
              <a:t>La Realidad</a:t>
            </a:r>
            <a:r>
              <a:rPr lang="es-ES" sz="3600" dirty="0">
                <a:solidFill>
                  <a:srgbClr val="EBA343"/>
                </a:solidFill>
              </a:rPr>
              <a:t>: Más $ = Más Problemas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La tentación a no depender de Dios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El orgullo (Apoc. 3:17)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Más responsabilidades</a:t>
            </a:r>
          </a:p>
          <a:p>
            <a:pPr marL="800100" lvl="1" indent="-342900"/>
            <a:endParaRPr lang="es-ES" sz="3200" dirty="0">
              <a:solidFill>
                <a:srgbClr val="EBA3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528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 Ilusión vs. la Realidad</a:t>
            </a:r>
            <a:endParaRPr lang="es-E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Abundancia = Seguridad Duradera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El dinero le puede sacar de apuros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Usted puede depender de él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No tiene que preocuparse por el futuro</a:t>
            </a:r>
          </a:p>
          <a:p>
            <a:pPr marL="342900" indent="-342900"/>
            <a:r>
              <a:rPr lang="es-ES" sz="3600" u="sng" dirty="0">
                <a:solidFill>
                  <a:srgbClr val="EBA343"/>
                </a:solidFill>
              </a:rPr>
              <a:t>La Realidad</a:t>
            </a:r>
            <a:r>
              <a:rPr lang="es-ES" sz="3600" dirty="0">
                <a:solidFill>
                  <a:srgbClr val="EBA343"/>
                </a:solidFill>
              </a:rPr>
              <a:t>: Es Sólo Temporal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No podemos llevárnoslo (1 Tim. 6:7)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Prov. 23:5 </a:t>
            </a:r>
          </a:p>
          <a:p>
            <a:pPr marL="800100" lvl="1" indent="-342900"/>
            <a:r>
              <a:rPr lang="es-ES" sz="3200" dirty="0" err="1">
                <a:solidFill>
                  <a:schemeClr val="bg1"/>
                </a:solidFill>
              </a:rPr>
              <a:t>Ecle</a:t>
            </a:r>
            <a:r>
              <a:rPr lang="es-ES" sz="3200" dirty="0">
                <a:solidFill>
                  <a:schemeClr val="bg1"/>
                </a:solidFill>
              </a:rPr>
              <a:t>s. 2:18; 5:13-15</a:t>
            </a:r>
          </a:p>
          <a:p>
            <a:pPr marL="800100" lvl="1" indent="-342900"/>
            <a:endParaRPr lang="es-ES" sz="3200" dirty="0">
              <a:solidFill>
                <a:srgbClr val="EBA343"/>
              </a:solidFill>
            </a:endParaRPr>
          </a:p>
          <a:p>
            <a:pPr marL="800100" lvl="1" indent="-342900"/>
            <a:endParaRPr 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01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Autofit/>
          </a:bodyPr>
          <a:lstStyle/>
          <a:p>
            <a:r>
              <a:rPr lang="es-ES" sz="40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Las Responsabilidades de los Ricos</a:t>
            </a:r>
            <a:endParaRPr lang="es-ES" sz="40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s-ES" sz="3500" dirty="0">
                <a:solidFill>
                  <a:srgbClr val="EBA343"/>
                </a:solidFill>
              </a:rPr>
              <a:t>La Abundancia  = Mas Responsabilidades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Buenos Administradores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Utilicemos nuestra abundancia para honrar a Dios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Ayudar a los necesitados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Dar a la iglesia</a:t>
            </a:r>
          </a:p>
          <a:p>
            <a:pPr marL="800100" lvl="1" indent="-342900"/>
            <a:endParaRPr lang="es-ES" noProof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341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tillhecomes.org/wp-content/uploads/2011/07/unmask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8957"/>
            <a:ext cx="1735916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7200" y="365127"/>
            <a:ext cx="7302665" cy="1325563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</a:rPr>
              <a:t>Conclusión</a:t>
            </a:r>
            <a:endParaRPr lang="es-ES" sz="5400" dirty="0">
              <a:solidFill>
                <a:schemeClr val="bg1"/>
              </a:solidFill>
              <a:effectLst>
                <a:reflection blurRad="6350" stA="50000" endA="300" endPos="50000" dist="29997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17139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Enfóquese en la obra de Dios, no en las riquezas.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Mt. 6:33</a:t>
            </a:r>
          </a:p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Tenga la actitud apropiada hacia las riquezas.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Usemos nuestras riquezas para hacer la obra del Señor</a:t>
            </a:r>
          </a:p>
          <a:p>
            <a:pPr marL="342900" indent="-342900"/>
            <a:r>
              <a:rPr lang="es-ES" sz="3600" dirty="0">
                <a:solidFill>
                  <a:srgbClr val="EBA343"/>
                </a:solidFill>
              </a:rPr>
              <a:t>Tenemos que aprender a estar contentos con lo que tenemos.</a:t>
            </a:r>
          </a:p>
          <a:p>
            <a:pPr marL="800100" lvl="1" indent="-342900"/>
            <a:r>
              <a:rPr lang="es-ES" sz="3200" dirty="0">
                <a:solidFill>
                  <a:schemeClr val="bg1"/>
                </a:solidFill>
              </a:rPr>
              <a:t>Heb. 13:5</a:t>
            </a:r>
          </a:p>
          <a:p>
            <a:pPr marL="342900" indent="-342900"/>
            <a:endParaRPr 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355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Waynes Classes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1150</Words>
  <Application>Microsoft Office PowerPoint</Application>
  <PresentationFormat>Widescreen</PresentationFormat>
  <Paragraphs>153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Gill Sans Ultra Bold Condensed</vt:lpstr>
      <vt:lpstr>Symbol</vt:lpstr>
      <vt:lpstr>Times New Roman</vt:lpstr>
      <vt:lpstr>Verdana</vt:lpstr>
      <vt:lpstr>Wingdings</vt:lpstr>
      <vt:lpstr>1_Office Theme</vt:lpstr>
      <vt:lpstr>2_Waynes Classes</vt:lpstr>
      <vt:lpstr>Desenmascarando  las Ilusiones de Nuestra Cultura</vt:lpstr>
      <vt:lpstr>La Opulencia y el Materialismo</vt:lpstr>
      <vt:lpstr>Las Riquezas En el Mundo Actual</vt:lpstr>
      <vt:lpstr>La Ilusión vs. la Realidad</vt:lpstr>
      <vt:lpstr>La Ilusión vs. la Realidad</vt:lpstr>
      <vt:lpstr>La Ilusión vs. la Realidad</vt:lpstr>
      <vt:lpstr>La Ilusión vs. la Realidad</vt:lpstr>
      <vt:lpstr>Las Responsabilidades de los Ricos</vt:lpstr>
      <vt:lpstr>Conclusión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Desenmascarando  las Ilusiones de Nuestra Cultura</dc:title>
  <dc:creator>Eastside Enlightener</dc:creator>
  <cp:lastModifiedBy>Eastside Enlightener</cp:lastModifiedBy>
  <cp:revision>1</cp:revision>
  <dcterms:created xsi:type="dcterms:W3CDTF">2015-06-13T00:33:24Z</dcterms:created>
  <dcterms:modified xsi:type="dcterms:W3CDTF">2015-06-13T00:33:43Z</dcterms:modified>
</cp:coreProperties>
</file>