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57" r:id="rId4"/>
    <p:sldId id="264" r:id="rId5"/>
    <p:sldId id="269" r:id="rId6"/>
    <p:sldId id="272" r:id="rId7"/>
    <p:sldId id="271" r:id="rId8"/>
    <p:sldId id="274" r:id="rId9"/>
    <p:sldId id="265" r:id="rId10"/>
    <p:sldId id="266" r:id="rId11"/>
    <p:sldId id="267" r:id="rId12"/>
    <p:sldId id="268" r:id="rId13"/>
    <p:sldId id="273" r:id="rId14"/>
  </p:sldIdLst>
  <p:sldSz cx="9144000" cy="6858000" type="screen4x3"/>
  <p:notesSz cx="6858000" cy="9144000"/>
  <p:embeddedFontLst>
    <p:embeddedFont>
      <p:font typeface="Gill Sans Ultra Bold Condensed" panose="020B0A06020104020203" pitchFamily="3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615" autoAdjust="0"/>
    <p:restoredTop sz="86470" autoAdjust="0"/>
  </p:normalViewPr>
  <p:slideViewPr>
    <p:cSldViewPr snapToGrid="0">
      <p:cViewPr varScale="1">
        <p:scale>
          <a:sx n="65" d="100"/>
          <a:sy n="65" d="100"/>
        </p:scale>
        <p:origin x="78" y="9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8B08E-08D1-4786-AA73-FF0218A6CEDF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120D2-0AF1-460A-ACAB-C8E7B099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5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8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9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3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4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9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45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8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30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7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4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47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93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859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0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7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24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8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9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8E44B-D634-4E2A-9204-B51D53210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E5C23-0DFE-44C6-8344-22CF8741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89" y="3602038"/>
            <a:ext cx="577981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345"/>
            <a:ext cx="7772400" cy="2387600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Unmasking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Illusions of our Culture</a:t>
            </a:r>
            <a:endParaRPr lang="en-US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242" y="3602038"/>
            <a:ext cx="4212771" cy="1655762"/>
          </a:xfrm>
        </p:spPr>
        <p:txBody>
          <a:bodyPr>
            <a:noAutofit/>
          </a:bodyPr>
          <a:lstStyle/>
          <a:p>
            <a:r>
              <a:rPr lang="en-US" sz="4000" i="1" dirty="0">
                <a:solidFill>
                  <a:schemeClr val="bg1"/>
                </a:solidFill>
              </a:rPr>
              <a:t>The Illusion that Drinking Alcohol is Harmless</a:t>
            </a:r>
          </a:p>
        </p:txBody>
      </p:sp>
    </p:spTree>
    <p:extLst>
      <p:ext uri="{BB962C8B-B14F-4D97-AF65-F5344CB8AC3E}">
        <p14:creationId xmlns:p14="http://schemas.microsoft.com/office/powerpoint/2010/main" val="2688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43" y="1690688"/>
            <a:ext cx="8393078" cy="537513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800" dirty="0">
                <a:solidFill>
                  <a:srgbClr val="EBA343"/>
                </a:solidFill>
              </a:rPr>
              <a:t>Drinking </a:t>
            </a:r>
            <a:r>
              <a:rPr lang="en-US" sz="3800" dirty="0" smtClean="0">
                <a:solidFill>
                  <a:srgbClr val="EBA343"/>
                </a:solidFill>
              </a:rPr>
              <a:t>Alcohol Socially is Prohibited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endParaRPr lang="en-US" sz="1200" dirty="0">
              <a:solidFill>
                <a:srgbClr val="EBA343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b="1" dirty="0" smtClean="0">
                <a:solidFill>
                  <a:srgbClr val="EBA343"/>
                </a:solidFill>
              </a:rPr>
              <a:t>Three alcohol-related sins in 1 </a:t>
            </a:r>
            <a:r>
              <a:rPr lang="en-US" sz="3600" b="1" dirty="0">
                <a:solidFill>
                  <a:srgbClr val="EBA343"/>
                </a:solidFill>
              </a:rPr>
              <a:t>Peter </a:t>
            </a:r>
            <a:r>
              <a:rPr lang="en-US" sz="3600" b="1" dirty="0" smtClean="0">
                <a:solidFill>
                  <a:srgbClr val="EBA343"/>
                </a:solidFill>
              </a:rPr>
              <a:t>4:3</a:t>
            </a:r>
            <a:endParaRPr lang="en-US" sz="3600" b="1" dirty="0">
              <a:solidFill>
                <a:srgbClr val="EBA343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3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Drunkenness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Revelries (wild drinking parties)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Drinking </a:t>
            </a:r>
            <a:r>
              <a:rPr lang="en-US" sz="3600" b="1" dirty="0">
                <a:solidFill>
                  <a:schemeClr val="bg1"/>
                </a:solidFill>
              </a:rPr>
              <a:t>parties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rgbClr val="EBA343"/>
                </a:solidFill>
              </a:rPr>
              <a:t>Literally “a drinking</a:t>
            </a:r>
            <a:r>
              <a:rPr lang="en-US" sz="3200" dirty="0">
                <a:solidFill>
                  <a:srgbClr val="EBA343"/>
                </a:solidFill>
              </a:rPr>
              <a:t>” without reference to </a:t>
            </a:r>
            <a:r>
              <a:rPr lang="en-US" sz="3200" dirty="0" smtClean="0">
                <a:solidFill>
                  <a:srgbClr val="EBA343"/>
                </a:solidFill>
              </a:rPr>
              <a:t>amount</a:t>
            </a: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rgbClr val="EBA343"/>
                </a:solidFill>
              </a:rPr>
              <a:t>Greek </a:t>
            </a:r>
            <a:r>
              <a:rPr lang="en-US" sz="3200" dirty="0">
                <a:solidFill>
                  <a:srgbClr val="EBA343"/>
                </a:solidFill>
              </a:rPr>
              <a:t>scholar R. C. Trench </a:t>
            </a:r>
            <a:r>
              <a:rPr lang="en-US" sz="3200" dirty="0" smtClean="0">
                <a:solidFill>
                  <a:srgbClr val="EBA343"/>
                </a:solidFill>
              </a:rPr>
              <a:t>says </a:t>
            </a:r>
            <a:r>
              <a:rPr lang="en-US" sz="3200" dirty="0">
                <a:solidFill>
                  <a:srgbClr val="EBA343"/>
                </a:solidFill>
              </a:rPr>
              <a:t>i</a:t>
            </a:r>
            <a:r>
              <a:rPr lang="en-US" sz="3200" dirty="0" smtClean="0">
                <a:solidFill>
                  <a:srgbClr val="EBA343"/>
                </a:solidFill>
              </a:rPr>
              <a:t>t </a:t>
            </a:r>
            <a:r>
              <a:rPr lang="en-US" sz="3200" dirty="0">
                <a:solidFill>
                  <a:srgbClr val="EBA343"/>
                </a:solidFill>
              </a:rPr>
              <a:t>is “not necessarily excessive” but that it gives “opportunity for excess.” </a:t>
            </a:r>
            <a:endParaRPr lang="en-US" sz="3200" dirty="0" smtClean="0">
              <a:solidFill>
                <a:srgbClr val="EBA343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rgbClr val="EBA343"/>
                </a:solidFill>
              </a:rPr>
              <a:t>Christians must not “drink” </a:t>
            </a:r>
            <a:r>
              <a:rPr lang="en-US" sz="3200" dirty="0">
                <a:solidFill>
                  <a:srgbClr val="EBA343"/>
                </a:solidFill>
              </a:rPr>
              <a:t>alcohol on social </a:t>
            </a:r>
            <a:r>
              <a:rPr lang="en-US" sz="3200" dirty="0" smtClean="0">
                <a:solidFill>
                  <a:srgbClr val="EBA343"/>
                </a:solidFill>
              </a:rPr>
              <a:t>or </a:t>
            </a:r>
            <a:r>
              <a:rPr lang="en-US" sz="3200" dirty="0">
                <a:solidFill>
                  <a:srgbClr val="EBA343"/>
                </a:solidFill>
              </a:rPr>
              <a:t>recreational occasions, even if they don’t drink “too much.”</a:t>
            </a:r>
          </a:p>
        </p:txBody>
      </p:sp>
    </p:spTree>
    <p:extLst>
      <p:ext uri="{BB962C8B-B14F-4D97-AF65-F5344CB8AC3E}">
        <p14:creationId xmlns:p14="http://schemas.microsoft.com/office/powerpoint/2010/main" val="25340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690688"/>
            <a:ext cx="8324603" cy="3593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200" dirty="0">
                <a:solidFill>
                  <a:srgbClr val="EBA343"/>
                </a:solidFill>
              </a:rPr>
              <a:t>Drinking Alcohol </a:t>
            </a:r>
            <a:r>
              <a:rPr lang="en-US" sz="3200" dirty="0" smtClean="0">
                <a:solidFill>
                  <a:srgbClr val="EBA343"/>
                </a:solidFill>
              </a:rPr>
              <a:t>Leads </a:t>
            </a:r>
            <a:r>
              <a:rPr lang="en-US" sz="3200" dirty="0">
                <a:solidFill>
                  <a:srgbClr val="EBA343"/>
                </a:solidFill>
              </a:rPr>
              <a:t>to </a:t>
            </a:r>
            <a:r>
              <a:rPr lang="en-US" sz="3200" dirty="0" smtClean="0">
                <a:solidFill>
                  <a:srgbClr val="EBA343"/>
                </a:solidFill>
              </a:rPr>
              <a:t>Other Sins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Committing the sin of </a:t>
            </a:r>
            <a:r>
              <a:rPr lang="en-US" sz="3200" b="1" dirty="0" smtClean="0">
                <a:solidFill>
                  <a:schemeClr val="bg1"/>
                </a:solidFill>
              </a:rPr>
              <a:t>drunkenness </a:t>
            </a:r>
            <a:r>
              <a:rPr lang="en-US" sz="3200" dirty="0" smtClean="0">
                <a:solidFill>
                  <a:schemeClr val="bg1"/>
                </a:solidFill>
              </a:rPr>
              <a:t>is a process. (Eph</a:t>
            </a:r>
            <a:r>
              <a:rPr lang="en-US" sz="3200" dirty="0">
                <a:solidFill>
                  <a:schemeClr val="bg1"/>
                </a:solidFill>
              </a:rPr>
              <a:t>. 5:15-18. </a:t>
            </a:r>
            <a:r>
              <a:rPr lang="en-US" sz="3200" dirty="0" smtClean="0">
                <a:solidFill>
                  <a:schemeClr val="bg1"/>
                </a:solidFill>
              </a:rPr>
              <a:t>Galatians 5:21; 2 Peter 2:8; Genesis 19:30-36; 9:21).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b="1" dirty="0" smtClean="0">
                <a:solidFill>
                  <a:schemeClr val="bg1"/>
                </a:solidFill>
              </a:rPr>
              <a:t>Lack of self-control </a:t>
            </a:r>
            <a:r>
              <a:rPr lang="en-US" sz="3200" dirty="0" smtClean="0">
                <a:solidFill>
                  <a:schemeClr val="bg1"/>
                </a:solidFill>
              </a:rPr>
              <a:t>				                 is sinful (2 Peter 1:6)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cbsnews2.cbsistatic.com/hub/i/r/2013/01/02/f5949c1d-8bad-11e2-9400-029118418759/thumbnail/620x350/e9caf3f132e6c1248a8b0a1fe16cbf11/DUI_image6659115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4926924"/>
            <a:ext cx="3709115" cy="22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mbedded image permal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38" y="3969478"/>
            <a:ext cx="3854686" cy="261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2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" y="365126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191294"/>
            <a:ext cx="7516422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758" y="1343027"/>
            <a:ext cx="8835242" cy="55149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500" dirty="0">
                <a:solidFill>
                  <a:srgbClr val="EBA343"/>
                </a:solidFill>
              </a:rPr>
              <a:t>Answering Arguments in Defense of Drinking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Christ made wine at the wedding at Cana” </a:t>
            </a:r>
            <a:r>
              <a:rPr lang="en-US" sz="3200" dirty="0" smtClean="0">
                <a:solidFill>
                  <a:schemeClr val="bg1"/>
                </a:solidFill>
              </a:rPr>
              <a:t>            (</a:t>
            </a:r>
            <a:r>
              <a:rPr lang="en-US" sz="3200" dirty="0">
                <a:solidFill>
                  <a:schemeClr val="bg1"/>
                </a:solidFill>
              </a:rPr>
              <a:t>John 2:1-11).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rgbClr val="FFFF00"/>
                </a:solidFill>
              </a:rPr>
              <a:t>Was it fermented?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solidFill>
                  <a:schemeClr val="bg1"/>
                </a:solidFill>
              </a:rPr>
              <a:t>“Timothy was told to take wine” (1 Timothy 5:23). </a:t>
            </a:r>
            <a:r>
              <a:rPr lang="en-US" sz="3200" i="1" dirty="0" smtClean="0">
                <a:solidFill>
                  <a:srgbClr val="FFFF00"/>
                </a:solidFill>
              </a:rPr>
              <a:t>How much?  For what purpose?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solidFill>
                  <a:schemeClr val="bg1"/>
                </a:solidFill>
              </a:rPr>
              <a:t>“It’s OK as long as you don’t drink too </a:t>
            </a:r>
            <a:r>
              <a:rPr lang="en-US" sz="3200" dirty="0" smtClean="0">
                <a:solidFill>
                  <a:schemeClr val="bg1"/>
                </a:solidFill>
              </a:rPr>
              <a:t>much.”            (</a:t>
            </a:r>
            <a:r>
              <a:rPr lang="en-US" sz="3200" dirty="0">
                <a:solidFill>
                  <a:schemeClr val="bg1"/>
                </a:solidFill>
              </a:rPr>
              <a:t>Titus 2:3; 1:7</a:t>
            </a:r>
            <a:r>
              <a:rPr lang="en-US" sz="3200" dirty="0" smtClean="0">
                <a:solidFill>
                  <a:schemeClr val="bg1"/>
                </a:solidFill>
              </a:rPr>
              <a:t>).  </a:t>
            </a:r>
            <a:r>
              <a:rPr lang="en-US" sz="3200" i="1" dirty="0" smtClean="0">
                <a:solidFill>
                  <a:srgbClr val="FFFF00"/>
                </a:solidFill>
              </a:rPr>
              <a:t>Does forbidding a lot necessarily  allow for a little? (James 1:21; 1 Peter 4:4)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>
                <a:solidFill>
                  <a:schemeClr val="bg1"/>
                </a:solidFill>
              </a:rPr>
              <a:t>“Romans 14:21 allows the use of </a:t>
            </a:r>
            <a:r>
              <a:rPr lang="en-US" sz="3200" dirty="0" smtClean="0">
                <a:solidFill>
                  <a:schemeClr val="bg1"/>
                </a:solidFill>
              </a:rPr>
              <a:t>wine </a:t>
            </a:r>
            <a:r>
              <a:rPr lang="en-US" sz="3200" dirty="0">
                <a:solidFill>
                  <a:schemeClr val="bg1"/>
                </a:solidFill>
              </a:rPr>
              <a:t>as long as it does not cause others to stumble</a:t>
            </a:r>
            <a:r>
              <a:rPr lang="en-US" sz="3200" dirty="0" smtClean="0">
                <a:solidFill>
                  <a:schemeClr val="bg1"/>
                </a:solidFill>
              </a:rPr>
              <a:t>.” </a:t>
            </a:r>
            <a:r>
              <a:rPr lang="en-US" sz="3200" i="1" dirty="0" smtClean="0">
                <a:solidFill>
                  <a:srgbClr val="FFFF00"/>
                </a:solidFill>
              </a:rPr>
              <a:t>Was it fermented?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Wine is just a food (1 Timothy 4:1-5; Col. 2:16-23).  </a:t>
            </a:r>
            <a:r>
              <a:rPr lang="en-US" sz="3200" i="1" dirty="0" smtClean="0">
                <a:solidFill>
                  <a:srgbClr val="FFFF00"/>
                </a:solidFill>
              </a:rPr>
              <a:t>Can we eat food without regard to God’s restrictions?</a:t>
            </a:r>
            <a:endParaRPr lang="en-US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8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06592" cy="4943311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Alcohol </a:t>
            </a:r>
            <a:r>
              <a:rPr lang="en-US" sz="3600" dirty="0">
                <a:solidFill>
                  <a:srgbClr val="EBA343"/>
                </a:solidFill>
              </a:rPr>
              <a:t>leads to many physical, social, family and spiritual problems.  </a:t>
            </a:r>
            <a:endParaRPr lang="en-US" sz="3600" dirty="0" smtClean="0">
              <a:solidFill>
                <a:srgbClr val="EBA343"/>
              </a:solidFill>
            </a:endParaRPr>
          </a:p>
          <a:p>
            <a:pPr marL="800100" lvl="1" indent="-342900"/>
            <a:r>
              <a:rPr lang="en-US" sz="3200" dirty="0" smtClean="0">
                <a:solidFill>
                  <a:schemeClr val="bg1"/>
                </a:solidFill>
              </a:rPr>
              <a:t>It deceives </a:t>
            </a:r>
            <a:r>
              <a:rPr lang="en-US" sz="3200" dirty="0">
                <a:solidFill>
                  <a:schemeClr val="bg1"/>
                </a:solidFill>
              </a:rPr>
              <a:t>its user into thinking his problems go </a:t>
            </a:r>
            <a:r>
              <a:rPr lang="en-US" sz="3200" dirty="0" smtClean="0">
                <a:solidFill>
                  <a:schemeClr val="bg1"/>
                </a:solidFill>
              </a:rPr>
              <a:t>away, but </a:t>
            </a:r>
            <a:r>
              <a:rPr lang="en-US" sz="3200" dirty="0">
                <a:solidFill>
                  <a:schemeClr val="bg1"/>
                </a:solidFill>
              </a:rPr>
              <a:t>it solves no problems and creates </a:t>
            </a:r>
            <a:r>
              <a:rPr lang="en-US" sz="3200" dirty="0" smtClean="0">
                <a:solidFill>
                  <a:schemeClr val="bg1"/>
                </a:solidFill>
              </a:rPr>
              <a:t>many (</a:t>
            </a:r>
            <a:r>
              <a:rPr lang="en-US" sz="3200" dirty="0">
                <a:solidFill>
                  <a:schemeClr val="bg1"/>
                </a:solidFill>
              </a:rPr>
              <a:t>Prov. 20:1</a:t>
            </a:r>
            <a:r>
              <a:rPr lang="en-US" sz="3200" dirty="0" smtClean="0">
                <a:solidFill>
                  <a:schemeClr val="bg1"/>
                </a:solidFill>
              </a:rPr>
              <a:t>).  </a:t>
            </a:r>
          </a:p>
          <a:p>
            <a:pPr marL="800100" lvl="1" indent="-342900"/>
            <a:r>
              <a:rPr lang="en-US" sz="3200" dirty="0" smtClean="0">
                <a:solidFill>
                  <a:schemeClr val="bg1"/>
                </a:solidFill>
              </a:rPr>
              <a:t>Serious </a:t>
            </a:r>
            <a:r>
              <a:rPr lang="en-US" sz="3200" dirty="0">
                <a:solidFill>
                  <a:schemeClr val="bg1"/>
                </a:solidFill>
              </a:rPr>
              <a:t>character flaws </a:t>
            </a:r>
            <a:r>
              <a:rPr lang="en-US" sz="3200" dirty="0" smtClean="0">
                <a:solidFill>
                  <a:schemeClr val="bg1"/>
                </a:solidFill>
              </a:rPr>
              <a:t>typically </a:t>
            </a:r>
            <a:r>
              <a:rPr lang="en-US" sz="3200" dirty="0">
                <a:solidFill>
                  <a:schemeClr val="bg1"/>
                </a:solidFill>
              </a:rPr>
              <a:t>develop with the use of alcohol (Isa. </a:t>
            </a:r>
            <a:r>
              <a:rPr lang="en-US" sz="3200" dirty="0" smtClean="0">
                <a:solidFill>
                  <a:schemeClr val="bg1"/>
                </a:solidFill>
              </a:rPr>
              <a:t>5:11-12, </a:t>
            </a:r>
            <a:r>
              <a:rPr lang="en-US" sz="3200" dirty="0">
                <a:solidFill>
                  <a:schemeClr val="bg1"/>
                </a:solidFill>
              </a:rPr>
              <a:t>21-23). 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Drinking </a:t>
            </a:r>
            <a:r>
              <a:rPr lang="en-US" sz="3600" dirty="0">
                <a:solidFill>
                  <a:srgbClr val="EBA343"/>
                </a:solidFill>
              </a:rPr>
              <a:t>is accepted in the </a:t>
            </a:r>
            <a:r>
              <a:rPr lang="en-US" sz="3600" dirty="0" smtClean="0">
                <a:solidFill>
                  <a:srgbClr val="EBA343"/>
                </a:solidFill>
              </a:rPr>
              <a:t>world; </a:t>
            </a:r>
            <a:r>
              <a:rPr lang="en-US" sz="3600" dirty="0">
                <a:solidFill>
                  <a:srgbClr val="EBA343"/>
                </a:solidFill>
              </a:rPr>
              <a:t>it is one of the things that a Christian must leave behind (1 Peter 4:3-5</a:t>
            </a:r>
            <a:r>
              <a:rPr lang="en-US" sz="3600" dirty="0" smtClean="0">
                <a:solidFill>
                  <a:srgbClr val="EBA343"/>
                </a:solidFill>
              </a:rPr>
              <a:t>).</a:t>
            </a:r>
          </a:p>
          <a:p>
            <a:pPr marL="342900" indent="-342900"/>
            <a:r>
              <a:rPr lang="en-US" sz="3600" dirty="0" smtClean="0">
                <a:solidFill>
                  <a:srgbClr val="EBA343"/>
                </a:solidFill>
              </a:rPr>
              <a:t>Drinking and </a:t>
            </a:r>
            <a:r>
              <a:rPr lang="en-US" sz="3600" dirty="0">
                <a:solidFill>
                  <a:srgbClr val="EBA343"/>
                </a:solidFill>
              </a:rPr>
              <a:t>being spiritual are polar </a:t>
            </a:r>
            <a:r>
              <a:rPr lang="en-US" sz="3600" dirty="0" smtClean="0">
                <a:solidFill>
                  <a:srgbClr val="EBA343"/>
                </a:solidFill>
              </a:rPr>
              <a:t>opposites (Ephesians 5:18).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97" y="266525"/>
            <a:ext cx="8419605" cy="61837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>
                <a:solidFill>
                  <a:srgbClr val="EBA343"/>
                </a:solidFill>
              </a:rPr>
              <a:t>A Needed Reality Check</a:t>
            </a:r>
            <a:r>
              <a:rPr lang="en-US" sz="3600" dirty="0" smtClean="0">
                <a:solidFill>
                  <a:srgbClr val="EBA343"/>
                </a:solidFill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thumbnails-visually.netdna-ssl.com/the-cost-of-drunk-driving_5285177f1283d_w1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82" y="1002891"/>
            <a:ext cx="9497961" cy="66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8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s.dallasobserver.com/unfairpark/drunk%20dr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49" y="0"/>
            <a:ext cx="50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15" y="1690688"/>
            <a:ext cx="8419605" cy="162252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>
                <a:solidFill>
                  <a:srgbClr val="EBA343"/>
                </a:solidFill>
              </a:rPr>
              <a:t>A Needed Reality Check</a:t>
            </a:r>
            <a:r>
              <a:rPr lang="en-US" sz="3600" dirty="0" smtClean="0">
                <a:solidFill>
                  <a:srgbClr val="EBA343"/>
                </a:solidFill>
              </a:rPr>
              <a:t>!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Drinking is associated with violent crime. 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7172" name="Picture 4" descr="http://news.bbc.co.uk/olmedia/815000/images/_817419_fighting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19" y="2970170"/>
            <a:ext cx="7100250" cy="3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15" y="1690688"/>
            <a:ext cx="5308271" cy="51673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>
                <a:solidFill>
                  <a:srgbClr val="EBA343"/>
                </a:solidFill>
              </a:rPr>
              <a:t>A Needed Reality Check</a:t>
            </a:r>
            <a:r>
              <a:rPr lang="en-US" sz="3600" dirty="0" smtClean="0">
                <a:solidFill>
                  <a:srgbClr val="EBA343"/>
                </a:solidFill>
              </a:rPr>
              <a:t>!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Drinking affects the </a:t>
            </a:r>
            <a:r>
              <a:rPr lang="en-US" sz="3200" dirty="0">
                <a:solidFill>
                  <a:schemeClr val="bg1"/>
                </a:solidFill>
              </a:rPr>
              <a:t>home and personal </a:t>
            </a:r>
            <a:r>
              <a:rPr lang="en-US" sz="3200" dirty="0" smtClean="0">
                <a:solidFill>
                  <a:schemeClr val="bg1"/>
                </a:solidFill>
              </a:rPr>
              <a:t>life.</a:t>
            </a:r>
            <a:endParaRPr lang="en-US" sz="3200" dirty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Correlation </a:t>
            </a:r>
            <a:r>
              <a:rPr lang="en-US" sz="2800" dirty="0">
                <a:solidFill>
                  <a:schemeClr val="bg1"/>
                </a:solidFill>
              </a:rPr>
              <a:t>to domestic violence</a:t>
            </a: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Correlation </a:t>
            </a:r>
            <a:r>
              <a:rPr lang="en-US" sz="2800" dirty="0">
                <a:solidFill>
                  <a:schemeClr val="bg1"/>
                </a:solidFill>
              </a:rPr>
              <a:t>to the break-up of </a:t>
            </a:r>
            <a:r>
              <a:rPr lang="en-US" sz="2800" dirty="0" smtClean="0">
                <a:solidFill>
                  <a:schemeClr val="bg1"/>
                </a:solidFill>
              </a:rPr>
              <a:t>families  </a:t>
            </a:r>
            <a:endParaRPr lang="en-US" sz="2800" dirty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Correlation </a:t>
            </a:r>
            <a:r>
              <a:rPr lang="en-US" sz="2800" dirty="0">
                <a:solidFill>
                  <a:schemeClr val="bg1"/>
                </a:solidFill>
              </a:rPr>
              <a:t>to risky sexual behavior &amp;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unintended </a:t>
            </a:r>
            <a:r>
              <a:rPr lang="en-US" sz="2800" dirty="0" smtClean="0">
                <a:solidFill>
                  <a:schemeClr val="bg1"/>
                </a:solidFill>
              </a:rPr>
              <a:t>pregnancies</a:t>
            </a: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Lack </a:t>
            </a:r>
            <a:r>
              <a:rPr lang="en-US" sz="2800" dirty="0">
                <a:solidFill>
                  <a:schemeClr val="bg1"/>
                </a:solidFill>
              </a:rPr>
              <a:t>of productivity or loss of </a:t>
            </a:r>
            <a:r>
              <a:rPr lang="en-US" sz="2800" dirty="0" smtClean="0">
                <a:solidFill>
                  <a:schemeClr val="bg1"/>
                </a:solidFill>
              </a:rPr>
              <a:t>job</a:t>
            </a:r>
            <a:endParaRPr lang="en-US" sz="2800" dirty="0">
              <a:solidFill>
                <a:schemeClr val="bg1"/>
              </a:solidFill>
            </a:endParaRPr>
          </a:p>
          <a:p>
            <a:pPr marL="463550" lvl="1" indent="-238125">
              <a:lnSpc>
                <a:spcPct val="10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factor in many diseases and deaths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http://www.blubythesea.com/images/Alcohol-Abu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472">
            <a:off x="5362758" y="2965712"/>
            <a:ext cx="3422381" cy="2526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ipicturee.com/wp-content/uploads/2013/09/wallpaper-wine-red-bottle-glass-hd-desktop-wallpapers-l-a-ibackgroundz.com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20" y="5010765"/>
            <a:ext cx="2462980" cy="18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15" y="1451128"/>
            <a:ext cx="7886700" cy="95327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A Needed Reality Check!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" y="2164837"/>
            <a:ext cx="8218170" cy="4351338"/>
          </a:xfrm>
        </p:spPr>
        <p:txBody>
          <a:bodyPr/>
          <a:lstStyle/>
          <a:p>
            <a:pPr marL="339725" indent="-339725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10,000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deaths per year in the U.S. are related to drinking and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driving.</a:t>
            </a:r>
          </a:p>
          <a:p>
            <a:pPr marL="339725" lvl="0" indent="-339725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Alcohol is directly connected to violent crime.</a:t>
            </a:r>
          </a:p>
          <a:p>
            <a:pPr marL="339725" lvl="0" indent="-339725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Alcohol has a negative effect on the home and personal life.</a:t>
            </a:r>
          </a:p>
          <a:p>
            <a:pPr marL="339725" lvl="0" indent="-339725"/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Alcohol has a net negative effect on health.</a:t>
            </a:r>
          </a:p>
          <a:p>
            <a:pPr marL="339725" lvl="1" indent="-339725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Don’t let your reality check bounce!</a:t>
            </a:r>
            <a:endParaRPr lang="en-US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73199" y="365126"/>
            <a:ext cx="75164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3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3" y="1718831"/>
            <a:ext cx="3563657" cy="48362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>
                <a:solidFill>
                  <a:srgbClr val="EBA343"/>
                </a:solidFill>
              </a:rPr>
              <a:t>Wine </a:t>
            </a:r>
            <a:r>
              <a:rPr lang="en-US" sz="3600" dirty="0" smtClean="0">
                <a:solidFill>
                  <a:srgbClr val="EBA343"/>
                </a:solidFill>
              </a:rPr>
              <a:t>in </a:t>
            </a:r>
            <a:r>
              <a:rPr lang="en-US" sz="3600" dirty="0">
                <a:solidFill>
                  <a:srgbClr val="EBA343"/>
                </a:solidFill>
              </a:rPr>
              <a:t>the </a:t>
            </a:r>
            <a:r>
              <a:rPr lang="en-US" sz="3600" dirty="0" smtClean="0">
                <a:solidFill>
                  <a:srgbClr val="EBA343"/>
                </a:solidFill>
              </a:rPr>
              <a:t>Bible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The word “wine” is used in the Bible to refer to both fermented and unfermented drink (Isaiah 16:10; 65:8; Mark 2:22)</a:t>
            </a:r>
          </a:p>
        </p:txBody>
      </p:sp>
      <p:pic>
        <p:nvPicPr>
          <p:cNvPr id="2050" name="Picture 2" descr="http://lh3.ggpht.com/_d6cI6368Y6U/StHhiYi01jI/AAAAAAAAERM/pKOIXu_W-dE/s800/DSC_0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5731">
            <a:off x="4187173" y="2776685"/>
            <a:ext cx="4619415" cy="2713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99" y="365126"/>
            <a:ext cx="7516422" cy="132556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The Illusion that Alcohol is Harmless</a:t>
            </a:r>
            <a:endParaRPr lang="en-US" sz="40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44" y="1690687"/>
            <a:ext cx="4771103" cy="49934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3600" dirty="0" smtClean="0">
                <a:solidFill>
                  <a:srgbClr val="EBA343"/>
                </a:solidFill>
              </a:rPr>
              <a:t>Strong </a:t>
            </a:r>
            <a:r>
              <a:rPr lang="en-US" sz="3600" dirty="0">
                <a:solidFill>
                  <a:srgbClr val="EBA343"/>
                </a:solidFill>
              </a:rPr>
              <a:t>Drink in the </a:t>
            </a:r>
            <a:r>
              <a:rPr lang="en-US" sz="3600" dirty="0" smtClean="0">
                <a:solidFill>
                  <a:srgbClr val="EBA343"/>
                </a:solidFill>
              </a:rPr>
              <a:t>Bible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“Strong drink” was always alcoholic; it could contain a max of 10% alcohol.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3200" dirty="0" smtClean="0">
                <a:solidFill>
                  <a:schemeClr val="bg1"/>
                </a:solidFill>
              </a:rPr>
              <a:t>Nearly all modern alcoholic beverages would qualify as Biblical “strong drink” – </a:t>
            </a:r>
            <a:r>
              <a:rPr lang="en-US" sz="3200" i="1" dirty="0">
                <a:solidFill>
                  <a:schemeClr val="bg1"/>
                </a:solidFill>
              </a:rPr>
              <a:t>M</a:t>
            </a:r>
            <a:r>
              <a:rPr lang="en-US" sz="3200" i="1" dirty="0" smtClean="0">
                <a:solidFill>
                  <a:schemeClr val="bg1"/>
                </a:solidFill>
              </a:rPr>
              <a:t>any are much stronger!</a:t>
            </a:r>
            <a:endParaRPr lang="en-US" sz="2800" i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columbusvetcare.com/blog/wp-content/uploads/2012/07/alcohol1-300x2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5529">
            <a:off x="5563887" y="2604050"/>
            <a:ext cx="3180360" cy="3166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7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590</Words>
  <Application>Microsoft Office PowerPoint</Application>
  <PresentationFormat>On-screen Show (4:3)</PresentationFormat>
  <Paragraphs>66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Gill Sans Ultra Bold Condensed</vt:lpstr>
      <vt:lpstr>Calibri</vt:lpstr>
      <vt:lpstr>Calibri Light</vt:lpstr>
      <vt:lpstr>Arial</vt:lpstr>
      <vt:lpstr>Office Theme</vt:lpstr>
      <vt:lpstr>1_Office Theme</vt:lpstr>
      <vt:lpstr>Unmasking  Illusions of our Culture</vt:lpstr>
      <vt:lpstr>The Illusion that Alcohol is Harmless</vt:lpstr>
      <vt:lpstr>PowerPoint Presentation</vt:lpstr>
      <vt:lpstr>PowerPoint Presentation</vt:lpstr>
      <vt:lpstr>The Illusion that Alcohol is Harmless</vt:lpstr>
      <vt:lpstr>The Illusion that Alcohol is Harmless</vt:lpstr>
      <vt:lpstr>A Needed Reality Check!</vt:lpstr>
      <vt:lpstr>The Illusion that Alcohol is Harmless</vt:lpstr>
      <vt:lpstr>The Illusion that Alcohol is Harmless</vt:lpstr>
      <vt:lpstr>The Illusion that Alcohol is Harmless</vt:lpstr>
      <vt:lpstr>The Illusion that Alcohol is Harmless</vt:lpstr>
      <vt:lpstr>The Illusion that Alcohol is Harmless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Unmasking  Illusions of our Culture</dc:title>
  <dc:creator>Steve</dc:creator>
  <cp:lastModifiedBy>user</cp:lastModifiedBy>
  <cp:revision>30</cp:revision>
  <dcterms:created xsi:type="dcterms:W3CDTF">2014-05-22T19:34:44Z</dcterms:created>
  <dcterms:modified xsi:type="dcterms:W3CDTF">2015-05-05T19:54:58Z</dcterms:modified>
</cp:coreProperties>
</file>