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64" r:id="rId5"/>
    <p:sldId id="269" r:id="rId6"/>
    <p:sldId id="272" r:id="rId7"/>
    <p:sldId id="271" r:id="rId8"/>
    <p:sldId id="274" r:id="rId9"/>
    <p:sldId id="265" r:id="rId10"/>
    <p:sldId id="266" r:id="rId11"/>
    <p:sldId id="267" r:id="rId12"/>
    <p:sldId id="268" r:id="rId13"/>
    <p:sldId id="273" r:id="rId14"/>
  </p:sldIdLst>
  <p:sldSz cx="9144000" cy="6858000" type="screen4x3"/>
  <p:notesSz cx="6858000" cy="9144000"/>
  <p:embeddedFontLst>
    <p:embeddedFont>
      <p:font typeface="Gill Sans Ultra Bold Condensed" pitchFamily="34" charset="0"/>
      <p:regular r:id="rId16"/>
    </p:embeddedFont>
    <p:embeddedFont>
      <p:font typeface="Calibri Light" pitchFamily="34" charset="0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3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86470" autoAdjust="0"/>
  </p:normalViewPr>
  <p:slideViewPr>
    <p:cSldViewPr snapToGrid="0">
      <p:cViewPr varScale="1">
        <p:scale>
          <a:sx n="94" d="100"/>
          <a:sy n="94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88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59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09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2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36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19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54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3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530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09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286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63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07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74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04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39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85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30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315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52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28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9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461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423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907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407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40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408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62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7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  <a:t>Desenmascarando </a:t>
            </a:r>
            <a:b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</a:br>
            <a:r>
              <a:rPr lang="es-ES" sz="47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de Nuestra Cultura</a:t>
            </a:r>
            <a:endParaRPr lang="es-ES" sz="47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242" y="3602038"/>
            <a:ext cx="4212771" cy="1655762"/>
          </a:xfrm>
        </p:spPr>
        <p:txBody>
          <a:bodyPr>
            <a:noAutofit/>
          </a:bodyPr>
          <a:lstStyle/>
          <a:p>
            <a:r>
              <a:rPr lang="es-ES" sz="4000" i="1" noProof="0" smtClean="0">
                <a:solidFill>
                  <a:schemeClr val="bg1"/>
                </a:solidFill>
              </a:rPr>
              <a:t>La Ilusión de </a:t>
            </a:r>
            <a:r>
              <a:rPr lang="es-ES" sz="4000" i="1" noProof="0" smtClean="0">
                <a:solidFill>
                  <a:schemeClr val="bg1"/>
                </a:solidFill>
              </a:rPr>
              <a:t>que</a:t>
            </a:r>
            <a:br>
              <a:rPr lang="es-ES" sz="4000" i="1" noProof="0" smtClean="0">
                <a:solidFill>
                  <a:schemeClr val="bg1"/>
                </a:solidFill>
              </a:rPr>
            </a:br>
            <a:r>
              <a:rPr lang="es-ES" sz="4000" i="1" noProof="0" smtClean="0">
                <a:solidFill>
                  <a:schemeClr val="bg1"/>
                </a:solidFill>
              </a:rPr>
              <a:t>el </a:t>
            </a:r>
            <a:r>
              <a:rPr lang="es-ES" sz="4000" i="1" noProof="0" smtClean="0">
                <a:solidFill>
                  <a:schemeClr val="bg1"/>
                </a:solidFill>
              </a:rPr>
              <a:t>Beber </a:t>
            </a:r>
            <a:r>
              <a:rPr lang="es-ES" sz="4000" i="1" noProof="0" smtClean="0">
                <a:solidFill>
                  <a:schemeClr val="bg1"/>
                </a:solidFill>
              </a:rPr>
              <a:t>Alcohol</a:t>
            </a:r>
            <a:br>
              <a:rPr lang="es-ES" sz="4000" i="1" noProof="0" smtClean="0">
                <a:solidFill>
                  <a:schemeClr val="bg1"/>
                </a:solidFill>
              </a:rPr>
            </a:br>
            <a:r>
              <a:rPr lang="es-ES" sz="4000" i="1" noProof="0" smtClean="0">
                <a:solidFill>
                  <a:schemeClr val="bg1"/>
                </a:solidFill>
              </a:rPr>
              <a:t>No </a:t>
            </a:r>
            <a:r>
              <a:rPr lang="es-ES" sz="4000" i="1" noProof="0" smtClean="0">
                <a:solidFill>
                  <a:schemeClr val="bg1"/>
                </a:solidFill>
              </a:rPr>
              <a:t>Hace Daño</a:t>
            </a:r>
            <a:endParaRPr lang="es-ES" sz="400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08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43" y="1690688"/>
            <a:ext cx="8393078" cy="53751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800" dirty="0" smtClean="0">
                <a:solidFill>
                  <a:srgbClr val="EBA343"/>
                </a:solidFill>
              </a:rPr>
              <a:t>Se Prohíbe el Beber Socialmente</a:t>
            </a:r>
            <a:endParaRPr lang="es-ES" sz="3800" noProof="0" dirty="0" smtClean="0">
              <a:solidFill>
                <a:srgbClr val="EBA343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s-ES" sz="1200" noProof="0" dirty="0" smtClean="0">
              <a:solidFill>
                <a:srgbClr val="EBA34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200" b="1" dirty="0" smtClean="0">
                <a:solidFill>
                  <a:srgbClr val="EBA343"/>
                </a:solidFill>
              </a:rPr>
              <a:t>3</a:t>
            </a:r>
            <a:r>
              <a:rPr lang="es-ES" sz="3200" b="1" noProof="0" dirty="0" smtClean="0">
                <a:solidFill>
                  <a:srgbClr val="EBA343"/>
                </a:solidFill>
              </a:rPr>
              <a:t> pecados relacionados con el alcohol en 1 Ped 4:3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s-ES" sz="3600" b="1" dirty="0" smtClean="0">
                <a:solidFill>
                  <a:schemeClr val="bg1"/>
                </a:solidFill>
              </a:rPr>
              <a:t>La </a:t>
            </a:r>
            <a:r>
              <a:rPr lang="es-ES" sz="3600" b="1" dirty="0" smtClean="0">
                <a:solidFill>
                  <a:schemeClr val="bg1"/>
                </a:solidFill>
              </a:rPr>
              <a:t>embriaguez </a:t>
            </a:r>
            <a:endParaRPr lang="es-ES" sz="3600" b="1" noProof="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s-ES" sz="3600" b="1" dirty="0" smtClean="0">
                <a:solidFill>
                  <a:schemeClr val="bg1"/>
                </a:solidFill>
              </a:rPr>
              <a:t>Orgías </a:t>
            </a:r>
            <a:r>
              <a:rPr lang="es-ES" sz="3600" b="1" dirty="0" smtClean="0">
                <a:solidFill>
                  <a:schemeClr val="bg1"/>
                </a:solidFill>
              </a:rPr>
              <a:t>(juergas, parrandas) </a:t>
            </a:r>
            <a:endParaRPr lang="es-ES" sz="3600" b="1" noProof="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s-ES" sz="3600" b="1" dirty="0" smtClean="0">
                <a:solidFill>
                  <a:schemeClr val="bg1"/>
                </a:solidFill>
              </a:rPr>
              <a:t>Disipación (fiestas para beber)</a:t>
            </a:r>
            <a:endParaRPr lang="es-ES" sz="3600" b="1" noProof="0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rgbClr val="EBA343"/>
                </a:solidFill>
              </a:rPr>
              <a:t>Literalmente </a:t>
            </a:r>
            <a:r>
              <a:rPr lang="es-ES" sz="3200" dirty="0" smtClean="0">
                <a:solidFill>
                  <a:srgbClr val="EBA343"/>
                </a:solidFill>
              </a:rPr>
              <a:t>“beber” sin referencia a la cantidad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rgbClr val="EBA343"/>
                </a:solidFill>
              </a:rPr>
              <a:t>El erudito griego R. C. </a:t>
            </a:r>
            <a:r>
              <a:rPr lang="es-ES" sz="3200" dirty="0" err="1" smtClean="0">
                <a:solidFill>
                  <a:srgbClr val="EBA343"/>
                </a:solidFill>
              </a:rPr>
              <a:t>Trench</a:t>
            </a:r>
            <a:r>
              <a:rPr lang="es-ES" sz="3200" dirty="0" smtClean="0">
                <a:solidFill>
                  <a:srgbClr val="EBA343"/>
                </a:solidFill>
              </a:rPr>
              <a:t> </a:t>
            </a:r>
            <a:r>
              <a:rPr lang="es-ES" sz="3200" dirty="0" smtClean="0">
                <a:solidFill>
                  <a:srgbClr val="EBA343"/>
                </a:solidFill>
              </a:rPr>
              <a:t>dice:  </a:t>
            </a:r>
            <a:r>
              <a:rPr lang="es-ES" sz="3200" dirty="0" smtClean="0">
                <a:solidFill>
                  <a:srgbClr val="EBA343"/>
                </a:solidFill>
              </a:rPr>
              <a:t>“No es necesariamente excesivo” pero da “oportunidad para el exceso.” 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rgbClr val="EBA343"/>
                </a:solidFill>
              </a:rPr>
              <a:t>Los cristianos </a:t>
            </a:r>
            <a:r>
              <a:rPr lang="es-ES" sz="3200" dirty="0" smtClean="0">
                <a:solidFill>
                  <a:srgbClr val="EBA343"/>
                </a:solidFill>
              </a:rPr>
              <a:t>no deben tomar </a:t>
            </a:r>
            <a:r>
              <a:rPr lang="es-ES" sz="3200" dirty="0" smtClean="0">
                <a:solidFill>
                  <a:srgbClr val="EBA343"/>
                </a:solidFill>
              </a:rPr>
              <a:t>bebidas alcohólicas en las reuniones sociales o de recreo, aun si no beben “demasiado.”</a:t>
            </a:r>
            <a:endParaRPr lang="es-ES" sz="3200" noProof="0" dirty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040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bsnews2.cbsistatic.com/hub/i/r/2013/01/02/f5949c1d-8bad-11e2-9400-029118418759/thumbnail/620x350/e9caf3f132e6c1248a8b0a1fe16cbf11/DUI_image6659115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06" y="4094480"/>
            <a:ext cx="4558195" cy="2763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690688"/>
            <a:ext cx="8324603" cy="3593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200" noProof="0" dirty="0" smtClean="0">
                <a:solidFill>
                  <a:srgbClr val="EBA343"/>
                </a:solidFill>
              </a:rPr>
              <a:t>El Beber Alcohol Conduce a Otros Pecados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noProof="0" dirty="0" smtClean="0">
                <a:solidFill>
                  <a:schemeClr val="bg1"/>
                </a:solidFill>
              </a:rPr>
              <a:t>El cometer el pecado de </a:t>
            </a:r>
            <a:r>
              <a:rPr lang="es-ES" sz="3200" b="1" noProof="0" dirty="0" smtClean="0">
                <a:solidFill>
                  <a:schemeClr val="bg1"/>
                </a:solidFill>
              </a:rPr>
              <a:t>embriaguez </a:t>
            </a:r>
            <a:r>
              <a:rPr lang="es-ES" sz="3200" noProof="0" dirty="0" smtClean="0">
                <a:solidFill>
                  <a:schemeClr val="bg1"/>
                </a:solidFill>
              </a:rPr>
              <a:t>es un proceso (Ef. 5:15-18. </a:t>
            </a:r>
            <a:r>
              <a:rPr lang="es-ES" sz="3200" noProof="0" dirty="0" err="1" smtClean="0">
                <a:solidFill>
                  <a:schemeClr val="bg1"/>
                </a:solidFill>
              </a:rPr>
              <a:t>Gál.</a:t>
            </a:r>
            <a:r>
              <a:rPr lang="es-ES" sz="3200" noProof="0" dirty="0" smtClean="0">
                <a:solidFill>
                  <a:schemeClr val="bg1"/>
                </a:solidFill>
              </a:rPr>
              <a:t> 5:21; 2 Ped. 2:8;</a:t>
            </a:r>
            <a:br>
              <a:rPr lang="es-ES" sz="3200" noProof="0" dirty="0" smtClean="0">
                <a:solidFill>
                  <a:schemeClr val="bg1"/>
                </a:solidFill>
              </a:rPr>
            </a:br>
            <a:r>
              <a:rPr lang="es-ES" sz="3200" noProof="0" dirty="0" smtClean="0">
                <a:solidFill>
                  <a:schemeClr val="bg1"/>
                </a:solidFill>
              </a:rPr>
              <a:t>Gén. 19:30-36; 9:21).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b="1" noProof="0" dirty="0" smtClean="0">
                <a:solidFill>
                  <a:schemeClr val="bg1"/>
                </a:solidFill>
              </a:rPr>
              <a:t>La falta de dominio propio</a:t>
            </a:r>
            <a:br>
              <a:rPr lang="es-ES" sz="3200" b="1" noProof="0" dirty="0" smtClean="0">
                <a:solidFill>
                  <a:schemeClr val="bg1"/>
                </a:solidFill>
              </a:rPr>
            </a:br>
            <a:r>
              <a:rPr lang="es-ES" sz="3200" dirty="0" smtClean="0">
                <a:solidFill>
                  <a:schemeClr val="bg1"/>
                </a:solidFill>
              </a:rPr>
              <a:t>es pecado</a:t>
            </a:r>
            <a:r>
              <a:rPr lang="es-ES" sz="3200" noProof="0" dirty="0" smtClean="0">
                <a:solidFill>
                  <a:schemeClr val="bg1"/>
                </a:solidFill>
              </a:rPr>
              <a:t> (2 Ped. 1:6)</a:t>
            </a:r>
            <a:endParaRPr lang="es-ES" sz="320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960" y="4998720"/>
            <a:ext cx="158496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SOBRIO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1280" y="4998720"/>
            <a:ext cx="1442720" cy="58477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EBRIO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338320"/>
            <a:ext cx="1595120" cy="46166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MAREADO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827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" y="365126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191294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1343027"/>
            <a:ext cx="8835242" cy="5514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500" dirty="0" smtClean="0">
                <a:solidFill>
                  <a:srgbClr val="EBA343"/>
                </a:solidFill>
              </a:rPr>
              <a:t>Contestando los Argumentos a Favor del Beber</a:t>
            </a:r>
            <a:endParaRPr lang="es-ES" sz="3500" noProof="0" dirty="0" smtClean="0">
              <a:solidFill>
                <a:srgbClr val="EBA343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“Cristo hizo vino en las bodas de </a:t>
            </a:r>
            <a:r>
              <a:rPr lang="es-ES" sz="3200" dirty="0" err="1" smtClean="0">
                <a:solidFill>
                  <a:schemeClr val="bg1"/>
                </a:solidFill>
              </a:rPr>
              <a:t>Caná</a:t>
            </a:r>
            <a:r>
              <a:rPr lang="es-ES" sz="3200" dirty="0" smtClean="0">
                <a:solidFill>
                  <a:schemeClr val="bg1"/>
                </a:solidFill>
              </a:rPr>
              <a:t>” (Jn. 2:1-11). 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i="1" dirty="0" smtClean="0">
                <a:solidFill>
                  <a:srgbClr val="FFFF00"/>
                </a:solidFill>
              </a:rPr>
              <a:t>¿Fue </a:t>
            </a:r>
            <a:r>
              <a:rPr lang="es-ES" sz="3200" i="1" dirty="0" smtClean="0">
                <a:solidFill>
                  <a:srgbClr val="FFFF00"/>
                </a:solidFill>
              </a:rPr>
              <a:t>fermentado el vino?</a:t>
            </a:r>
            <a:endParaRPr lang="es-ES" sz="3200" i="1" noProof="0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“A Timoteo se le dijo que bebiera vino” (1 Tim. 5:23). </a:t>
            </a:r>
            <a:r>
              <a:rPr lang="es-ES" sz="3200" i="1" noProof="0" dirty="0" smtClean="0">
                <a:solidFill>
                  <a:srgbClr val="FFFF00"/>
                </a:solidFill>
              </a:rPr>
              <a:t>¿Cuánto?  ¿Para qué fin?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“Está bien con tal que usted no beba demasiado</a:t>
            </a:r>
            <a:r>
              <a:rPr lang="es-ES" sz="3200" dirty="0" smtClean="0">
                <a:solidFill>
                  <a:schemeClr val="bg1"/>
                </a:solidFill>
              </a:rPr>
              <a:t>”</a:t>
            </a:r>
            <a:br>
              <a:rPr lang="es-ES" sz="3200" dirty="0" smtClean="0">
                <a:solidFill>
                  <a:schemeClr val="bg1"/>
                </a:solidFill>
              </a:rPr>
            </a:br>
            <a:r>
              <a:rPr lang="es-ES" sz="3200" dirty="0" smtClean="0">
                <a:solidFill>
                  <a:schemeClr val="bg1"/>
                </a:solidFill>
              </a:rPr>
              <a:t>(</a:t>
            </a:r>
            <a:r>
              <a:rPr lang="es-ES" sz="3200" dirty="0" smtClean="0">
                <a:solidFill>
                  <a:schemeClr val="bg1"/>
                </a:solidFill>
              </a:rPr>
              <a:t>Tito 2:3; 1:7).  </a:t>
            </a:r>
            <a:r>
              <a:rPr lang="es-ES" sz="3200" i="1" dirty="0" smtClean="0">
                <a:solidFill>
                  <a:srgbClr val="FFFF00"/>
                </a:solidFill>
              </a:rPr>
              <a:t>¿</a:t>
            </a:r>
            <a:r>
              <a:rPr lang="es-ES" sz="3200" i="1" dirty="0" smtClean="0">
                <a:solidFill>
                  <a:srgbClr val="FFFF00"/>
                </a:solidFill>
              </a:rPr>
              <a:t>El </a:t>
            </a:r>
            <a:r>
              <a:rPr lang="es-ES" sz="3200" i="1" dirty="0" smtClean="0">
                <a:solidFill>
                  <a:srgbClr val="FFFF00"/>
                </a:solidFill>
              </a:rPr>
              <a:t>prohibir algo en exceso </a:t>
            </a:r>
            <a:r>
              <a:rPr lang="es-ES" sz="3200" i="1" dirty="0" smtClean="0">
                <a:solidFill>
                  <a:srgbClr val="FFFF00"/>
                </a:solidFill>
              </a:rPr>
              <a:t>es </a:t>
            </a:r>
            <a:r>
              <a:rPr lang="es-ES" sz="3200" i="1" dirty="0" smtClean="0">
                <a:solidFill>
                  <a:srgbClr val="FFFF00"/>
                </a:solidFill>
              </a:rPr>
              <a:t>permiso para hacerlo un </a:t>
            </a:r>
            <a:r>
              <a:rPr lang="es-ES" sz="3200" i="1" dirty="0" smtClean="0">
                <a:solidFill>
                  <a:srgbClr val="FFFF00"/>
                </a:solidFill>
              </a:rPr>
              <a:t>poquito? </a:t>
            </a:r>
            <a:r>
              <a:rPr lang="es-ES" sz="3200" i="1" noProof="0" dirty="0" smtClean="0">
                <a:solidFill>
                  <a:srgbClr val="FFFF00"/>
                </a:solidFill>
              </a:rPr>
              <a:t>(Stg.1:21; 1 Ped 4:4)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“Romanos 14:21 permite el uso del vino con tal de que no haga que otros tropiecen</a:t>
            </a:r>
            <a:r>
              <a:rPr lang="es-ES" sz="3200" dirty="0" smtClean="0">
                <a:solidFill>
                  <a:schemeClr val="bg1"/>
                </a:solidFill>
              </a:rPr>
              <a:t>.” </a:t>
            </a:r>
            <a:r>
              <a:rPr lang="es-ES" sz="3200" i="1" noProof="0" dirty="0" smtClean="0">
                <a:solidFill>
                  <a:srgbClr val="FFFF00"/>
                </a:solidFill>
              </a:rPr>
              <a:t>¿Era fermentado?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El vino es sólo una comida </a:t>
            </a:r>
            <a:r>
              <a:rPr lang="es-ES" sz="3200" noProof="0" dirty="0" smtClean="0">
                <a:solidFill>
                  <a:schemeClr val="bg1"/>
                </a:solidFill>
              </a:rPr>
              <a:t>(1 Tim. 4:1-5; Col. 2:16-23).  </a:t>
            </a:r>
            <a:r>
              <a:rPr lang="es-ES" sz="3200" i="1" noProof="0" dirty="0" smtClean="0">
                <a:solidFill>
                  <a:srgbClr val="FFFF00"/>
                </a:solidFill>
              </a:rPr>
              <a:t>¿Podemos comer sin tomar en cuenta la vol. de Dios?</a:t>
            </a:r>
            <a:endParaRPr lang="es-ES" sz="3200" i="1" noProof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489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06592" cy="4943311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E</a:t>
            </a:r>
            <a:r>
              <a:rPr lang="es-ES" sz="3600" noProof="0" dirty="0" smtClean="0">
                <a:solidFill>
                  <a:srgbClr val="EBA343"/>
                </a:solidFill>
              </a:rPr>
              <a:t>l alcohol conduce a muchos problemas físicos, sociales, familiares y espirituales.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800100" lvl="1" indent="-342900"/>
            <a:r>
              <a:rPr lang="es-ES" sz="3200" noProof="0" dirty="0" smtClean="0">
                <a:solidFill>
                  <a:schemeClr val="bg1"/>
                </a:solidFill>
              </a:rPr>
              <a:t>Engaña al que lo toma para que piense que sus problemas desaparecen (Prov. 20:1)</a:t>
            </a:r>
            <a:r>
              <a:rPr lang="es-ES" sz="3200" noProof="0" dirty="0" smtClean="0">
                <a:solidFill>
                  <a:schemeClr val="bg1"/>
                </a:solidFill>
              </a:rPr>
              <a:t>.  </a:t>
            </a:r>
          </a:p>
          <a:p>
            <a:pPr marL="800100" lvl="1" indent="-342900"/>
            <a:r>
              <a:rPr lang="es-ES" sz="3200" dirty="0" smtClean="0">
                <a:solidFill>
                  <a:schemeClr val="bg1"/>
                </a:solidFill>
              </a:rPr>
              <a:t>Con el uso de la bebida alcohólica, aparecen serios defectos de carácter y fallos espirituales </a:t>
            </a:r>
            <a:r>
              <a:rPr lang="es-ES" sz="3200" noProof="0" dirty="0" smtClean="0">
                <a:solidFill>
                  <a:schemeClr val="bg1"/>
                </a:solidFill>
              </a:rPr>
              <a:t>(Isa. 5:11-12, 21-23).  </a:t>
            </a: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El </a:t>
            </a:r>
            <a:r>
              <a:rPr lang="es-ES" sz="3600" dirty="0" smtClean="0">
                <a:solidFill>
                  <a:srgbClr val="EBA343"/>
                </a:solidFill>
              </a:rPr>
              <a:t>beber es aceptable por la gente del </a:t>
            </a:r>
            <a:r>
              <a:rPr lang="es-ES" sz="3600" dirty="0" smtClean="0">
                <a:solidFill>
                  <a:srgbClr val="EBA343"/>
                </a:solidFill>
              </a:rPr>
              <a:t>mundo, pero es </a:t>
            </a:r>
            <a:r>
              <a:rPr lang="es-ES" sz="3600" dirty="0" smtClean="0">
                <a:solidFill>
                  <a:srgbClr val="EBA343"/>
                </a:solidFill>
              </a:rPr>
              <a:t>una de las cosas que el cristiano debe dejar detrás </a:t>
            </a:r>
            <a:r>
              <a:rPr lang="es-ES" sz="3600" noProof="0" dirty="0" smtClean="0">
                <a:solidFill>
                  <a:srgbClr val="EBA343"/>
                </a:solidFill>
              </a:rPr>
              <a:t>(1 Ped. 4:3-5).</a:t>
            </a: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Ser un bebedor y ser espiritual son polos opuestos </a:t>
            </a:r>
            <a:r>
              <a:rPr lang="es-ES" sz="3600" noProof="0" dirty="0" smtClean="0">
                <a:solidFill>
                  <a:srgbClr val="EBA343"/>
                </a:solidFill>
              </a:rPr>
              <a:t>(Ef. 5:18).</a:t>
            </a:r>
            <a:endParaRPr lang="es-E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383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97" y="266525"/>
            <a:ext cx="8419605" cy="61837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600" dirty="0" smtClean="0">
                <a:solidFill>
                  <a:srgbClr val="EBA343"/>
                </a:solidFill>
              </a:rPr>
              <a:t>¡Un Baño de Realidad Necesario!</a:t>
            </a:r>
            <a:endParaRPr lang="es-ES" sz="3200" noProof="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thumbnails-visually.netdna-ssl.com/the-cost-of-drunk-driving_5285177f1283d_w1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0" y="1002891"/>
            <a:ext cx="9497961" cy="669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5840" y="2743200"/>
            <a:ext cx="4846320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bg1"/>
                </a:solidFill>
              </a:rPr>
              <a:t>Cada año, casi 10,000 personas mueren y 173,000 son heridas debido a los conductores ebrios.</a:t>
            </a:r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66640"/>
            <a:ext cx="2184400" cy="14003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bg1"/>
                </a:solidFill>
              </a:rPr>
              <a:t>Alrededor del 30% de todos los accidentes están relacionados con el conducir borracho. </a:t>
            </a:r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5280" y="4958080"/>
            <a:ext cx="2357120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bg1"/>
                </a:solidFill>
              </a:rPr>
              <a:t>Los accidentes a causa de conducir ebrio cuestan $130 mil millones cada año.</a:t>
            </a:r>
            <a:endParaRPr lang="es-ES" sz="17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520" y="1635760"/>
            <a:ext cx="66446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El Costo de Conducir Borracho</a:t>
            </a:r>
            <a:endParaRPr lang="es-E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63118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dallasobserver.com/unfairpark/drunk%20dri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71" y="0"/>
            <a:ext cx="502785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2640" y="264161"/>
            <a:ext cx="49987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No todas las personas atropelladas por un conductor ebrio mueren. 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7555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5" y="1690688"/>
            <a:ext cx="8419605" cy="1622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600" dirty="0" smtClean="0">
                <a:solidFill>
                  <a:srgbClr val="EBA343"/>
                </a:solidFill>
              </a:rPr>
              <a:t>¡Un Baño de Realidad Necesario!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200" noProof="0" dirty="0" smtClean="0">
                <a:solidFill>
                  <a:schemeClr val="bg1"/>
                </a:solidFill>
              </a:rPr>
              <a:t>El beber se relaciona con los crímenes violentos.</a:t>
            </a:r>
          </a:p>
        </p:txBody>
      </p:sp>
      <p:pic>
        <p:nvPicPr>
          <p:cNvPr id="7172" name="Picture 4" descr="http://news.bbc.co.uk/olmedia/815000/images/_817419_fighting30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9" y="2970170"/>
            <a:ext cx="7100250" cy="3550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0629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lubythesea.com/images/Alcohol-Ab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472">
            <a:off x="5362758" y="2965712"/>
            <a:ext cx="3422381" cy="252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15" y="1639888"/>
            <a:ext cx="5308271" cy="5167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200" dirty="0" smtClean="0">
                <a:solidFill>
                  <a:srgbClr val="EBA343"/>
                </a:solidFill>
              </a:rPr>
              <a:t>¡Un Baño de Realidad Necesario!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000" noProof="0" dirty="0" smtClean="0">
                <a:solidFill>
                  <a:schemeClr val="bg1"/>
                </a:solidFill>
              </a:rPr>
              <a:t>El beber afecta el hogar y la vida personal.</a:t>
            </a: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2600" dirty="0" smtClean="0">
                <a:solidFill>
                  <a:schemeClr val="bg1"/>
                </a:solidFill>
              </a:rPr>
              <a:t>La </a:t>
            </a:r>
            <a:r>
              <a:rPr lang="es-ES" sz="2600" dirty="0" smtClean="0">
                <a:solidFill>
                  <a:schemeClr val="bg1"/>
                </a:solidFill>
              </a:rPr>
              <a:t>correlación con la violencia doméstica</a:t>
            </a:r>
            <a:endParaRPr lang="es-ES" sz="2600" noProof="0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2600" dirty="0" smtClean="0">
                <a:solidFill>
                  <a:schemeClr val="bg1"/>
                </a:solidFill>
              </a:rPr>
              <a:t>La correlación con la </a:t>
            </a:r>
            <a:r>
              <a:rPr lang="es-ES" sz="2600" dirty="0" smtClean="0">
                <a:solidFill>
                  <a:schemeClr val="bg1"/>
                </a:solidFill>
              </a:rPr>
              <a:t>desintegración </a:t>
            </a:r>
            <a:r>
              <a:rPr lang="es-ES" sz="2600" dirty="0" smtClean="0">
                <a:solidFill>
                  <a:schemeClr val="bg1"/>
                </a:solidFill>
              </a:rPr>
              <a:t>de la familia  </a:t>
            </a:r>
            <a:endParaRPr lang="es-ES" sz="2600" noProof="0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2600" dirty="0" smtClean="0">
                <a:solidFill>
                  <a:schemeClr val="bg1"/>
                </a:solidFill>
              </a:rPr>
              <a:t>La </a:t>
            </a:r>
            <a:r>
              <a:rPr lang="es-ES" sz="2600" dirty="0" smtClean="0">
                <a:solidFill>
                  <a:schemeClr val="bg1"/>
                </a:solidFill>
              </a:rPr>
              <a:t>correlación con </a:t>
            </a:r>
            <a:r>
              <a:rPr lang="es-ES" sz="2600" dirty="0" smtClean="0">
                <a:solidFill>
                  <a:schemeClr val="bg1"/>
                </a:solidFill>
              </a:rPr>
              <a:t>comportamientos </a:t>
            </a:r>
            <a:r>
              <a:rPr lang="es-ES" sz="2600" dirty="0" smtClean="0">
                <a:solidFill>
                  <a:schemeClr val="bg1"/>
                </a:solidFill>
              </a:rPr>
              <a:t>sexuales arriesgados y embarazos no deseados</a:t>
            </a:r>
            <a:endParaRPr lang="es-ES" sz="2600" noProof="0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2600" dirty="0" smtClean="0">
                <a:solidFill>
                  <a:schemeClr val="bg1"/>
                </a:solidFill>
              </a:rPr>
              <a:t>Falta </a:t>
            </a:r>
            <a:r>
              <a:rPr lang="es-ES" sz="2600" dirty="0" smtClean="0">
                <a:solidFill>
                  <a:schemeClr val="bg1"/>
                </a:solidFill>
              </a:rPr>
              <a:t>de productividad o pérdida de trabajo</a:t>
            </a:r>
            <a:endParaRPr lang="es-ES" sz="2600" noProof="0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s-ES" sz="2600" dirty="0" smtClean="0">
                <a:solidFill>
                  <a:schemeClr val="bg1"/>
                </a:solidFill>
              </a:rPr>
              <a:t>Un </a:t>
            </a:r>
            <a:r>
              <a:rPr lang="es-ES" sz="2600" dirty="0" smtClean="0">
                <a:solidFill>
                  <a:schemeClr val="bg1"/>
                </a:solidFill>
              </a:rPr>
              <a:t>factor que causa muchas enfermedades y muertes </a:t>
            </a:r>
            <a:endParaRPr lang="es-ES" sz="26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83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picturee.com/wp-content/uploads/2013/09/wallpaper-wine-red-bottle-glass-hd-desktop-wallpapers-l-a-ibackgroundz.com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20" y="5010765"/>
            <a:ext cx="2462980" cy="1847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14" y="1451128"/>
            <a:ext cx="8538846" cy="95327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¡Un Baño de Realidad Necesario</a:t>
            </a:r>
            <a:r>
              <a:rPr lang="es-ES" sz="3600" dirty="0" smtClean="0">
                <a:solidFill>
                  <a:schemeClr val="bg1"/>
                </a:solidFill>
              </a:rPr>
              <a:t>! (repetición)</a:t>
            </a:r>
            <a:endParaRPr lang="es-ES" sz="3600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4" y="2164837"/>
            <a:ext cx="8488046" cy="4351338"/>
          </a:xfrm>
        </p:spPr>
        <p:txBody>
          <a:bodyPr/>
          <a:lstStyle/>
          <a:p>
            <a:pPr marL="339725" indent="-339725"/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10,000 muertes por año en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EE.UU.</a:t>
            </a:r>
            <a:b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relacionan con beber y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conducir.</a:t>
            </a:r>
            <a:endParaRPr lang="es-ES" sz="3200" noProof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39725" lvl="0" indent="-339725"/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beber se relaciona con los crímenes violentos.</a:t>
            </a:r>
            <a:endParaRPr lang="es-ES" sz="3200" noProof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39725" lvl="0" indent="-339725"/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beber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surte un efecto negativo en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hogar</a:t>
            </a:r>
            <a:b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 en la 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vida personal.</a:t>
            </a:r>
            <a:endParaRPr lang="es-ES" sz="3200" noProof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39725" lvl="0" indent="-339725"/>
            <a:r>
              <a:rPr lang="es-ES" sz="3200" noProof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alcohol surte un efecto negativo sobre</a:t>
            </a:r>
            <a:br>
              <a:rPr lang="es-ES" sz="3200" noProof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3200" noProof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salud.</a:t>
            </a:r>
            <a:endParaRPr lang="es-ES" noProof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ES" sz="360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¡No se olvide de este “baño”!</a:t>
            </a:r>
            <a:endParaRPr lang="es-ES" sz="3600" noProof="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3199" y="365126"/>
            <a:ext cx="7516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3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3" y="1718831"/>
            <a:ext cx="3563657" cy="48362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600" noProof="0" dirty="0" smtClean="0">
                <a:solidFill>
                  <a:srgbClr val="EBA343"/>
                </a:solidFill>
              </a:rPr>
              <a:t>Vino en la Biblia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000" dirty="0" smtClean="0">
                <a:solidFill>
                  <a:schemeClr val="bg1"/>
                </a:solidFill>
              </a:rPr>
              <a:t>La palabra </a:t>
            </a:r>
            <a:r>
              <a:rPr lang="es-ES" sz="3000" dirty="0" smtClean="0">
                <a:solidFill>
                  <a:schemeClr val="bg1"/>
                </a:solidFill>
              </a:rPr>
              <a:t>“vino” se </a:t>
            </a:r>
            <a:r>
              <a:rPr lang="es-ES" sz="3000" dirty="0" smtClean="0">
                <a:solidFill>
                  <a:schemeClr val="bg1"/>
                </a:solidFill>
              </a:rPr>
              <a:t>usa en la Biblia tan-</a:t>
            </a:r>
            <a:r>
              <a:rPr lang="es-ES" sz="3000" dirty="0" err="1" smtClean="0">
                <a:solidFill>
                  <a:schemeClr val="bg1"/>
                </a:solidFill>
              </a:rPr>
              <a:t>to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3000" dirty="0" smtClean="0">
                <a:solidFill>
                  <a:schemeClr val="bg1"/>
                </a:solidFill>
              </a:rPr>
              <a:t>para la </a:t>
            </a:r>
            <a:r>
              <a:rPr lang="es-ES" sz="3000" dirty="0" smtClean="0">
                <a:solidFill>
                  <a:schemeClr val="bg1"/>
                </a:solidFill>
              </a:rPr>
              <a:t>bebida fermentada </a:t>
            </a:r>
            <a:r>
              <a:rPr lang="es-ES" sz="3000" dirty="0" smtClean="0">
                <a:solidFill>
                  <a:schemeClr val="bg1"/>
                </a:solidFill>
              </a:rPr>
              <a:t>como para la </a:t>
            </a:r>
            <a:r>
              <a:rPr lang="es-ES" sz="3000" dirty="0" smtClean="0">
                <a:solidFill>
                  <a:schemeClr val="bg1"/>
                </a:solidFill>
              </a:rPr>
              <a:t>bebida </a:t>
            </a:r>
            <a:r>
              <a:rPr lang="es-ES" sz="3000" dirty="0" smtClean="0">
                <a:solidFill>
                  <a:schemeClr val="bg1"/>
                </a:solidFill>
              </a:rPr>
              <a:t>sin </a:t>
            </a:r>
            <a:r>
              <a:rPr lang="es-ES" sz="3000" dirty="0" smtClean="0">
                <a:solidFill>
                  <a:schemeClr val="bg1"/>
                </a:solidFill>
              </a:rPr>
              <a:t>fermentación </a:t>
            </a:r>
            <a:br>
              <a:rPr lang="es-ES" sz="3000" dirty="0" smtClean="0">
                <a:solidFill>
                  <a:schemeClr val="bg1"/>
                </a:solidFill>
              </a:rPr>
            </a:br>
            <a:r>
              <a:rPr lang="es-ES" sz="3000" noProof="0" dirty="0" smtClean="0">
                <a:solidFill>
                  <a:schemeClr val="bg1"/>
                </a:solidFill>
              </a:rPr>
              <a:t>(Isa. 16:10; 65:8; Mr. 2:22).</a:t>
            </a:r>
            <a:endParaRPr lang="es-ES" sz="3000" noProof="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lh3.ggpht.com/_d6cI6368Y6U/StHhiYi01jI/AAAAAAAAERM/pKOIXu_W-dE/s800/DSC_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731">
            <a:off x="4187173" y="2776685"/>
            <a:ext cx="4619415" cy="271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78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 Ilusión de que el Alcohol</a:t>
            </a:r>
            <a:b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s-E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Hace Daño</a:t>
            </a:r>
            <a:endParaRPr lang="es-ES" sz="40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44" y="1619567"/>
            <a:ext cx="4771103" cy="49934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3100" noProof="0" dirty="0" smtClean="0">
                <a:solidFill>
                  <a:srgbClr val="EBA343"/>
                </a:solidFill>
              </a:rPr>
              <a:t>La Bebida Fuerte en la Biblia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000" noProof="0" dirty="0" smtClean="0">
                <a:solidFill>
                  <a:schemeClr val="bg1"/>
                </a:solidFill>
              </a:rPr>
              <a:t>La “bebida fuerte” siempre era alcohólica; podía contener hasta un máximo de 10% de alcohol.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s-ES" sz="3000" noProof="0" dirty="0" smtClean="0">
                <a:solidFill>
                  <a:schemeClr val="bg1"/>
                </a:solidFill>
              </a:rPr>
              <a:t>Casi todas las bebidas </a:t>
            </a:r>
            <a:r>
              <a:rPr lang="es-ES" sz="3000" noProof="0" dirty="0" err="1" smtClean="0">
                <a:solidFill>
                  <a:schemeClr val="bg1"/>
                </a:solidFill>
              </a:rPr>
              <a:t>alco-hólicas</a:t>
            </a:r>
            <a:r>
              <a:rPr lang="es-ES" sz="3000" noProof="0" dirty="0" smtClean="0">
                <a:solidFill>
                  <a:schemeClr val="bg1"/>
                </a:solidFill>
              </a:rPr>
              <a:t> modernas cualifica-rían como la “bebida fuerte” de la Biblia – ¡Muchos de ellas son mucho más fuertes!</a:t>
            </a:r>
            <a:endParaRPr lang="es-ES" sz="3000" i="1" noProof="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olumbusvetcare.com/blog/wp-content/uploads/2012/07/alcohol1-300x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529">
            <a:off x="5563887" y="2604050"/>
            <a:ext cx="3180360" cy="3166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775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581</Words>
  <Application>Microsoft Office PowerPoint</Application>
  <PresentationFormat>On-screen Show (4:3)</PresentationFormat>
  <Paragraphs>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Ultra Bold Condensed</vt:lpstr>
      <vt:lpstr>Calibri Light</vt:lpstr>
      <vt:lpstr>Calibri</vt:lpstr>
      <vt:lpstr>Office Theme</vt:lpstr>
      <vt:lpstr>1_Office Theme</vt:lpstr>
      <vt:lpstr>Desenmascarando  las Ilusiones de Nuestra Cultura</vt:lpstr>
      <vt:lpstr>La Ilusión de que el Alcohol No Hace Daño</vt:lpstr>
      <vt:lpstr>Slide 3</vt:lpstr>
      <vt:lpstr>Slide 4</vt:lpstr>
      <vt:lpstr>La Ilusión de que el Alcohol No Hace Daño</vt:lpstr>
      <vt:lpstr>La Ilusión de que el Alcohol No Hace Daño</vt:lpstr>
      <vt:lpstr>¡Un Baño de Realidad Necesario! (repetición)</vt:lpstr>
      <vt:lpstr>La Ilusión de que el Alcohol No Hace Daño</vt:lpstr>
      <vt:lpstr>La Ilusión de que el Alcohol No Hace Daño</vt:lpstr>
      <vt:lpstr>La Ilusión de que el Alcohol No Hace Daño</vt:lpstr>
      <vt:lpstr>La Ilusión de que el Alcohol No Hace Daño</vt:lpstr>
      <vt:lpstr>La Ilusión de que el Alcohol No Hace Daño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 Illusions of our Culture</dc:title>
  <dc:creator>Steve</dc:creator>
  <cp:lastModifiedBy>Jerome Thomas Falk</cp:lastModifiedBy>
  <cp:revision>45</cp:revision>
  <dcterms:created xsi:type="dcterms:W3CDTF">2014-05-22T19:34:44Z</dcterms:created>
  <dcterms:modified xsi:type="dcterms:W3CDTF">2015-06-11T18:07:22Z</dcterms:modified>
</cp:coreProperties>
</file>