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23"/>
  </p:notesMasterIdLst>
  <p:handoutMasterIdLst>
    <p:handoutMasterId r:id="rId24"/>
  </p:handoutMasterIdLst>
  <p:sldIdLst>
    <p:sldId id="256" r:id="rId2"/>
    <p:sldId id="257" r:id="rId3"/>
    <p:sldId id="265" r:id="rId4"/>
    <p:sldId id="262" r:id="rId5"/>
    <p:sldId id="266" r:id="rId6"/>
    <p:sldId id="263" r:id="rId7"/>
    <p:sldId id="271" r:id="rId8"/>
    <p:sldId id="272" r:id="rId9"/>
    <p:sldId id="273" r:id="rId10"/>
    <p:sldId id="264" r:id="rId11"/>
    <p:sldId id="274" r:id="rId12"/>
    <p:sldId id="269" r:id="rId13"/>
    <p:sldId id="283" r:id="rId14"/>
    <p:sldId id="282" r:id="rId15"/>
    <p:sldId id="268" r:id="rId16"/>
    <p:sldId id="276" r:id="rId17"/>
    <p:sldId id="277" r:id="rId18"/>
    <p:sldId id="279" r:id="rId19"/>
    <p:sldId id="280" r:id="rId20"/>
    <p:sldId id="284" r:id="rId21"/>
    <p:sldId id="285" r:id="rId22"/>
  </p:sldIdLst>
  <p:sldSz cx="9144000" cy="6858000" type="screen4x3"/>
  <p:notesSz cx="6858000" cy="9144000"/>
  <p:embeddedFontLst>
    <p:embeddedFont>
      <p:font typeface="Gill Sans Ultra Bold Condensed" panose="020B0A06020104020203" pitchFamily="34" charset="0"/>
      <p:regular r:id="rId25"/>
    </p:embeddedFont>
    <p:embeddedFont>
      <p:font typeface="Calibri Light" panose="020F0302020204030204" pitchFamily="34" charset="0"/>
      <p:regular r:id="rId26"/>
      <p:italic r:id="rId27"/>
    </p:embeddedFon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outline" clrMode="bw" scaleToFitPaper="1"/>
  <p:clrMru>
    <a:srgbClr val="EBA3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70" autoAdjust="0"/>
  </p:normalViewPr>
  <p:slideViewPr>
    <p:cSldViewPr snapToGrid="0">
      <p:cViewPr>
        <p:scale>
          <a:sx n="100" d="100"/>
          <a:sy n="100" d="100"/>
        </p:scale>
        <p:origin x="-282" y="15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09A39E5-0DFF-6149-918A-0E66E3E09FA4}" type="datetimeFigureOut">
              <a:rPr lang="en-US" smtClean="0"/>
              <a:t>5/18/2015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55D3CBA-0E84-1141-8F01-67D780E7FFE7}" type="slidenum">
              <a:rPr lang="en-US" smtClean="0"/>
              <a:t>‹#›</a:t>
            </a:fld>
            <a:endParaRPr lang="en-US"/>
          </a:p>
        </p:txBody>
      </p:sp>
    </p:spTree>
    <p:extLst>
      <p:ext uri="{BB962C8B-B14F-4D97-AF65-F5344CB8AC3E}">
        <p14:creationId xmlns:p14="http://schemas.microsoft.com/office/powerpoint/2010/main" val="19636139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58B08E-08D1-4786-AA73-FF0218A6CEDF}" type="datetimeFigureOut">
              <a:rPr lang="en-US" smtClean="0"/>
              <a:t>5/18/2015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D120D2-0AF1-460A-ACAB-C8E7B099259B}" type="slidenum">
              <a:rPr lang="en-US" smtClean="0"/>
              <a:t>‹#›</a:t>
            </a:fld>
            <a:endParaRPr lang="en-US"/>
          </a:p>
        </p:txBody>
      </p:sp>
    </p:spTree>
    <p:extLst>
      <p:ext uri="{BB962C8B-B14F-4D97-AF65-F5344CB8AC3E}">
        <p14:creationId xmlns:p14="http://schemas.microsoft.com/office/powerpoint/2010/main" val="467154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a:t>
            </a:fld>
            <a:endParaRPr lang="en-US"/>
          </a:p>
        </p:txBody>
      </p:sp>
    </p:spTree>
    <p:extLst>
      <p:ext uri="{BB962C8B-B14F-4D97-AF65-F5344CB8AC3E}">
        <p14:creationId xmlns:p14="http://schemas.microsoft.com/office/powerpoint/2010/main" val="3540887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10</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11</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12</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13</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14</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15</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16</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17</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18</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19</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2</a:t>
            </a:fld>
            <a:endParaRPr lang="en-US"/>
          </a:p>
        </p:txBody>
      </p:sp>
    </p:spTree>
    <p:extLst>
      <p:ext uri="{BB962C8B-B14F-4D97-AF65-F5344CB8AC3E}">
        <p14:creationId xmlns:p14="http://schemas.microsoft.com/office/powerpoint/2010/main" val="12720540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20</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21</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3</a:t>
            </a:fld>
            <a:endParaRPr lang="en-US"/>
          </a:p>
        </p:txBody>
      </p:sp>
    </p:spTree>
    <p:extLst>
      <p:ext uri="{BB962C8B-B14F-4D97-AF65-F5344CB8AC3E}">
        <p14:creationId xmlns:p14="http://schemas.microsoft.com/office/powerpoint/2010/main" val="1272054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4</a:t>
            </a:fld>
            <a:endParaRPr lang="en-US"/>
          </a:p>
        </p:txBody>
      </p:sp>
    </p:spTree>
    <p:extLst>
      <p:ext uri="{BB962C8B-B14F-4D97-AF65-F5344CB8AC3E}">
        <p14:creationId xmlns:p14="http://schemas.microsoft.com/office/powerpoint/2010/main" val="4012052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5</a:t>
            </a:fld>
            <a:endParaRPr lang="en-US"/>
          </a:p>
        </p:txBody>
      </p:sp>
    </p:spTree>
    <p:extLst>
      <p:ext uri="{BB962C8B-B14F-4D97-AF65-F5344CB8AC3E}">
        <p14:creationId xmlns:p14="http://schemas.microsoft.com/office/powerpoint/2010/main" val="4012052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6</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7</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8</a:t>
            </a:fld>
            <a:endParaRPr lang="en-US"/>
          </a:p>
        </p:txBody>
      </p:sp>
    </p:spTree>
    <p:extLst>
      <p:ext uri="{BB962C8B-B14F-4D97-AF65-F5344CB8AC3E}">
        <p14:creationId xmlns:p14="http://schemas.microsoft.com/office/powerpoint/2010/main" val="481878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D120D2-0AF1-460A-ACAB-C8E7B099259B}" type="slidenum">
              <a:rPr lang="en-US" smtClean="0"/>
              <a:t>9</a:t>
            </a:fld>
            <a:endParaRPr lang="en-US"/>
          </a:p>
        </p:txBody>
      </p:sp>
    </p:spTree>
    <p:extLst>
      <p:ext uri="{BB962C8B-B14F-4D97-AF65-F5344CB8AC3E}">
        <p14:creationId xmlns:p14="http://schemas.microsoft.com/office/powerpoint/2010/main" val="481878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B31AC5B-8DD0-4D29-8EBF-5424B576586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2115530598"/>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31AC5B-8DD0-4D29-8EBF-5424B576586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238309314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31AC5B-8DD0-4D29-8EBF-5424B576586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277228614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31AC5B-8DD0-4D29-8EBF-5424B576586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3368315452"/>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31AC5B-8DD0-4D29-8EBF-5424B5765864}" type="datetimeFigureOut">
              <a:rPr lang="en-US" smtClean="0"/>
              <a:t>5/18/2015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1258461905"/>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B31AC5B-8DD0-4D29-8EBF-5424B576586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214642323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B31AC5B-8DD0-4D29-8EBF-5424B5765864}" type="datetimeFigureOut">
              <a:rPr lang="en-US" smtClean="0"/>
              <a:t>5/18/2015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1816907272"/>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B31AC5B-8DD0-4D29-8EBF-5424B5765864}" type="datetimeFigureOut">
              <a:rPr lang="en-US" smtClean="0"/>
              <a:t>5/18/2015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3679407725"/>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31AC5B-8DD0-4D29-8EBF-5424B5765864}" type="datetimeFigureOut">
              <a:rPr lang="en-US" smtClean="0"/>
              <a:t>5/18/2015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648403444"/>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31AC5B-8DD0-4D29-8EBF-5424B576586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708408343"/>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31AC5B-8DD0-4D29-8EBF-5424B5765864}" type="datetimeFigureOut">
              <a:rPr lang="en-US" smtClean="0"/>
              <a:t>5/18/2015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4D315-570E-46F0-A9FF-5C90A1F7F345}" type="slidenum">
              <a:rPr lang="en-US" smtClean="0"/>
              <a:t>‹#›</a:t>
            </a:fld>
            <a:endParaRPr lang="en-US"/>
          </a:p>
        </p:txBody>
      </p:sp>
    </p:spTree>
    <p:extLst>
      <p:ext uri="{BB962C8B-B14F-4D97-AF65-F5344CB8AC3E}">
        <p14:creationId xmlns:p14="http://schemas.microsoft.com/office/powerpoint/2010/main" val="4756228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1AC5B-8DD0-4D29-8EBF-5424B5765864}" type="datetimeFigureOut">
              <a:rPr lang="en-US" smtClean="0"/>
              <a:t>5/18/2015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4D315-570E-46F0-A9FF-5C90A1F7F345}" type="slidenum">
              <a:rPr lang="en-US" smtClean="0"/>
              <a:t>‹#›</a:t>
            </a:fld>
            <a:endParaRPr lang="en-US"/>
          </a:p>
        </p:txBody>
      </p:sp>
    </p:spTree>
    <p:extLst>
      <p:ext uri="{BB962C8B-B14F-4D97-AF65-F5344CB8AC3E}">
        <p14:creationId xmlns:p14="http://schemas.microsoft.com/office/powerpoint/2010/main" val="42948978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4189" y="3602038"/>
            <a:ext cx="5779811" cy="325596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457345"/>
            <a:ext cx="7772400" cy="2387600"/>
          </a:xfrm>
        </p:spPr>
        <p:txBody>
          <a:bodyPr/>
          <a:lstStyle/>
          <a:p>
            <a:r>
              <a:rPr lang="en-US" sz="7200" dirty="0" smtClean="0">
                <a:solidFill>
                  <a:schemeClr val="bg1"/>
                </a:solidFill>
                <a:latin typeface="Gill Sans Ultra Bold Condensed" panose="020B0A06020104020203" pitchFamily="34" charset="0"/>
              </a:rPr>
              <a:t>Unmasking</a:t>
            </a:r>
            <a:r>
              <a:rPr lang="en-US" dirty="0" smtClean="0">
                <a:solidFill>
                  <a:schemeClr val="bg1"/>
                </a:solidFill>
              </a:rPr>
              <a:t> </a:t>
            </a:r>
            <a:br>
              <a:rPr lang="en-US" dirty="0" smtClean="0">
                <a:solidFill>
                  <a:schemeClr val="bg1"/>
                </a:solidFill>
              </a:rPr>
            </a:br>
            <a:r>
              <a:rPr lang="en-US" dirty="0" smtClean="0">
                <a:solidFill>
                  <a:schemeClr val="bg1"/>
                </a:solidFill>
                <a:effectLst>
                  <a:reflection blurRad="6350" stA="50000" endA="300" endPos="50000" dist="29997" dir="5400000" sy="-100000" algn="bl" rotWithShape="0"/>
                </a:effectLst>
              </a:rPr>
              <a:t>Illusions of our Culture</a:t>
            </a:r>
            <a:endParaRPr lang="en-US" dirty="0">
              <a:solidFill>
                <a:schemeClr val="bg1"/>
              </a:solidFill>
              <a:effectLst>
                <a:reflection blurRad="6350" stA="50000" endA="300" endPos="50000" dist="29997" dir="5400000" sy="-100000" algn="bl" rotWithShape="0"/>
              </a:effectLst>
            </a:endParaRPr>
          </a:p>
        </p:txBody>
      </p:sp>
      <p:sp>
        <p:nvSpPr>
          <p:cNvPr id="3" name="Subtitle 2"/>
          <p:cNvSpPr>
            <a:spLocks noGrp="1"/>
          </p:cNvSpPr>
          <p:nvPr>
            <p:ph type="subTitle" idx="1"/>
          </p:nvPr>
        </p:nvSpPr>
        <p:spPr>
          <a:xfrm>
            <a:off x="798616" y="3946207"/>
            <a:ext cx="4212771" cy="1655762"/>
          </a:xfrm>
        </p:spPr>
        <p:txBody>
          <a:bodyPr>
            <a:normAutofit/>
          </a:bodyPr>
          <a:lstStyle/>
          <a:p>
            <a:r>
              <a:rPr lang="en-US" sz="3200" i="1" dirty="0" smtClean="0">
                <a:solidFill>
                  <a:schemeClr val="bg1"/>
                </a:solidFill>
              </a:rPr>
              <a:t>The Illusion of Earthly Immortality</a:t>
            </a:r>
            <a:endParaRPr lang="en-US" sz="3200" i="1" dirty="0">
              <a:solidFill>
                <a:schemeClr val="bg1"/>
              </a:solidFill>
            </a:endParaRPr>
          </a:p>
        </p:txBody>
      </p:sp>
    </p:spTree>
    <p:extLst>
      <p:ext uri="{BB962C8B-B14F-4D97-AF65-F5344CB8AC3E}">
        <p14:creationId xmlns:p14="http://schemas.microsoft.com/office/powerpoint/2010/main" val="268808667"/>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cxnSp>
        <p:nvCxnSpPr>
          <p:cNvPr id="20" name="Straight Connector 19"/>
          <p:cNvCxnSpPr/>
          <p:nvPr/>
        </p:nvCxnSpPr>
        <p:spPr>
          <a:xfrm>
            <a:off x="5131727" y="5303423"/>
            <a:ext cx="35014"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5355166" y="5043447"/>
            <a:ext cx="2325952" cy="523220"/>
          </a:xfrm>
          <a:prstGeom prst="rect">
            <a:avLst/>
          </a:prstGeom>
          <a:noFill/>
        </p:spPr>
        <p:txBody>
          <a:bodyPr wrap="none" rtlCol="0">
            <a:spAutoFit/>
          </a:bodyPr>
          <a:lstStyle/>
          <a:p>
            <a:r>
              <a:rPr lang="en-US" sz="2800" dirty="0" smtClean="0">
                <a:solidFill>
                  <a:srgbClr val="EBA343"/>
                </a:solidFill>
              </a:rPr>
              <a:t>Lucy II, 2 Years</a:t>
            </a:r>
            <a:endParaRPr lang="en-US" sz="2800" dirty="0">
              <a:solidFill>
                <a:srgbClr val="EBA343"/>
              </a:solidFill>
            </a:endParaRPr>
          </a:p>
        </p:txBody>
      </p:sp>
      <p:cxnSp>
        <p:nvCxnSpPr>
          <p:cNvPr id="29" name="Straight Connector 28"/>
          <p:cNvCxnSpPr/>
          <p:nvPr/>
        </p:nvCxnSpPr>
        <p:spPr>
          <a:xfrm flipH="1">
            <a:off x="340883" y="3190278"/>
            <a:ext cx="8322541"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1435936" y="3282009"/>
            <a:ext cx="6298544" cy="523220"/>
          </a:xfrm>
          <a:prstGeom prst="rect">
            <a:avLst/>
          </a:prstGeom>
          <a:noFill/>
        </p:spPr>
        <p:txBody>
          <a:bodyPr wrap="none" rtlCol="0">
            <a:spAutoFit/>
          </a:bodyPr>
          <a:lstStyle/>
          <a:p>
            <a:r>
              <a:rPr lang="en-US" sz="2800" dirty="0" smtClean="0">
                <a:solidFill>
                  <a:srgbClr val="EBA343"/>
                </a:solidFill>
              </a:rPr>
              <a:t>523 Years Since Columbus Landed in 1492</a:t>
            </a:r>
            <a:endParaRPr lang="en-US" sz="2800" dirty="0">
              <a:solidFill>
                <a:srgbClr val="EBA343"/>
              </a:solidFill>
            </a:endParaRPr>
          </a:p>
        </p:txBody>
      </p:sp>
      <p:sp>
        <p:nvSpPr>
          <p:cNvPr id="36" name="Rectangle 35"/>
          <p:cNvSpPr/>
          <p:nvPr/>
        </p:nvSpPr>
        <p:spPr>
          <a:xfrm>
            <a:off x="641022" y="2234965"/>
            <a:ext cx="7896513" cy="584776"/>
          </a:xfrm>
          <a:prstGeom prst="rect">
            <a:avLst/>
          </a:prstGeom>
        </p:spPr>
        <p:txBody>
          <a:bodyPr wrap="none">
            <a:spAutoFit/>
          </a:bodyPr>
          <a:lstStyle/>
          <a:p>
            <a:pPr marL="342900" indent="-342900" algn="ctr"/>
            <a:r>
              <a:rPr lang="en-US" sz="3200" dirty="0" smtClean="0">
                <a:solidFill>
                  <a:srgbClr val="EBA343"/>
                </a:solidFill>
              </a:rPr>
              <a:t>Expanding the Scale of Years Even Further Out</a:t>
            </a:r>
            <a:endParaRPr lang="en-US" sz="3200" dirty="0">
              <a:solidFill>
                <a:srgbClr val="EBA343"/>
              </a:solidFill>
            </a:endParaRPr>
          </a:p>
        </p:txBody>
      </p:sp>
      <p:cxnSp>
        <p:nvCxnSpPr>
          <p:cNvPr id="44" name="Straight Connector 43"/>
          <p:cNvCxnSpPr/>
          <p:nvPr/>
        </p:nvCxnSpPr>
        <p:spPr>
          <a:xfrm>
            <a:off x="4997780" y="4723306"/>
            <a:ext cx="387111"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5531047" y="4420534"/>
            <a:ext cx="2358563" cy="523220"/>
          </a:xfrm>
          <a:prstGeom prst="rect">
            <a:avLst/>
          </a:prstGeom>
          <a:noFill/>
        </p:spPr>
        <p:txBody>
          <a:bodyPr wrap="none" rtlCol="0">
            <a:spAutoFit/>
          </a:bodyPr>
          <a:lstStyle/>
          <a:p>
            <a:r>
              <a:rPr lang="en-US" sz="2800" dirty="0" smtClean="0">
                <a:solidFill>
                  <a:srgbClr val="EBA343"/>
                </a:solidFill>
              </a:rPr>
              <a:t>Mary, 25 Years</a:t>
            </a:r>
            <a:endParaRPr lang="en-US" sz="2800" dirty="0">
              <a:solidFill>
                <a:srgbClr val="EBA343"/>
              </a:solidFill>
            </a:endParaRPr>
          </a:p>
        </p:txBody>
      </p:sp>
      <p:cxnSp>
        <p:nvCxnSpPr>
          <p:cNvPr id="56" name="Straight Connector 55"/>
          <p:cNvCxnSpPr/>
          <p:nvPr/>
        </p:nvCxnSpPr>
        <p:spPr>
          <a:xfrm flipH="1">
            <a:off x="4611542" y="4144234"/>
            <a:ext cx="1298549"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6004588" y="3810321"/>
            <a:ext cx="2654518" cy="523220"/>
          </a:xfrm>
          <a:prstGeom prst="rect">
            <a:avLst/>
          </a:prstGeom>
          <a:noFill/>
        </p:spPr>
        <p:txBody>
          <a:bodyPr wrap="none" rtlCol="0">
            <a:spAutoFit/>
          </a:bodyPr>
          <a:lstStyle/>
          <a:p>
            <a:r>
              <a:rPr lang="en-US" sz="2800" dirty="0" smtClean="0">
                <a:solidFill>
                  <a:srgbClr val="EBA343"/>
                </a:solidFill>
              </a:rPr>
              <a:t>Thomas 83 Years</a:t>
            </a:r>
            <a:endParaRPr lang="en-US" sz="2800" dirty="0">
              <a:solidFill>
                <a:srgbClr val="EBA343"/>
              </a:solidFill>
            </a:endParaRPr>
          </a:p>
        </p:txBody>
      </p:sp>
    </p:spTree>
    <p:extLst>
      <p:ext uri="{BB962C8B-B14F-4D97-AF65-F5344CB8AC3E}">
        <p14:creationId xmlns:p14="http://schemas.microsoft.com/office/powerpoint/2010/main" val="414623468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cxnSp>
        <p:nvCxnSpPr>
          <p:cNvPr id="20" name="Straight Connector 19"/>
          <p:cNvCxnSpPr/>
          <p:nvPr/>
        </p:nvCxnSpPr>
        <p:spPr>
          <a:xfrm>
            <a:off x="6773202" y="5185948"/>
            <a:ext cx="8598"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949016" y="4913272"/>
            <a:ext cx="1453518" cy="523220"/>
          </a:xfrm>
          <a:prstGeom prst="rect">
            <a:avLst/>
          </a:prstGeom>
          <a:noFill/>
        </p:spPr>
        <p:txBody>
          <a:bodyPr wrap="none" rtlCol="0">
            <a:spAutoFit/>
          </a:bodyPr>
          <a:lstStyle/>
          <a:p>
            <a:r>
              <a:rPr lang="en-US" sz="2800" dirty="0" smtClean="0">
                <a:solidFill>
                  <a:srgbClr val="EBA343"/>
                </a:solidFill>
              </a:rPr>
              <a:t>Lucy II, 2</a:t>
            </a:r>
            <a:endParaRPr lang="en-US" sz="2800" dirty="0">
              <a:solidFill>
                <a:srgbClr val="EBA343"/>
              </a:solidFill>
            </a:endParaRPr>
          </a:p>
        </p:txBody>
      </p:sp>
      <p:cxnSp>
        <p:nvCxnSpPr>
          <p:cNvPr id="29" name="Straight Connector 28"/>
          <p:cNvCxnSpPr/>
          <p:nvPr/>
        </p:nvCxnSpPr>
        <p:spPr>
          <a:xfrm flipH="1">
            <a:off x="340884" y="3165900"/>
            <a:ext cx="8426918" cy="24378"/>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2172536" y="3258533"/>
            <a:ext cx="5233950" cy="523220"/>
          </a:xfrm>
          <a:prstGeom prst="rect">
            <a:avLst/>
          </a:prstGeom>
          <a:noFill/>
        </p:spPr>
        <p:txBody>
          <a:bodyPr wrap="none" rtlCol="0">
            <a:spAutoFit/>
          </a:bodyPr>
          <a:lstStyle/>
          <a:p>
            <a:r>
              <a:rPr lang="en-US" sz="2800" dirty="0" smtClean="0">
                <a:solidFill>
                  <a:srgbClr val="EBA343"/>
                </a:solidFill>
              </a:rPr>
              <a:t>~2019 Years Since Christ Was Born</a:t>
            </a:r>
            <a:endParaRPr lang="en-US" sz="2800" dirty="0">
              <a:solidFill>
                <a:srgbClr val="EBA343"/>
              </a:solidFill>
            </a:endParaRPr>
          </a:p>
        </p:txBody>
      </p:sp>
      <p:sp>
        <p:nvSpPr>
          <p:cNvPr id="36" name="Rectangle 35"/>
          <p:cNvSpPr/>
          <p:nvPr/>
        </p:nvSpPr>
        <p:spPr>
          <a:xfrm>
            <a:off x="763855" y="2234965"/>
            <a:ext cx="7650852" cy="584776"/>
          </a:xfrm>
          <a:prstGeom prst="rect">
            <a:avLst/>
          </a:prstGeom>
        </p:spPr>
        <p:txBody>
          <a:bodyPr wrap="none">
            <a:spAutoFit/>
          </a:bodyPr>
          <a:lstStyle/>
          <a:p>
            <a:pPr marL="342900" indent="-342900" algn="ctr"/>
            <a:r>
              <a:rPr lang="en-US" sz="3200" dirty="0" smtClean="0">
                <a:solidFill>
                  <a:srgbClr val="EBA343"/>
                </a:solidFill>
              </a:rPr>
              <a:t>Expanding the Scale of Years One More Time</a:t>
            </a:r>
            <a:endParaRPr lang="en-US" sz="3200" dirty="0">
              <a:solidFill>
                <a:srgbClr val="EBA343"/>
              </a:solidFill>
            </a:endParaRPr>
          </a:p>
        </p:txBody>
      </p:sp>
      <p:cxnSp>
        <p:nvCxnSpPr>
          <p:cNvPr id="44" name="Straight Connector 43"/>
          <p:cNvCxnSpPr/>
          <p:nvPr/>
        </p:nvCxnSpPr>
        <p:spPr>
          <a:xfrm>
            <a:off x="6724648" y="4747320"/>
            <a:ext cx="108768"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933714" y="4420534"/>
            <a:ext cx="1486129" cy="523220"/>
          </a:xfrm>
          <a:prstGeom prst="rect">
            <a:avLst/>
          </a:prstGeom>
          <a:noFill/>
        </p:spPr>
        <p:txBody>
          <a:bodyPr wrap="none" rtlCol="0">
            <a:spAutoFit/>
          </a:bodyPr>
          <a:lstStyle/>
          <a:p>
            <a:r>
              <a:rPr lang="en-US" sz="2800" dirty="0" smtClean="0">
                <a:solidFill>
                  <a:srgbClr val="EBA343"/>
                </a:solidFill>
              </a:rPr>
              <a:t>Mary, 25</a:t>
            </a:r>
            <a:endParaRPr lang="en-US" sz="2800" dirty="0">
              <a:solidFill>
                <a:srgbClr val="EBA343"/>
              </a:solidFill>
            </a:endParaRPr>
          </a:p>
        </p:txBody>
      </p:sp>
      <p:cxnSp>
        <p:nvCxnSpPr>
          <p:cNvPr id="56" name="Straight Connector 55"/>
          <p:cNvCxnSpPr/>
          <p:nvPr/>
        </p:nvCxnSpPr>
        <p:spPr>
          <a:xfrm flipH="1">
            <a:off x="6630843" y="4207734"/>
            <a:ext cx="306951"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7000855" y="3886521"/>
            <a:ext cx="1871676" cy="523220"/>
          </a:xfrm>
          <a:prstGeom prst="rect">
            <a:avLst/>
          </a:prstGeom>
          <a:noFill/>
        </p:spPr>
        <p:txBody>
          <a:bodyPr wrap="none" rtlCol="0">
            <a:spAutoFit/>
          </a:bodyPr>
          <a:lstStyle/>
          <a:p>
            <a:r>
              <a:rPr lang="en-US" sz="2800" dirty="0" smtClean="0">
                <a:solidFill>
                  <a:srgbClr val="EBA343"/>
                </a:solidFill>
              </a:rPr>
              <a:t>Thomas, 83</a:t>
            </a:r>
            <a:endParaRPr lang="en-US" sz="2800" dirty="0">
              <a:solidFill>
                <a:srgbClr val="EBA343"/>
              </a:solidFill>
            </a:endParaRPr>
          </a:p>
        </p:txBody>
      </p:sp>
      <p:sp>
        <p:nvSpPr>
          <p:cNvPr id="18" name="Rectangle 17"/>
          <p:cNvSpPr/>
          <p:nvPr/>
        </p:nvSpPr>
        <p:spPr>
          <a:xfrm>
            <a:off x="203200" y="5491540"/>
            <a:ext cx="8229600" cy="1077218"/>
          </a:xfrm>
          <a:prstGeom prst="rect">
            <a:avLst/>
          </a:prstGeom>
        </p:spPr>
        <p:txBody>
          <a:bodyPr wrap="square">
            <a:spAutoFit/>
          </a:bodyPr>
          <a:lstStyle/>
          <a:p>
            <a:pPr marL="342900" indent="-342900" algn="ctr"/>
            <a:r>
              <a:rPr lang="en-US" sz="3200" dirty="0" smtClean="0">
                <a:solidFill>
                  <a:srgbClr val="EBA343"/>
                </a:solidFill>
              </a:rPr>
              <a:t>How long is anyone’s life compared to eternity?  Not very long!</a:t>
            </a:r>
            <a:endParaRPr lang="en-US" sz="3200" dirty="0">
              <a:solidFill>
                <a:srgbClr val="EBA343"/>
              </a:solidFill>
            </a:endParaRPr>
          </a:p>
        </p:txBody>
      </p:sp>
    </p:spTree>
    <p:extLst>
      <p:ext uri="{BB962C8B-B14F-4D97-AF65-F5344CB8AC3E}">
        <p14:creationId xmlns:p14="http://schemas.microsoft.com/office/powerpoint/2010/main" val="96315380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p:txBody>
          <a:bodyPr>
            <a:normAutofit/>
          </a:bodyPr>
          <a:lstStyle/>
          <a:p>
            <a:pPr marL="342900" indent="-342900"/>
            <a:r>
              <a:rPr lang="en-US" sz="3600" dirty="0" smtClean="0">
                <a:solidFill>
                  <a:srgbClr val="EBA343"/>
                </a:solidFill>
              </a:rPr>
              <a:t>Though our lives are very brief when compared to eternity, God still recognizes the differences between living a short and a long time.</a:t>
            </a:r>
          </a:p>
          <a:p>
            <a:pPr marL="800100" lvl="1" indent="-342900"/>
            <a:r>
              <a:rPr lang="en-US" sz="3200" dirty="0" smtClean="0">
                <a:solidFill>
                  <a:schemeClr val="bg1"/>
                </a:solidFill>
              </a:rPr>
              <a:t>Long life is described as a reward.</a:t>
            </a:r>
            <a:br>
              <a:rPr lang="en-US" sz="3200" dirty="0" smtClean="0">
                <a:solidFill>
                  <a:schemeClr val="bg1"/>
                </a:solidFill>
              </a:rPr>
            </a:br>
            <a:r>
              <a:rPr lang="en-US" sz="3200" dirty="0" smtClean="0">
                <a:solidFill>
                  <a:srgbClr val="FFFFFF"/>
                </a:solidFill>
              </a:rPr>
              <a:t>Psalm 91:14-</a:t>
            </a:r>
            <a:r>
              <a:rPr lang="en-US" sz="3200" dirty="0">
                <a:solidFill>
                  <a:srgbClr val="FFFFFF"/>
                </a:solidFill>
              </a:rPr>
              <a:t>16 </a:t>
            </a:r>
            <a:endParaRPr lang="en-US" sz="3200" dirty="0" smtClean="0">
              <a:solidFill>
                <a:srgbClr val="FFFFFF"/>
              </a:solidFill>
            </a:endParaRPr>
          </a:p>
          <a:p>
            <a:pPr marL="800100" lvl="1" indent="-342900"/>
            <a:r>
              <a:rPr lang="en-US" sz="3200" dirty="0" smtClean="0">
                <a:solidFill>
                  <a:schemeClr val="bg1"/>
                </a:solidFill>
              </a:rPr>
              <a:t>Wisdom is more associated with old age.</a:t>
            </a:r>
            <a:br>
              <a:rPr lang="en-US" sz="3200" dirty="0" smtClean="0">
                <a:solidFill>
                  <a:schemeClr val="bg1"/>
                </a:solidFill>
              </a:rPr>
            </a:br>
            <a:r>
              <a:rPr lang="en-US" sz="3200" dirty="0" smtClean="0">
                <a:solidFill>
                  <a:schemeClr val="bg1"/>
                </a:solidFill>
              </a:rPr>
              <a:t>Job 12:12.</a:t>
            </a:r>
          </a:p>
        </p:txBody>
      </p:sp>
    </p:spTree>
    <p:extLst>
      <p:ext uri="{BB962C8B-B14F-4D97-AF65-F5344CB8AC3E}">
        <p14:creationId xmlns:p14="http://schemas.microsoft.com/office/powerpoint/2010/main" val="54609202"/>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127000" y="1698624"/>
            <a:ext cx="9017000" cy="5159376"/>
          </a:xfrm>
        </p:spPr>
        <p:txBody>
          <a:bodyPr>
            <a:normAutofit fontScale="92500" lnSpcReduction="20000"/>
          </a:bodyPr>
          <a:lstStyle/>
          <a:p>
            <a:pPr marL="4572" indent="0">
              <a:lnSpc>
                <a:spcPct val="100000"/>
              </a:lnSpc>
              <a:buNone/>
            </a:pPr>
            <a:r>
              <a:rPr lang="en-US" sz="3600" dirty="0" smtClean="0">
                <a:solidFill>
                  <a:srgbClr val="EBA343"/>
                </a:solidFill>
              </a:rPr>
              <a:t>Advantages of Youth</a:t>
            </a:r>
          </a:p>
          <a:p>
            <a:pPr marL="347472" lvl="1" indent="-342900">
              <a:lnSpc>
                <a:spcPct val="100000"/>
              </a:lnSpc>
              <a:spcBef>
                <a:spcPts val="1000"/>
              </a:spcBef>
            </a:pPr>
            <a:r>
              <a:rPr lang="en-US" sz="3200" dirty="0" smtClean="0">
                <a:solidFill>
                  <a:schemeClr val="bg1"/>
                </a:solidFill>
              </a:rPr>
              <a:t>It is a time when we can pursue things that interest/please us.  Eccles. 11:9-10.</a:t>
            </a:r>
          </a:p>
          <a:p>
            <a:pPr marL="347472" lvl="1" indent="-342900">
              <a:lnSpc>
                <a:spcPct val="100000"/>
              </a:lnSpc>
              <a:spcBef>
                <a:spcPts val="1000"/>
              </a:spcBef>
            </a:pPr>
            <a:r>
              <a:rPr lang="en-US" sz="3200" dirty="0" smtClean="0">
                <a:solidFill>
                  <a:schemeClr val="bg1"/>
                </a:solidFill>
              </a:rPr>
              <a:t>We don’t yet have the physical pains and problems of older people.  Eccles. 12:1-8.</a:t>
            </a:r>
          </a:p>
          <a:p>
            <a:pPr marL="347472" lvl="1" indent="-342900">
              <a:lnSpc>
                <a:spcPct val="100000"/>
              </a:lnSpc>
              <a:spcBef>
                <a:spcPts val="1000"/>
              </a:spcBef>
            </a:pPr>
            <a:r>
              <a:rPr lang="en-US" sz="3200" dirty="0" smtClean="0">
                <a:solidFill>
                  <a:schemeClr val="bg1"/>
                </a:solidFill>
              </a:rPr>
              <a:t>We don’t have the financial obligations that will come later. 1 Timothy 5:8.</a:t>
            </a:r>
          </a:p>
          <a:p>
            <a:pPr marL="347472" lvl="1" indent="-342900">
              <a:lnSpc>
                <a:spcPct val="100000"/>
              </a:lnSpc>
              <a:spcBef>
                <a:spcPts val="1000"/>
              </a:spcBef>
            </a:pPr>
            <a:r>
              <a:rPr lang="en-US" sz="3200" dirty="0" smtClean="0">
                <a:solidFill>
                  <a:schemeClr val="bg1"/>
                </a:solidFill>
              </a:rPr>
              <a:t>We are not as likely to resist change as when we are older.  Consider </a:t>
            </a:r>
            <a:r>
              <a:rPr lang="en-US" sz="3200" dirty="0" err="1" smtClean="0">
                <a:solidFill>
                  <a:schemeClr val="bg1"/>
                </a:solidFill>
              </a:rPr>
              <a:t>Barzillai</a:t>
            </a:r>
            <a:r>
              <a:rPr lang="en-US" sz="3200" dirty="0" smtClean="0">
                <a:solidFill>
                  <a:schemeClr val="bg1"/>
                </a:solidFill>
              </a:rPr>
              <a:t> in 2 Samuel 19:32-39.</a:t>
            </a:r>
          </a:p>
          <a:p>
            <a:pPr marL="347472" lvl="1" indent="-342900">
              <a:lnSpc>
                <a:spcPct val="100000"/>
              </a:lnSpc>
              <a:spcBef>
                <a:spcPts val="1000"/>
              </a:spcBef>
            </a:pPr>
            <a:r>
              <a:rPr lang="en-US" sz="3200" dirty="0" smtClean="0">
                <a:solidFill>
                  <a:schemeClr val="bg1"/>
                </a:solidFill>
              </a:rPr>
              <a:t>We can recover from mistakes and re-establish a good name.  Proverbs 22:1.</a:t>
            </a:r>
          </a:p>
        </p:txBody>
      </p:sp>
    </p:spTree>
    <p:extLst>
      <p:ext uri="{BB962C8B-B14F-4D97-AF65-F5344CB8AC3E}">
        <p14:creationId xmlns:p14="http://schemas.microsoft.com/office/powerpoint/2010/main" val="3897029818"/>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628650" y="1825624"/>
            <a:ext cx="7886700" cy="4791075"/>
          </a:xfrm>
        </p:spPr>
        <p:txBody>
          <a:bodyPr>
            <a:normAutofit lnSpcReduction="10000"/>
          </a:bodyPr>
          <a:lstStyle/>
          <a:p>
            <a:pPr marL="342900" indent="-342900"/>
            <a:r>
              <a:rPr lang="en-US" sz="3600" dirty="0" smtClean="0">
                <a:solidFill>
                  <a:srgbClr val="EBA343"/>
                </a:solidFill>
              </a:rPr>
              <a:t>Regardless of our age, the various experiences we may enjoy, relationships we build, and accomplishments we achieve, we have to remember our lives may end at any time.  Eccles. 9:11-12.  Proverbs 27:1.</a:t>
            </a:r>
          </a:p>
          <a:p>
            <a:pPr marL="342900" indent="-342900"/>
            <a:r>
              <a:rPr lang="en-US" sz="3600" dirty="0" smtClean="0">
                <a:solidFill>
                  <a:srgbClr val="EBA343"/>
                </a:solidFill>
              </a:rPr>
              <a:t>Regardless of our age, we must stay focused on the goal of being resurrected to live with God eternally.  Phil. 3:8-14.</a:t>
            </a:r>
            <a:endParaRPr lang="en-US" sz="3200" dirty="0" smtClean="0">
              <a:solidFill>
                <a:schemeClr val="bg1"/>
              </a:solidFill>
            </a:endParaRPr>
          </a:p>
        </p:txBody>
      </p:sp>
    </p:spTree>
    <p:extLst>
      <p:ext uri="{BB962C8B-B14F-4D97-AF65-F5344CB8AC3E}">
        <p14:creationId xmlns:p14="http://schemas.microsoft.com/office/powerpoint/2010/main" val="2094384389"/>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54000" y="1825624"/>
            <a:ext cx="8623300" cy="4930776"/>
          </a:xfrm>
        </p:spPr>
        <p:txBody>
          <a:bodyPr>
            <a:normAutofit fontScale="70000" lnSpcReduction="20000"/>
          </a:bodyPr>
          <a:lstStyle/>
          <a:p>
            <a:pPr marL="4572" indent="0">
              <a:lnSpc>
                <a:spcPct val="110000"/>
              </a:lnSpc>
              <a:buNone/>
            </a:pPr>
            <a:r>
              <a:rPr lang="en-US" sz="4200" dirty="0" smtClean="0">
                <a:solidFill>
                  <a:srgbClr val="EBA343"/>
                </a:solidFill>
              </a:rPr>
              <a:t>Things that may cause us to forget the brevity of life:</a:t>
            </a:r>
          </a:p>
          <a:p>
            <a:pPr marL="347472" indent="-342900">
              <a:lnSpc>
                <a:spcPct val="110000"/>
              </a:lnSpc>
            </a:pPr>
            <a:r>
              <a:rPr lang="en-US" sz="4200" dirty="0" smtClean="0">
                <a:solidFill>
                  <a:srgbClr val="EBA343"/>
                </a:solidFill>
              </a:rPr>
              <a:t>Money/Material Things.</a:t>
            </a:r>
          </a:p>
          <a:p>
            <a:pPr marL="688975" lvl="1" indent="-342900">
              <a:lnSpc>
                <a:spcPct val="110000"/>
              </a:lnSpc>
              <a:spcBef>
                <a:spcPts val="1000"/>
              </a:spcBef>
            </a:pPr>
            <a:r>
              <a:rPr lang="en-US" sz="3800" dirty="0" smtClean="0">
                <a:solidFill>
                  <a:schemeClr val="bg1"/>
                </a:solidFill>
              </a:rPr>
              <a:t>Hard work, planning ahead, and gaining material things are not sinful, and are encouraged by God.  Proverbs 10:4; 13:4. Consider that Job and Abraham were rich.</a:t>
            </a:r>
          </a:p>
          <a:p>
            <a:pPr marL="688975" lvl="1" indent="-342900">
              <a:lnSpc>
                <a:spcPct val="110000"/>
              </a:lnSpc>
              <a:spcBef>
                <a:spcPts val="1000"/>
              </a:spcBef>
            </a:pPr>
            <a:r>
              <a:rPr lang="en-US" sz="3800" dirty="0" smtClean="0">
                <a:solidFill>
                  <a:schemeClr val="bg1"/>
                </a:solidFill>
              </a:rPr>
              <a:t>But desire for riches leads to temptations, traps, evil, and sorrow.  I Timothy 6:8-10.</a:t>
            </a:r>
          </a:p>
          <a:p>
            <a:pPr marL="688975" lvl="1" indent="-342900">
              <a:lnSpc>
                <a:spcPct val="110000"/>
              </a:lnSpc>
              <a:spcBef>
                <a:spcPts val="1000"/>
              </a:spcBef>
            </a:pPr>
            <a:r>
              <a:rPr lang="en-US" sz="3800" dirty="0" smtClean="0">
                <a:solidFill>
                  <a:schemeClr val="bg1"/>
                </a:solidFill>
              </a:rPr>
              <a:t>Trusting in riches may cause us to forget what is really important, and not trust in God. Riches won’t satisfy.  Luke 12:13-21; 16:19-31; Proverbs 11:28; 5:10.</a:t>
            </a:r>
          </a:p>
        </p:txBody>
      </p:sp>
    </p:spTree>
    <p:extLst>
      <p:ext uri="{BB962C8B-B14F-4D97-AF65-F5344CB8AC3E}">
        <p14:creationId xmlns:p14="http://schemas.microsoft.com/office/powerpoint/2010/main" val="4210100078"/>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41300" y="1825624"/>
            <a:ext cx="8686800" cy="4752975"/>
          </a:xfrm>
        </p:spPr>
        <p:txBody>
          <a:bodyPr>
            <a:normAutofit fontScale="85000" lnSpcReduction="10000"/>
          </a:bodyPr>
          <a:lstStyle/>
          <a:p>
            <a:pPr marL="4572" indent="0">
              <a:buNone/>
            </a:pPr>
            <a:r>
              <a:rPr lang="en-US" sz="3600" dirty="0">
                <a:solidFill>
                  <a:srgbClr val="EBA343"/>
                </a:solidFill>
              </a:rPr>
              <a:t>Things that </a:t>
            </a:r>
            <a:r>
              <a:rPr lang="en-US" sz="3600" dirty="0" smtClean="0">
                <a:solidFill>
                  <a:srgbClr val="EBA343"/>
                </a:solidFill>
              </a:rPr>
              <a:t>may </a:t>
            </a:r>
            <a:r>
              <a:rPr lang="en-US" sz="3600" dirty="0">
                <a:solidFill>
                  <a:srgbClr val="EBA343"/>
                </a:solidFill>
              </a:rPr>
              <a:t>cause us </a:t>
            </a:r>
            <a:r>
              <a:rPr lang="en-US" sz="3600" dirty="0" smtClean="0">
                <a:solidFill>
                  <a:srgbClr val="EBA343"/>
                </a:solidFill>
              </a:rPr>
              <a:t>to forget the </a:t>
            </a:r>
            <a:r>
              <a:rPr lang="en-US" sz="3600" dirty="0">
                <a:solidFill>
                  <a:srgbClr val="EBA343"/>
                </a:solidFill>
              </a:rPr>
              <a:t>brevity of life:</a:t>
            </a:r>
          </a:p>
          <a:p>
            <a:pPr marL="347472" indent="-342900"/>
            <a:r>
              <a:rPr lang="en-US" sz="3600" dirty="0" smtClean="0">
                <a:solidFill>
                  <a:srgbClr val="EBA343"/>
                </a:solidFill>
              </a:rPr>
              <a:t>Focus on our physical bodies and recreation.</a:t>
            </a:r>
          </a:p>
          <a:p>
            <a:pPr marL="688975" lvl="1" indent="-342900">
              <a:spcBef>
                <a:spcPts val="1000"/>
              </a:spcBef>
            </a:pPr>
            <a:r>
              <a:rPr lang="en-US" sz="3600" dirty="0" smtClean="0">
                <a:solidFill>
                  <a:schemeClr val="bg1"/>
                </a:solidFill>
              </a:rPr>
              <a:t>Physical beauty/attractiveness is not sinful. </a:t>
            </a:r>
            <a:r>
              <a:rPr lang="en-US" sz="3600" dirty="0">
                <a:solidFill>
                  <a:schemeClr val="bg1"/>
                </a:solidFill>
              </a:rPr>
              <a:t>Consider Job’s daughters and </a:t>
            </a:r>
            <a:r>
              <a:rPr lang="en-US" sz="3600" dirty="0" err="1">
                <a:solidFill>
                  <a:schemeClr val="bg1"/>
                </a:solidFill>
              </a:rPr>
              <a:t>Sarai</a:t>
            </a:r>
            <a:r>
              <a:rPr lang="en-US" sz="3600" dirty="0">
                <a:solidFill>
                  <a:schemeClr val="bg1"/>
                </a:solidFill>
              </a:rPr>
              <a:t> (Sarah)</a:t>
            </a:r>
            <a:r>
              <a:rPr lang="en-US" sz="3600" dirty="0" smtClean="0">
                <a:solidFill>
                  <a:schemeClr val="bg1"/>
                </a:solidFill>
              </a:rPr>
              <a:t>. Job 42:15; Genesis 12:14.  1 Peter 3:1-6.  Consider Naomi’s instruction to Ruth. Ruth 3:3.</a:t>
            </a:r>
          </a:p>
          <a:p>
            <a:pPr marL="688975" lvl="1" indent="-342900">
              <a:spcBef>
                <a:spcPts val="1000"/>
              </a:spcBef>
            </a:pPr>
            <a:r>
              <a:rPr lang="en-US" sz="3600" dirty="0" smtClean="0">
                <a:solidFill>
                  <a:schemeClr val="bg1"/>
                </a:solidFill>
              </a:rPr>
              <a:t>Physical attractiveness will not last.  </a:t>
            </a:r>
            <a:br>
              <a:rPr lang="en-US" sz="3600" dirty="0" smtClean="0">
                <a:solidFill>
                  <a:schemeClr val="bg1"/>
                </a:solidFill>
              </a:rPr>
            </a:br>
            <a:r>
              <a:rPr lang="en-US" sz="3600" dirty="0" smtClean="0">
                <a:solidFill>
                  <a:schemeClr val="bg1"/>
                </a:solidFill>
              </a:rPr>
              <a:t>Proverbs 31:30.</a:t>
            </a:r>
          </a:p>
          <a:p>
            <a:pPr marL="688975" lvl="1" indent="-342900">
              <a:spcBef>
                <a:spcPts val="1000"/>
              </a:spcBef>
            </a:pPr>
            <a:r>
              <a:rPr lang="en-US" sz="3600" dirty="0">
                <a:solidFill>
                  <a:schemeClr val="bg1"/>
                </a:solidFill>
              </a:rPr>
              <a:t>The benefits of exercise are limited. </a:t>
            </a:r>
            <a:br>
              <a:rPr lang="en-US" sz="3600" dirty="0">
                <a:solidFill>
                  <a:schemeClr val="bg1"/>
                </a:solidFill>
              </a:rPr>
            </a:br>
            <a:r>
              <a:rPr lang="en-US" sz="3600" dirty="0">
                <a:solidFill>
                  <a:schemeClr val="bg1"/>
                </a:solidFill>
              </a:rPr>
              <a:t>1 Timothy 4:</a:t>
            </a:r>
            <a:r>
              <a:rPr lang="en-US" sz="3600" dirty="0" smtClean="0">
                <a:solidFill>
                  <a:schemeClr val="bg1"/>
                </a:solidFill>
              </a:rPr>
              <a:t>8.</a:t>
            </a:r>
          </a:p>
          <a:p>
            <a:pPr marL="800100" lvl="1" indent="-342900"/>
            <a:endParaRPr lang="en-US" sz="3600" dirty="0" smtClean="0">
              <a:solidFill>
                <a:schemeClr val="bg1"/>
              </a:solidFill>
            </a:endParaRPr>
          </a:p>
          <a:p>
            <a:pPr marL="800100" lvl="1" indent="-342900"/>
            <a:endParaRPr lang="en-US" sz="3600" dirty="0" smtClean="0">
              <a:solidFill>
                <a:schemeClr val="bg1"/>
              </a:solidFill>
            </a:endParaRPr>
          </a:p>
        </p:txBody>
      </p:sp>
    </p:spTree>
    <p:extLst>
      <p:ext uri="{BB962C8B-B14F-4D97-AF65-F5344CB8AC3E}">
        <p14:creationId xmlns:p14="http://schemas.microsoft.com/office/powerpoint/2010/main" val="3740781847"/>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66700" y="1825624"/>
            <a:ext cx="8661400" cy="4752975"/>
          </a:xfrm>
        </p:spPr>
        <p:txBody>
          <a:bodyPr>
            <a:normAutofit fontScale="85000" lnSpcReduction="10000"/>
          </a:bodyPr>
          <a:lstStyle/>
          <a:p>
            <a:pPr marL="4572" indent="0">
              <a:lnSpc>
                <a:spcPct val="100000"/>
              </a:lnSpc>
              <a:buNone/>
            </a:pPr>
            <a:r>
              <a:rPr lang="en-US" sz="3600" dirty="0">
                <a:solidFill>
                  <a:srgbClr val="EBA343"/>
                </a:solidFill>
              </a:rPr>
              <a:t>Things that may cause us to forget the brevity of life:</a:t>
            </a:r>
          </a:p>
          <a:p>
            <a:pPr marL="347472" indent="-342900">
              <a:lnSpc>
                <a:spcPct val="100000"/>
              </a:lnSpc>
            </a:pPr>
            <a:r>
              <a:rPr lang="en-US" sz="3600" dirty="0" smtClean="0">
                <a:solidFill>
                  <a:srgbClr val="EBA343"/>
                </a:solidFill>
              </a:rPr>
              <a:t>Poor choices of companions and influences.</a:t>
            </a:r>
          </a:p>
          <a:p>
            <a:pPr marL="688975" lvl="1" indent="-342900">
              <a:lnSpc>
                <a:spcPct val="100000"/>
              </a:lnSpc>
            </a:pPr>
            <a:r>
              <a:rPr lang="en-US" sz="3600" dirty="0" smtClean="0">
                <a:solidFill>
                  <a:schemeClr val="bg1"/>
                </a:solidFill>
              </a:rPr>
              <a:t>Bad company corrupts good morals.</a:t>
            </a:r>
            <a:br>
              <a:rPr lang="en-US" sz="3600" dirty="0" smtClean="0">
                <a:solidFill>
                  <a:schemeClr val="bg1"/>
                </a:solidFill>
              </a:rPr>
            </a:br>
            <a:r>
              <a:rPr lang="en-US" sz="3600" dirty="0" smtClean="0">
                <a:solidFill>
                  <a:schemeClr val="bg1"/>
                </a:solidFill>
              </a:rPr>
              <a:t>1 Corinthians 15:33.</a:t>
            </a:r>
          </a:p>
          <a:p>
            <a:pPr marL="688975" lvl="1" indent="-342900">
              <a:lnSpc>
                <a:spcPct val="100000"/>
              </a:lnSpc>
            </a:pPr>
            <a:r>
              <a:rPr lang="en-US" sz="3600" dirty="0">
                <a:solidFill>
                  <a:schemeClr val="bg1"/>
                </a:solidFill>
              </a:rPr>
              <a:t>Bad influences may be those who have similar backgrounds as us. 2 Chronicles 24</a:t>
            </a:r>
            <a:r>
              <a:rPr lang="en-US" sz="3600" dirty="0" smtClean="0">
                <a:solidFill>
                  <a:schemeClr val="bg1"/>
                </a:solidFill>
              </a:rPr>
              <a:t>.  2 Kings 12.</a:t>
            </a:r>
          </a:p>
          <a:p>
            <a:pPr marL="688975" lvl="1" indent="-342900">
              <a:lnSpc>
                <a:spcPct val="100000"/>
              </a:lnSpc>
            </a:pPr>
            <a:r>
              <a:rPr lang="en-US" sz="3600" dirty="0" smtClean="0">
                <a:solidFill>
                  <a:schemeClr val="bg1"/>
                </a:solidFill>
              </a:rPr>
              <a:t>Romantic feelings can lead us into accepting error and evil.  1 Kings 11</a:t>
            </a:r>
          </a:p>
          <a:p>
            <a:pPr marL="688975" lvl="1" indent="-342900">
              <a:lnSpc>
                <a:spcPct val="100000"/>
              </a:lnSpc>
            </a:pPr>
            <a:r>
              <a:rPr lang="en-US" sz="3600" dirty="0" smtClean="0">
                <a:solidFill>
                  <a:schemeClr val="bg1"/>
                </a:solidFill>
              </a:rPr>
              <a:t>Also beware of influences from television, internet, movies, and social media!</a:t>
            </a:r>
          </a:p>
          <a:p>
            <a:pPr marL="800100" lvl="1" indent="-342900"/>
            <a:endParaRPr lang="en-US" sz="3600" dirty="0" smtClean="0">
              <a:solidFill>
                <a:schemeClr val="bg1"/>
              </a:solidFill>
            </a:endParaRPr>
          </a:p>
          <a:p>
            <a:pPr marL="800100" lvl="1" indent="-342900"/>
            <a:endParaRPr lang="en-US" sz="3600" dirty="0" smtClean="0">
              <a:solidFill>
                <a:schemeClr val="bg1"/>
              </a:solidFill>
            </a:endParaRPr>
          </a:p>
        </p:txBody>
      </p:sp>
    </p:spTree>
    <p:extLst>
      <p:ext uri="{BB962C8B-B14F-4D97-AF65-F5344CB8AC3E}">
        <p14:creationId xmlns:p14="http://schemas.microsoft.com/office/powerpoint/2010/main" val="3632510793"/>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15900" y="1825624"/>
            <a:ext cx="8699500" cy="5032376"/>
          </a:xfrm>
        </p:spPr>
        <p:txBody>
          <a:bodyPr>
            <a:normAutofit fontScale="85000" lnSpcReduction="10000"/>
          </a:bodyPr>
          <a:lstStyle/>
          <a:p>
            <a:pPr marL="4572" indent="0">
              <a:lnSpc>
                <a:spcPct val="100000"/>
              </a:lnSpc>
              <a:buNone/>
            </a:pPr>
            <a:r>
              <a:rPr lang="en-US" sz="3600" dirty="0">
                <a:solidFill>
                  <a:srgbClr val="EBA343"/>
                </a:solidFill>
              </a:rPr>
              <a:t>Things that may cause us to forget the brevity of life:</a:t>
            </a:r>
          </a:p>
          <a:p>
            <a:pPr marL="347472" indent="-342900">
              <a:lnSpc>
                <a:spcPct val="110000"/>
              </a:lnSpc>
            </a:pPr>
            <a:r>
              <a:rPr lang="en-US" sz="3600" dirty="0" smtClean="0">
                <a:solidFill>
                  <a:srgbClr val="EBA343"/>
                </a:solidFill>
              </a:rPr>
              <a:t>Emphasis on worldly wisdom, career advancement.</a:t>
            </a:r>
          </a:p>
          <a:p>
            <a:pPr marL="752475" lvl="1" indent="-342900">
              <a:lnSpc>
                <a:spcPct val="110000"/>
              </a:lnSpc>
              <a:spcBef>
                <a:spcPts val="1000"/>
              </a:spcBef>
            </a:pPr>
            <a:r>
              <a:rPr lang="en-US" sz="3600" dirty="0" smtClean="0">
                <a:solidFill>
                  <a:schemeClr val="bg1"/>
                </a:solidFill>
              </a:rPr>
              <a:t>Acquiring knowledge is not sinful.  1 Kings 4:29-34.</a:t>
            </a:r>
          </a:p>
          <a:p>
            <a:pPr marL="752475" lvl="1" indent="-342900">
              <a:lnSpc>
                <a:spcPct val="110000"/>
              </a:lnSpc>
              <a:spcBef>
                <a:spcPts val="1000"/>
              </a:spcBef>
            </a:pPr>
            <a:r>
              <a:rPr lang="en-US" sz="3600" dirty="0" smtClean="0">
                <a:solidFill>
                  <a:schemeClr val="bg1"/>
                </a:solidFill>
              </a:rPr>
              <a:t>But wisdom and knowledge can bring grief, sorrow, and weariness.  Eccles. 1:16-18; 12:12.</a:t>
            </a:r>
          </a:p>
          <a:p>
            <a:pPr marL="752475" lvl="1" indent="-342900">
              <a:lnSpc>
                <a:spcPct val="110000"/>
              </a:lnSpc>
              <a:spcBef>
                <a:spcPts val="1000"/>
              </a:spcBef>
            </a:pPr>
            <a:r>
              <a:rPr lang="en-US" sz="3600" dirty="0" smtClean="0">
                <a:solidFill>
                  <a:schemeClr val="bg1"/>
                </a:solidFill>
              </a:rPr>
              <a:t>Not many wise, important people of the world are called. 1 Corinthians 1:18-31.</a:t>
            </a:r>
          </a:p>
        </p:txBody>
      </p:sp>
    </p:spTree>
    <p:extLst>
      <p:ext uri="{BB962C8B-B14F-4D97-AF65-F5344CB8AC3E}">
        <p14:creationId xmlns:p14="http://schemas.microsoft.com/office/powerpoint/2010/main" val="2903209020"/>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28600" y="1825624"/>
            <a:ext cx="8699500" cy="5032376"/>
          </a:xfrm>
        </p:spPr>
        <p:txBody>
          <a:bodyPr>
            <a:normAutofit fontScale="92500" lnSpcReduction="10000"/>
          </a:bodyPr>
          <a:lstStyle/>
          <a:p>
            <a:pPr marL="4572" indent="0">
              <a:buNone/>
            </a:pPr>
            <a:r>
              <a:rPr lang="en-US" sz="3600" dirty="0" smtClean="0">
                <a:solidFill>
                  <a:srgbClr val="EBA343"/>
                </a:solidFill>
              </a:rPr>
              <a:t>All of our decisions and goals must be guided, shaped, and/or molded by the realization that we will not live forever and our lives are short.</a:t>
            </a:r>
            <a:endParaRPr lang="en-US" sz="3600" dirty="0">
              <a:solidFill>
                <a:srgbClr val="EBA343"/>
              </a:solidFill>
            </a:endParaRPr>
          </a:p>
          <a:p>
            <a:pPr marL="752475" lvl="1" indent="-409575" defTabSz="800100">
              <a:spcBef>
                <a:spcPts val="1000"/>
              </a:spcBef>
            </a:pPr>
            <a:r>
              <a:rPr lang="en-US" sz="3600" dirty="0" smtClean="0">
                <a:solidFill>
                  <a:schemeClr val="bg1"/>
                </a:solidFill>
              </a:rPr>
              <a:t>What will I choose for a career/job?</a:t>
            </a:r>
          </a:p>
          <a:p>
            <a:pPr marL="752475" lvl="1" indent="-409575" defTabSz="800100">
              <a:spcBef>
                <a:spcPts val="1000"/>
              </a:spcBef>
            </a:pPr>
            <a:r>
              <a:rPr lang="en-US" sz="3600" dirty="0" smtClean="0">
                <a:solidFill>
                  <a:schemeClr val="bg1"/>
                </a:solidFill>
              </a:rPr>
              <a:t>Who will I choose for my friends/mate?</a:t>
            </a:r>
          </a:p>
          <a:p>
            <a:pPr marL="752475" lvl="1" indent="-409575" defTabSz="800100">
              <a:spcBef>
                <a:spcPts val="1000"/>
              </a:spcBef>
            </a:pPr>
            <a:r>
              <a:rPr lang="en-US" sz="3600" dirty="0" smtClean="0">
                <a:solidFill>
                  <a:schemeClr val="bg1"/>
                </a:solidFill>
              </a:rPr>
              <a:t>What will be my priorities?</a:t>
            </a:r>
          </a:p>
          <a:p>
            <a:pPr marL="752475" lvl="1" indent="-409575" defTabSz="800100">
              <a:spcBef>
                <a:spcPts val="1000"/>
              </a:spcBef>
            </a:pPr>
            <a:r>
              <a:rPr lang="en-US" sz="3600" dirty="0" smtClean="0">
                <a:solidFill>
                  <a:schemeClr val="bg1"/>
                </a:solidFill>
              </a:rPr>
              <a:t>What kind of entertainment will I choose?</a:t>
            </a:r>
          </a:p>
          <a:p>
            <a:pPr marL="752475" lvl="1" indent="-409575" defTabSz="800100">
              <a:spcBef>
                <a:spcPts val="1000"/>
              </a:spcBef>
            </a:pPr>
            <a:r>
              <a:rPr lang="en-US" sz="3600" dirty="0" smtClean="0">
                <a:solidFill>
                  <a:schemeClr val="bg1"/>
                </a:solidFill>
              </a:rPr>
              <a:t>What clothes will I choose to wear?</a:t>
            </a:r>
          </a:p>
          <a:p>
            <a:pPr marL="752475" lvl="1" indent="-409575" defTabSz="800100">
              <a:spcBef>
                <a:spcPts val="1000"/>
              </a:spcBef>
            </a:pPr>
            <a:r>
              <a:rPr lang="en-US" sz="3600" dirty="0" smtClean="0">
                <a:solidFill>
                  <a:schemeClr val="bg1"/>
                </a:solidFill>
              </a:rPr>
              <a:t>What type of congregation will I be a part of?</a:t>
            </a:r>
          </a:p>
          <a:p>
            <a:pPr marL="752475" lvl="1" indent="-409575" defTabSz="800100">
              <a:spcBef>
                <a:spcPts val="1000"/>
              </a:spcBef>
            </a:pPr>
            <a:r>
              <a:rPr lang="en-US" sz="3600" dirty="0" smtClean="0">
                <a:solidFill>
                  <a:schemeClr val="bg1"/>
                </a:solidFill>
              </a:rPr>
              <a:t>How will I treat others?</a:t>
            </a:r>
          </a:p>
          <a:p>
            <a:pPr marL="800100" lvl="1" indent="-342900"/>
            <a:endParaRPr lang="en-US" sz="3600" dirty="0" smtClean="0">
              <a:solidFill>
                <a:schemeClr val="bg1"/>
              </a:solidFill>
            </a:endParaRPr>
          </a:p>
        </p:txBody>
      </p:sp>
    </p:spTree>
    <p:extLst>
      <p:ext uri="{BB962C8B-B14F-4D97-AF65-F5344CB8AC3E}">
        <p14:creationId xmlns:p14="http://schemas.microsoft.com/office/powerpoint/2010/main" val="1167407026"/>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smtClean="0">
                <a:solidFill>
                  <a:schemeClr val="bg1"/>
                </a:solidFill>
                <a:effectLst>
                  <a:reflection blurRad="6350" stA="50000" endA="300" endPos="50000" dist="29997" dir="5400000" sy="-100000" algn="bl" rotWithShape="0"/>
                </a:effectLst>
              </a:rPr>
              <a:t>The Illusion of Earthly Mortality</a:t>
            </a:r>
            <a:endParaRPr lang="en-US" sz="5400" dirty="0">
              <a:solidFill>
                <a:schemeClr val="bg1"/>
              </a:solidFill>
              <a:effectLst>
                <a:reflection blurRad="6350" stA="50000" endA="300" endPos="50000" dist="29997" dir="5400000" sy="-100000" algn="bl" rotWithShape="0"/>
              </a:effectLst>
            </a:endParaRPr>
          </a:p>
        </p:txBody>
      </p:sp>
      <p:sp>
        <p:nvSpPr>
          <p:cNvPr id="3" name="Content Placeholder 2"/>
          <p:cNvSpPr>
            <a:spLocks noGrp="1"/>
          </p:cNvSpPr>
          <p:nvPr>
            <p:ph idx="1"/>
          </p:nvPr>
        </p:nvSpPr>
        <p:spPr/>
        <p:txBody>
          <a:bodyPr>
            <a:normAutofit lnSpcReduction="10000"/>
          </a:bodyPr>
          <a:lstStyle/>
          <a:p>
            <a:pPr marL="0" indent="0">
              <a:buNone/>
            </a:pPr>
            <a:r>
              <a:rPr lang="en-US" sz="3200" i="1" dirty="0" smtClean="0">
                <a:solidFill>
                  <a:srgbClr val="EBA343"/>
                </a:solidFill>
              </a:rPr>
              <a:t>Now </a:t>
            </a:r>
            <a:r>
              <a:rPr lang="en-US" sz="3200" i="1" dirty="0">
                <a:solidFill>
                  <a:srgbClr val="EBA343"/>
                </a:solidFill>
              </a:rPr>
              <a:t>the serpent was more crafty than any other beast of the field that the Lord God had made.  He said to the woman, “Did God actually say, ‘You shall not eat of any tree in the garden’?” And the woman said to the serpent, “We may eat of the fruit of the trees in the garden, but God said, ‘You shall not eat of the fruit of the tree that is in the midst of the garden, neither shall you touch it, lest you die.’</a:t>
            </a:r>
            <a:r>
              <a:rPr lang="en-US" sz="3200" i="1" dirty="0" smtClean="0">
                <a:solidFill>
                  <a:srgbClr val="EBA343"/>
                </a:solidFill>
              </a:rPr>
              <a:t>”</a:t>
            </a:r>
            <a:endParaRPr lang="en-US" sz="3200" dirty="0" smtClean="0">
              <a:solidFill>
                <a:srgbClr val="EBA343"/>
              </a:solidFill>
            </a:endParaRPr>
          </a:p>
        </p:txBody>
      </p:sp>
    </p:spTree>
    <p:extLst>
      <p:ext uri="{BB962C8B-B14F-4D97-AF65-F5344CB8AC3E}">
        <p14:creationId xmlns:p14="http://schemas.microsoft.com/office/powerpoint/2010/main" val="794383900"/>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28600" y="1825624"/>
            <a:ext cx="8699500" cy="5032376"/>
          </a:xfrm>
        </p:spPr>
        <p:txBody>
          <a:bodyPr>
            <a:normAutofit fontScale="92500" lnSpcReduction="20000"/>
          </a:bodyPr>
          <a:lstStyle/>
          <a:p>
            <a:pPr marL="4572" indent="0">
              <a:buNone/>
            </a:pPr>
            <a:r>
              <a:rPr lang="en-US" sz="3600" dirty="0" smtClean="0">
                <a:solidFill>
                  <a:srgbClr val="EBA343"/>
                </a:solidFill>
              </a:rPr>
              <a:t>Concluding Thoughts</a:t>
            </a:r>
            <a:endParaRPr lang="en-US" sz="3600" dirty="0">
              <a:solidFill>
                <a:srgbClr val="EBA343"/>
              </a:solidFill>
            </a:endParaRPr>
          </a:p>
          <a:p>
            <a:pPr marL="752475" lvl="1" indent="-409575" defTabSz="800100">
              <a:spcBef>
                <a:spcPts val="1000"/>
              </a:spcBef>
            </a:pPr>
            <a:r>
              <a:rPr lang="en-US" sz="3600" dirty="0" smtClean="0">
                <a:solidFill>
                  <a:schemeClr val="bg1"/>
                </a:solidFill>
              </a:rPr>
              <a:t>Many of you have been Christians long enough to develop spiritual maturity.</a:t>
            </a:r>
          </a:p>
          <a:p>
            <a:pPr marL="752475" lvl="1" indent="-409575" defTabSz="800100">
              <a:spcBef>
                <a:spcPts val="1000"/>
              </a:spcBef>
            </a:pPr>
            <a:r>
              <a:rPr lang="en-US" sz="3600" dirty="0" smtClean="0">
                <a:solidFill>
                  <a:schemeClr val="bg1"/>
                </a:solidFill>
              </a:rPr>
              <a:t>Establish high principles of godliness now!</a:t>
            </a:r>
          </a:p>
          <a:p>
            <a:pPr marL="752475" lvl="1" indent="-409575" defTabSz="800100">
              <a:spcBef>
                <a:spcPts val="1000"/>
              </a:spcBef>
            </a:pPr>
            <a:r>
              <a:rPr lang="en-US" sz="3600" dirty="0" smtClean="0">
                <a:solidFill>
                  <a:schemeClr val="bg1"/>
                </a:solidFill>
              </a:rPr>
              <a:t>Many people compromise with the </a:t>
            </a:r>
            <a:r>
              <a:rPr lang="en-US" sz="3600" dirty="0" smtClean="0">
                <a:solidFill>
                  <a:schemeClr val="bg1"/>
                </a:solidFill>
              </a:rPr>
              <a:t>world, </a:t>
            </a:r>
            <a:r>
              <a:rPr lang="en-US" sz="3600" dirty="0" smtClean="0">
                <a:solidFill>
                  <a:schemeClr val="bg1"/>
                </a:solidFill>
              </a:rPr>
              <a:t>thinking they have time to correct things later.</a:t>
            </a:r>
          </a:p>
          <a:p>
            <a:pPr marL="752475" lvl="1" indent="-409575" defTabSz="800100">
              <a:spcBef>
                <a:spcPts val="1000"/>
              </a:spcBef>
            </a:pPr>
            <a:r>
              <a:rPr lang="en-US" sz="3600" dirty="0" smtClean="0">
                <a:solidFill>
                  <a:schemeClr val="bg1"/>
                </a:solidFill>
              </a:rPr>
              <a:t>In 5 </a:t>
            </a:r>
            <a:r>
              <a:rPr lang="en-US" sz="3600" dirty="0" smtClean="0">
                <a:solidFill>
                  <a:schemeClr val="bg1"/>
                </a:solidFill>
              </a:rPr>
              <a:t>to </a:t>
            </a:r>
            <a:r>
              <a:rPr lang="en-US" sz="3600" dirty="0" smtClean="0">
                <a:solidFill>
                  <a:schemeClr val="bg1"/>
                </a:solidFill>
              </a:rPr>
              <a:t>10 years from now, many of you will be married, and some of you will be parents.</a:t>
            </a:r>
          </a:p>
          <a:p>
            <a:pPr marL="752475" lvl="1" indent="-409575" defTabSz="800100">
              <a:spcBef>
                <a:spcPts val="1000"/>
              </a:spcBef>
            </a:pPr>
            <a:r>
              <a:rPr lang="en-US" sz="3600" dirty="0" smtClean="0">
                <a:solidFill>
                  <a:schemeClr val="bg1"/>
                </a:solidFill>
              </a:rPr>
              <a:t>The decisions you are making now will have a large impact on the future faithfulness of you and your descendants.</a:t>
            </a:r>
          </a:p>
          <a:p>
            <a:pPr marL="800100" lvl="1" indent="-342900"/>
            <a:endParaRPr lang="en-US" sz="3600" dirty="0" smtClean="0">
              <a:solidFill>
                <a:schemeClr val="bg1"/>
              </a:solidFill>
            </a:endParaRPr>
          </a:p>
        </p:txBody>
      </p:sp>
    </p:spTree>
    <p:extLst>
      <p:ext uri="{BB962C8B-B14F-4D97-AF65-F5344CB8AC3E}">
        <p14:creationId xmlns:p14="http://schemas.microsoft.com/office/powerpoint/2010/main" val="1661168794"/>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sp>
        <p:nvSpPr>
          <p:cNvPr id="3" name="Content Placeholder 2"/>
          <p:cNvSpPr>
            <a:spLocks noGrp="1"/>
          </p:cNvSpPr>
          <p:nvPr>
            <p:ph idx="1"/>
          </p:nvPr>
        </p:nvSpPr>
        <p:spPr>
          <a:xfrm>
            <a:off x="228600" y="1825624"/>
            <a:ext cx="8699500" cy="5032376"/>
          </a:xfrm>
        </p:spPr>
        <p:txBody>
          <a:bodyPr>
            <a:normAutofit/>
          </a:bodyPr>
          <a:lstStyle/>
          <a:p>
            <a:pPr marL="4572" indent="0">
              <a:buNone/>
            </a:pPr>
            <a:r>
              <a:rPr lang="en-US" sz="3600" dirty="0" smtClean="0">
                <a:solidFill>
                  <a:srgbClr val="EBA343"/>
                </a:solidFill>
              </a:rPr>
              <a:t>Concluding Thoughts</a:t>
            </a:r>
            <a:endParaRPr lang="en-US" sz="3600" dirty="0">
              <a:solidFill>
                <a:srgbClr val="EBA343"/>
              </a:solidFill>
            </a:endParaRPr>
          </a:p>
          <a:p>
            <a:pPr marL="688975" lvl="1" indent="-342900">
              <a:spcBef>
                <a:spcPts val="1000"/>
              </a:spcBef>
            </a:pPr>
            <a:r>
              <a:rPr lang="en-US" sz="3600" dirty="0" smtClean="0">
                <a:solidFill>
                  <a:schemeClr val="bg1"/>
                </a:solidFill>
              </a:rPr>
              <a:t>We </a:t>
            </a:r>
            <a:r>
              <a:rPr lang="en-US" sz="3600" dirty="0">
                <a:solidFill>
                  <a:schemeClr val="bg1"/>
                </a:solidFill>
              </a:rPr>
              <a:t>have an appointment with death, after which we will be </a:t>
            </a:r>
            <a:r>
              <a:rPr lang="en-US" sz="3600" dirty="0" smtClean="0">
                <a:solidFill>
                  <a:schemeClr val="bg1"/>
                </a:solidFill>
              </a:rPr>
              <a:t>judged according to all </a:t>
            </a:r>
            <a:r>
              <a:rPr lang="en-US" sz="3600" dirty="0">
                <a:solidFill>
                  <a:schemeClr val="bg1"/>
                </a:solidFill>
              </a:rPr>
              <a:t>of our works.  Hebrews 9:27</a:t>
            </a:r>
            <a:r>
              <a:rPr lang="en-US" sz="3600">
                <a:solidFill>
                  <a:schemeClr val="bg1"/>
                </a:solidFill>
              </a:rPr>
              <a:t>.  </a:t>
            </a:r>
            <a:r>
              <a:rPr lang="en-US" sz="3600" smtClean="0">
                <a:solidFill>
                  <a:schemeClr val="bg1"/>
                </a:solidFill>
              </a:rPr>
              <a:t/>
            </a:r>
            <a:br>
              <a:rPr lang="en-US" sz="3600" smtClean="0">
                <a:solidFill>
                  <a:schemeClr val="bg1"/>
                </a:solidFill>
              </a:rPr>
            </a:br>
            <a:r>
              <a:rPr lang="en-US" sz="3600" smtClean="0">
                <a:solidFill>
                  <a:schemeClr val="bg1"/>
                </a:solidFill>
              </a:rPr>
              <a:t>Eccles</a:t>
            </a:r>
            <a:r>
              <a:rPr lang="en-US" sz="3600" dirty="0">
                <a:solidFill>
                  <a:schemeClr val="bg1"/>
                </a:solidFill>
              </a:rPr>
              <a:t>. 11:9.  </a:t>
            </a:r>
          </a:p>
          <a:p>
            <a:pPr marL="688975" lvl="1" indent="-342900">
              <a:spcBef>
                <a:spcPts val="1000"/>
              </a:spcBef>
            </a:pPr>
            <a:r>
              <a:rPr lang="en-US" sz="3600" dirty="0">
                <a:solidFill>
                  <a:schemeClr val="bg1"/>
                </a:solidFill>
              </a:rPr>
              <a:t>Serve God during your younger years.  Don’t wait until you are older.  Eccles. 12</a:t>
            </a:r>
            <a:r>
              <a:rPr lang="en-US" sz="3600" dirty="0" smtClean="0">
                <a:solidFill>
                  <a:schemeClr val="bg1"/>
                </a:solidFill>
              </a:rPr>
              <a:t>.</a:t>
            </a:r>
          </a:p>
          <a:p>
            <a:pPr marL="688975" lvl="1" indent="-342900">
              <a:spcBef>
                <a:spcPts val="1000"/>
              </a:spcBef>
            </a:pPr>
            <a:r>
              <a:rPr lang="en-US" sz="3600" dirty="0" smtClean="0">
                <a:solidFill>
                  <a:schemeClr val="bg1"/>
                </a:solidFill>
              </a:rPr>
              <a:t>Remember Man’s </a:t>
            </a:r>
            <a:r>
              <a:rPr lang="en-US" sz="3600" dirty="0">
                <a:solidFill>
                  <a:schemeClr val="bg1"/>
                </a:solidFill>
              </a:rPr>
              <a:t>All (whole purpose):  Fear God and keep His commandments</a:t>
            </a:r>
            <a:r>
              <a:rPr lang="en-US" sz="3600" dirty="0" smtClean="0">
                <a:solidFill>
                  <a:schemeClr val="bg1"/>
                </a:solidFill>
              </a:rPr>
              <a:t>.</a:t>
            </a:r>
          </a:p>
          <a:p>
            <a:pPr marL="800100" lvl="1" indent="-342900"/>
            <a:endParaRPr lang="en-US" sz="3600" dirty="0" smtClean="0">
              <a:solidFill>
                <a:schemeClr val="bg1"/>
              </a:solidFill>
            </a:endParaRPr>
          </a:p>
        </p:txBody>
      </p:sp>
    </p:spTree>
    <p:extLst>
      <p:ext uri="{BB962C8B-B14F-4D97-AF65-F5344CB8AC3E}">
        <p14:creationId xmlns:p14="http://schemas.microsoft.com/office/powerpoint/2010/main" val="242888489"/>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Mortality</a:t>
            </a:r>
          </a:p>
        </p:txBody>
      </p:sp>
      <p:sp>
        <p:nvSpPr>
          <p:cNvPr id="3" name="Content Placeholder 2"/>
          <p:cNvSpPr>
            <a:spLocks noGrp="1"/>
          </p:cNvSpPr>
          <p:nvPr>
            <p:ph idx="1"/>
          </p:nvPr>
        </p:nvSpPr>
        <p:spPr/>
        <p:txBody>
          <a:bodyPr>
            <a:normAutofit lnSpcReduction="10000"/>
          </a:bodyPr>
          <a:lstStyle/>
          <a:p>
            <a:pPr marL="0" indent="0">
              <a:buNone/>
            </a:pPr>
            <a:r>
              <a:rPr lang="en-US" sz="3200" i="1" dirty="0" smtClean="0">
                <a:solidFill>
                  <a:srgbClr val="EBA343"/>
                </a:solidFill>
              </a:rPr>
              <a:t>But </a:t>
            </a:r>
            <a:r>
              <a:rPr lang="en-US" sz="3200" i="1" dirty="0">
                <a:solidFill>
                  <a:srgbClr val="EBA343"/>
                </a:solidFill>
              </a:rPr>
              <a:t>the serpent said to the woman, “You will not surely die. For God knows that when you eat of it your eyes will be opened, and you will be like God, knowing good and evil.” So when the woman saw that the tree was good for food, and that it was a delight to the eyes, and that the tree was to be desired to make one wise, she took of its fruit and ate, and she also gave some to her husband who was with her, and he ate.  Genesis 3:1-6</a:t>
            </a:r>
          </a:p>
          <a:p>
            <a:pPr marL="342900" indent="-342900"/>
            <a:endParaRPr lang="en-US" sz="3200" dirty="0" smtClean="0">
              <a:solidFill>
                <a:schemeClr val="bg1"/>
              </a:solidFill>
            </a:endParaRPr>
          </a:p>
        </p:txBody>
      </p:sp>
    </p:spTree>
    <p:extLst>
      <p:ext uri="{BB962C8B-B14F-4D97-AF65-F5344CB8AC3E}">
        <p14:creationId xmlns:p14="http://schemas.microsoft.com/office/powerpoint/2010/main" val="2923705665"/>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Mortality</a:t>
            </a:r>
          </a:p>
        </p:txBody>
      </p:sp>
      <p:sp>
        <p:nvSpPr>
          <p:cNvPr id="3" name="Content Placeholder 2"/>
          <p:cNvSpPr>
            <a:spLocks noGrp="1"/>
          </p:cNvSpPr>
          <p:nvPr>
            <p:ph idx="1"/>
          </p:nvPr>
        </p:nvSpPr>
        <p:spPr/>
        <p:txBody>
          <a:bodyPr>
            <a:noAutofit/>
          </a:bodyPr>
          <a:lstStyle/>
          <a:p>
            <a:pPr marL="342900" indent="-342900"/>
            <a:r>
              <a:rPr lang="en-US" sz="3200" dirty="0" smtClean="0">
                <a:solidFill>
                  <a:srgbClr val="EBA343"/>
                </a:solidFill>
              </a:rPr>
              <a:t>God clearly </a:t>
            </a:r>
            <a:r>
              <a:rPr lang="en-US" sz="3200" dirty="0">
                <a:solidFill>
                  <a:srgbClr val="EBA343"/>
                </a:solidFill>
              </a:rPr>
              <a:t>told Adam and Eve they would die if they ate of the forbidden tree, </a:t>
            </a:r>
            <a:r>
              <a:rPr lang="en-US" sz="3200" dirty="0" smtClean="0">
                <a:solidFill>
                  <a:srgbClr val="EBA343"/>
                </a:solidFill>
              </a:rPr>
              <a:t>but the </a:t>
            </a:r>
            <a:r>
              <a:rPr lang="en-US" sz="3200" dirty="0">
                <a:solidFill>
                  <a:srgbClr val="EBA343"/>
                </a:solidFill>
              </a:rPr>
              <a:t>Serpent deceived Eve into </a:t>
            </a:r>
            <a:r>
              <a:rPr lang="en-US" sz="3200" dirty="0" smtClean="0">
                <a:solidFill>
                  <a:srgbClr val="EBA343"/>
                </a:solidFill>
              </a:rPr>
              <a:t>eating of it and </a:t>
            </a:r>
            <a:r>
              <a:rPr lang="en-US" sz="3200" dirty="0">
                <a:solidFill>
                  <a:srgbClr val="EBA343"/>
                </a:solidFill>
              </a:rPr>
              <a:t>sharing with Adam.  Gen. 1:17</a:t>
            </a:r>
            <a:r>
              <a:rPr lang="en-US" sz="3200" dirty="0" smtClean="0">
                <a:solidFill>
                  <a:srgbClr val="EBA343"/>
                </a:solidFill>
              </a:rPr>
              <a:t>.</a:t>
            </a:r>
            <a:r>
              <a:rPr lang="en-US" sz="3200" dirty="0">
                <a:solidFill>
                  <a:srgbClr val="EBA343"/>
                </a:solidFill>
              </a:rPr>
              <a:t> </a:t>
            </a:r>
            <a:endParaRPr lang="en-US" sz="3200" dirty="0" smtClean="0">
              <a:solidFill>
                <a:srgbClr val="EBA343"/>
              </a:solidFill>
            </a:endParaRPr>
          </a:p>
          <a:p>
            <a:pPr marL="342900" indent="-342900"/>
            <a:r>
              <a:rPr lang="en-US" sz="3200" dirty="0" smtClean="0">
                <a:solidFill>
                  <a:srgbClr val="EBA343"/>
                </a:solidFill>
              </a:rPr>
              <a:t>Eve </a:t>
            </a:r>
            <a:r>
              <a:rPr lang="en-US" sz="3200" dirty="0">
                <a:solidFill>
                  <a:srgbClr val="EBA343"/>
                </a:solidFill>
              </a:rPr>
              <a:t>either chose to believe the Serpent’s lies, or she pushed what God </a:t>
            </a:r>
            <a:r>
              <a:rPr lang="en-US" sz="3200" dirty="0" smtClean="0">
                <a:solidFill>
                  <a:srgbClr val="EBA343"/>
                </a:solidFill>
              </a:rPr>
              <a:t>had </a:t>
            </a:r>
            <a:r>
              <a:rPr lang="en-US" sz="3200" dirty="0">
                <a:solidFill>
                  <a:srgbClr val="EBA343"/>
                </a:solidFill>
              </a:rPr>
              <a:t>said out of her mind long enough to justify doing it. </a:t>
            </a:r>
            <a:endParaRPr lang="en-US" sz="3200" dirty="0" smtClean="0">
              <a:solidFill>
                <a:srgbClr val="EBA343"/>
              </a:solidFill>
            </a:endParaRPr>
          </a:p>
        </p:txBody>
      </p:sp>
    </p:spTree>
    <p:extLst>
      <p:ext uri="{BB962C8B-B14F-4D97-AF65-F5344CB8AC3E}">
        <p14:creationId xmlns:p14="http://schemas.microsoft.com/office/powerpoint/2010/main" val="214910010"/>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Mortality</a:t>
            </a:r>
          </a:p>
        </p:txBody>
      </p:sp>
      <p:sp>
        <p:nvSpPr>
          <p:cNvPr id="3" name="Content Placeholder 2"/>
          <p:cNvSpPr>
            <a:spLocks noGrp="1"/>
          </p:cNvSpPr>
          <p:nvPr>
            <p:ph idx="1"/>
          </p:nvPr>
        </p:nvSpPr>
        <p:spPr>
          <a:xfrm>
            <a:off x="563525" y="1793064"/>
            <a:ext cx="7886700" cy="4351338"/>
          </a:xfrm>
        </p:spPr>
        <p:txBody>
          <a:bodyPr>
            <a:noAutofit/>
          </a:bodyPr>
          <a:lstStyle/>
          <a:p>
            <a:pPr marL="347472" indent="-347472">
              <a:buFont typeface="Arial"/>
              <a:buChar char="•"/>
            </a:pPr>
            <a:r>
              <a:rPr lang="en-US" sz="3600" dirty="0" smtClean="0">
                <a:solidFill>
                  <a:srgbClr val="EBA343"/>
                </a:solidFill>
              </a:rPr>
              <a:t>Consider </a:t>
            </a:r>
            <a:r>
              <a:rPr lang="en-US" sz="3600" dirty="0">
                <a:solidFill>
                  <a:srgbClr val="EBA343"/>
                </a:solidFill>
              </a:rPr>
              <a:t>how she justified </a:t>
            </a:r>
            <a:r>
              <a:rPr lang="en-US" sz="3600" dirty="0" smtClean="0">
                <a:solidFill>
                  <a:srgbClr val="EBA343"/>
                </a:solidFill>
              </a:rPr>
              <a:t>it:</a:t>
            </a:r>
            <a:endParaRPr lang="en-US" sz="3600" dirty="0">
              <a:solidFill>
                <a:srgbClr val="EBA343"/>
              </a:solidFill>
            </a:endParaRPr>
          </a:p>
          <a:p>
            <a:pPr marL="800100" lvl="1" indent="-342900"/>
            <a:r>
              <a:rPr lang="en-US" sz="3200" dirty="0" smtClean="0">
                <a:solidFill>
                  <a:schemeClr val="bg1"/>
                </a:solidFill>
              </a:rPr>
              <a:t>The tree was good for food.</a:t>
            </a:r>
          </a:p>
          <a:p>
            <a:pPr marL="800100" lvl="1" indent="-342900"/>
            <a:r>
              <a:rPr lang="en-US" sz="3200" dirty="0" smtClean="0">
                <a:solidFill>
                  <a:schemeClr val="bg1"/>
                </a:solidFill>
              </a:rPr>
              <a:t>It was a delight to the eyes.</a:t>
            </a:r>
          </a:p>
          <a:p>
            <a:pPr marL="800100" lvl="1" indent="-342900"/>
            <a:r>
              <a:rPr lang="en-US" sz="3200" dirty="0" smtClean="0">
                <a:solidFill>
                  <a:schemeClr val="bg1"/>
                </a:solidFill>
              </a:rPr>
              <a:t>It was to be desired to make one wise.</a:t>
            </a:r>
            <a:endParaRPr lang="en-US" sz="3200" dirty="0">
              <a:solidFill>
                <a:schemeClr val="bg1"/>
              </a:solidFill>
            </a:endParaRPr>
          </a:p>
          <a:p>
            <a:pPr marL="457200" indent="-457200">
              <a:buFont typeface="Arial"/>
              <a:buChar char="•"/>
            </a:pPr>
            <a:r>
              <a:rPr lang="en-US" sz="3600" dirty="0" smtClean="0">
                <a:solidFill>
                  <a:srgbClr val="EBA343"/>
                </a:solidFill>
              </a:rPr>
              <a:t>When Adam and Eve sinned, sin and death entered the world, and death has since passed to all of us, because we all sin.  Romans 5:12.</a:t>
            </a:r>
            <a:endParaRPr lang="en-US" sz="3600" dirty="0">
              <a:solidFill>
                <a:srgbClr val="EBA343"/>
              </a:solidFill>
            </a:endParaRPr>
          </a:p>
          <a:p>
            <a:pPr marL="914400" lvl="1" indent="-457200">
              <a:buFont typeface="Arial"/>
              <a:buChar char="•"/>
            </a:pPr>
            <a:endParaRPr lang="en-US" dirty="0">
              <a:solidFill>
                <a:srgbClr val="EBA343"/>
              </a:solidFill>
            </a:endParaRPr>
          </a:p>
          <a:p>
            <a:pPr marL="800100" lvl="1" indent="-342900">
              <a:lnSpc>
                <a:spcPct val="110000"/>
              </a:lnSpc>
            </a:pPr>
            <a:endParaRPr lang="en-US" dirty="0">
              <a:solidFill>
                <a:schemeClr val="bg1"/>
              </a:solidFill>
            </a:endParaRPr>
          </a:p>
        </p:txBody>
      </p:sp>
    </p:spTree>
    <p:extLst>
      <p:ext uri="{BB962C8B-B14F-4D97-AF65-F5344CB8AC3E}">
        <p14:creationId xmlns:p14="http://schemas.microsoft.com/office/powerpoint/2010/main" val="3634864341"/>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smtClean="0">
                <a:solidFill>
                  <a:schemeClr val="bg1"/>
                </a:solidFill>
                <a:effectLst>
                  <a:reflection blurRad="6350" stA="50000" endA="300" endPos="50000" dist="29997" dir="5400000" sy="-100000" algn="bl" rotWithShape="0"/>
                </a:effectLst>
              </a:rPr>
              <a:t>The Illusion of Earthly Immortality</a:t>
            </a:r>
            <a:endParaRPr lang="en-US" sz="5400" dirty="0">
              <a:solidFill>
                <a:schemeClr val="bg1"/>
              </a:solidFill>
              <a:effectLst>
                <a:reflection blurRad="6350" stA="50000" endA="300" endPos="50000" dist="29997" dir="5400000" sy="-100000" algn="bl" rotWithShape="0"/>
              </a:effectLst>
            </a:endParaRPr>
          </a:p>
        </p:txBody>
      </p:sp>
      <p:sp>
        <p:nvSpPr>
          <p:cNvPr id="3" name="Content Placeholder 2"/>
          <p:cNvSpPr>
            <a:spLocks noGrp="1"/>
          </p:cNvSpPr>
          <p:nvPr>
            <p:ph idx="1"/>
          </p:nvPr>
        </p:nvSpPr>
        <p:spPr>
          <a:xfrm>
            <a:off x="628650" y="1825624"/>
            <a:ext cx="7886700" cy="5121275"/>
          </a:xfrm>
        </p:spPr>
        <p:txBody>
          <a:bodyPr>
            <a:normAutofit fontScale="92500" lnSpcReduction="10000"/>
          </a:bodyPr>
          <a:lstStyle/>
          <a:p>
            <a:pPr marL="342900" indent="-342900"/>
            <a:r>
              <a:rPr lang="en-US" sz="3600" dirty="0" smtClean="0">
                <a:solidFill>
                  <a:srgbClr val="EBA343"/>
                </a:solidFill>
              </a:rPr>
              <a:t>Our Earthly Lives are Brief!</a:t>
            </a:r>
          </a:p>
          <a:p>
            <a:pPr marL="800100" lvl="1" indent="-342900">
              <a:lnSpc>
                <a:spcPct val="100000"/>
              </a:lnSpc>
            </a:pPr>
            <a:r>
              <a:rPr lang="en-US" sz="3500" dirty="0" smtClean="0">
                <a:solidFill>
                  <a:schemeClr val="bg1"/>
                </a:solidFill>
              </a:rPr>
              <a:t>Our </a:t>
            </a:r>
            <a:r>
              <a:rPr lang="en-US" sz="3500" dirty="0">
                <a:solidFill>
                  <a:schemeClr val="bg1"/>
                </a:solidFill>
              </a:rPr>
              <a:t>lives are compared to a fog, that appears for a short time, then burns off.  James 4:14</a:t>
            </a:r>
            <a:r>
              <a:rPr lang="en-US" sz="3500" dirty="0" smtClean="0">
                <a:solidFill>
                  <a:schemeClr val="bg1"/>
                </a:solidFill>
              </a:rPr>
              <a:t>.</a:t>
            </a:r>
          </a:p>
          <a:p>
            <a:pPr marL="800100" lvl="1" indent="-342900">
              <a:lnSpc>
                <a:spcPct val="100000"/>
              </a:lnSpc>
            </a:pPr>
            <a:r>
              <a:rPr lang="en-US" sz="3500" dirty="0" smtClean="0">
                <a:solidFill>
                  <a:schemeClr val="bg1"/>
                </a:solidFill>
              </a:rPr>
              <a:t>Our </a:t>
            </a:r>
            <a:r>
              <a:rPr lang="en-US" sz="3500" dirty="0">
                <a:solidFill>
                  <a:schemeClr val="bg1"/>
                </a:solidFill>
              </a:rPr>
              <a:t>lives are compared to plants and </a:t>
            </a:r>
            <a:r>
              <a:rPr lang="en-US" sz="3500" dirty="0" smtClean="0">
                <a:solidFill>
                  <a:schemeClr val="bg1"/>
                </a:solidFill>
              </a:rPr>
              <a:t>flowers </a:t>
            </a:r>
            <a:r>
              <a:rPr lang="en-US" sz="3500" dirty="0">
                <a:solidFill>
                  <a:schemeClr val="bg1"/>
                </a:solidFill>
              </a:rPr>
              <a:t>that soon wither.  Psalm 103:15-16</a:t>
            </a:r>
            <a:r>
              <a:rPr lang="en-US" sz="3500" dirty="0" smtClean="0">
                <a:solidFill>
                  <a:schemeClr val="bg1"/>
                </a:solidFill>
              </a:rPr>
              <a:t>.</a:t>
            </a:r>
          </a:p>
          <a:p>
            <a:pPr marL="800100" lvl="1" indent="-342900">
              <a:lnSpc>
                <a:spcPct val="100000"/>
              </a:lnSpc>
            </a:pPr>
            <a:r>
              <a:rPr lang="en-US" sz="3500" dirty="0" smtClean="0">
                <a:solidFill>
                  <a:schemeClr val="bg1"/>
                </a:solidFill>
              </a:rPr>
              <a:t>Even if we live 80 years, our lives are “soon cut off” and we “fly away.”  Psalm 90:10.</a:t>
            </a:r>
          </a:p>
        </p:txBody>
      </p:sp>
    </p:spTree>
    <p:extLst>
      <p:ext uri="{BB962C8B-B14F-4D97-AF65-F5344CB8AC3E}">
        <p14:creationId xmlns:p14="http://schemas.microsoft.com/office/powerpoint/2010/main" val="500798416"/>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smtClean="0">
                <a:solidFill>
                  <a:schemeClr val="bg1"/>
                </a:solidFill>
                <a:effectLst>
                  <a:reflection blurRad="6350" stA="50000" endA="300" endPos="50000" dist="29997" dir="5400000" sy="-100000" algn="bl" rotWithShape="0"/>
                </a:effectLst>
              </a:rPr>
              <a:t>The Illusion of Earthly Immortality</a:t>
            </a:r>
            <a:endParaRPr lang="en-US" sz="5400" dirty="0">
              <a:solidFill>
                <a:schemeClr val="bg1"/>
              </a:solidFill>
              <a:effectLst>
                <a:reflection blurRad="6350" stA="50000" endA="300" endPos="50000" dist="29997" dir="5400000" sy="-100000" algn="bl" rotWithShape="0"/>
              </a:effectLst>
            </a:endParaRPr>
          </a:p>
        </p:txBody>
      </p:sp>
      <p:sp>
        <p:nvSpPr>
          <p:cNvPr id="3" name="Content Placeholder 2"/>
          <p:cNvSpPr>
            <a:spLocks noGrp="1"/>
          </p:cNvSpPr>
          <p:nvPr>
            <p:ph idx="1"/>
          </p:nvPr>
        </p:nvSpPr>
        <p:spPr>
          <a:xfrm>
            <a:off x="628650" y="1825625"/>
            <a:ext cx="7886700" cy="4849224"/>
          </a:xfrm>
        </p:spPr>
        <p:txBody>
          <a:bodyPr>
            <a:normAutofit lnSpcReduction="10000"/>
          </a:bodyPr>
          <a:lstStyle/>
          <a:p>
            <a:pPr marL="342900" indent="-342900"/>
            <a:r>
              <a:rPr lang="en-US" sz="3600" dirty="0" smtClean="0">
                <a:solidFill>
                  <a:srgbClr val="EBA343"/>
                </a:solidFill>
              </a:rPr>
              <a:t>Average Life Expectancy</a:t>
            </a:r>
          </a:p>
          <a:p>
            <a:pPr marL="800100" lvl="1" indent="-342900"/>
            <a:r>
              <a:rPr lang="en-US" sz="3200" dirty="0">
                <a:solidFill>
                  <a:schemeClr val="bg1"/>
                </a:solidFill>
              </a:rPr>
              <a:t>Worldwide:  66.6 Years</a:t>
            </a:r>
          </a:p>
          <a:p>
            <a:pPr marL="800100" lvl="1" indent="-342900">
              <a:lnSpc>
                <a:spcPct val="100000"/>
              </a:lnSpc>
            </a:pPr>
            <a:r>
              <a:rPr lang="en-US" sz="3200" dirty="0" smtClean="0">
                <a:solidFill>
                  <a:schemeClr val="bg1"/>
                </a:solidFill>
              </a:rPr>
              <a:t>United States: 78.4 Years</a:t>
            </a:r>
          </a:p>
          <a:p>
            <a:pPr marL="800100" lvl="1" indent="-342900">
              <a:lnSpc>
                <a:spcPct val="100000"/>
              </a:lnSpc>
            </a:pPr>
            <a:r>
              <a:rPr lang="en-US" sz="3200" dirty="0" smtClean="0">
                <a:solidFill>
                  <a:schemeClr val="bg1"/>
                </a:solidFill>
              </a:rPr>
              <a:t>Mexico: 76.5 Years</a:t>
            </a:r>
          </a:p>
          <a:p>
            <a:pPr marL="800100" lvl="1" indent="-342900">
              <a:lnSpc>
                <a:spcPct val="100000"/>
              </a:lnSpc>
            </a:pPr>
            <a:r>
              <a:rPr lang="en-US" sz="3200" dirty="0" smtClean="0">
                <a:solidFill>
                  <a:schemeClr val="bg1"/>
                </a:solidFill>
              </a:rPr>
              <a:t>Monaco: 89.6 Years</a:t>
            </a:r>
          </a:p>
          <a:p>
            <a:pPr marL="800100" lvl="1" indent="-342900">
              <a:lnSpc>
                <a:spcPct val="100000"/>
              </a:lnSpc>
            </a:pPr>
            <a:r>
              <a:rPr lang="en-US" sz="3200" dirty="0" smtClean="0">
                <a:solidFill>
                  <a:schemeClr val="bg1"/>
                </a:solidFill>
              </a:rPr>
              <a:t>Angola:  38.2 Years</a:t>
            </a:r>
          </a:p>
          <a:p>
            <a:pPr marL="342900" lvl="1" indent="-342900">
              <a:lnSpc>
                <a:spcPct val="100000"/>
              </a:lnSpc>
              <a:spcBef>
                <a:spcPts val="1000"/>
              </a:spcBef>
            </a:pPr>
            <a:r>
              <a:rPr lang="en-US" sz="3600" dirty="0" smtClean="0">
                <a:solidFill>
                  <a:srgbClr val="EBA343"/>
                </a:solidFill>
              </a:rPr>
              <a:t>The average includes those who die at young ages as well as those who live to be very old.</a:t>
            </a:r>
            <a:endParaRPr lang="en-US" sz="3600" dirty="0">
              <a:solidFill>
                <a:srgbClr val="EBA343"/>
              </a:solidFill>
            </a:endParaRPr>
          </a:p>
          <a:p>
            <a:pPr marL="800100" lvl="1" indent="-342900">
              <a:lnSpc>
                <a:spcPct val="100000"/>
              </a:lnSpc>
            </a:pPr>
            <a:endParaRPr lang="en-US" sz="3200" dirty="0">
              <a:solidFill>
                <a:schemeClr val="bg1"/>
              </a:solidFill>
            </a:endParaRPr>
          </a:p>
        </p:txBody>
      </p:sp>
    </p:spTree>
    <p:extLst>
      <p:ext uri="{BB962C8B-B14F-4D97-AF65-F5344CB8AC3E}">
        <p14:creationId xmlns:p14="http://schemas.microsoft.com/office/powerpoint/2010/main" val="3630502758"/>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cxnSp>
        <p:nvCxnSpPr>
          <p:cNvPr id="29" name="Straight Connector 28"/>
          <p:cNvCxnSpPr/>
          <p:nvPr/>
        </p:nvCxnSpPr>
        <p:spPr>
          <a:xfrm>
            <a:off x="267664" y="3787049"/>
            <a:ext cx="7587520"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7888646" y="3604181"/>
            <a:ext cx="982999" cy="646331"/>
          </a:xfrm>
          <a:prstGeom prst="rect">
            <a:avLst/>
          </a:prstGeom>
          <a:noFill/>
        </p:spPr>
        <p:txBody>
          <a:bodyPr wrap="none" rtlCol="0">
            <a:spAutoFit/>
          </a:bodyPr>
          <a:lstStyle/>
          <a:p>
            <a:r>
              <a:rPr lang="en-US" dirty="0" smtClean="0">
                <a:solidFill>
                  <a:srgbClr val="EBA343"/>
                </a:solidFill>
              </a:rPr>
              <a:t>Thomas,</a:t>
            </a:r>
          </a:p>
          <a:p>
            <a:r>
              <a:rPr lang="en-US" dirty="0" smtClean="0">
                <a:solidFill>
                  <a:srgbClr val="EBA343"/>
                </a:solidFill>
              </a:rPr>
              <a:t>83 Years</a:t>
            </a:r>
            <a:endParaRPr lang="en-US" dirty="0">
              <a:solidFill>
                <a:srgbClr val="EBA343"/>
              </a:solidFill>
            </a:endParaRPr>
          </a:p>
        </p:txBody>
      </p:sp>
      <p:sp>
        <p:nvSpPr>
          <p:cNvPr id="36" name="Rectangle 35"/>
          <p:cNvSpPr/>
          <p:nvPr/>
        </p:nvSpPr>
        <p:spPr>
          <a:xfrm>
            <a:off x="972235" y="2397766"/>
            <a:ext cx="7234072" cy="1077218"/>
          </a:xfrm>
          <a:prstGeom prst="rect">
            <a:avLst/>
          </a:prstGeom>
        </p:spPr>
        <p:txBody>
          <a:bodyPr wrap="none">
            <a:spAutoFit/>
          </a:bodyPr>
          <a:lstStyle/>
          <a:p>
            <a:pPr marL="342900" indent="-342900" algn="ctr"/>
            <a:r>
              <a:rPr lang="en-US" sz="3200" dirty="0" smtClean="0">
                <a:solidFill>
                  <a:srgbClr val="EBA343"/>
                </a:solidFill>
              </a:rPr>
              <a:t>Consider Thomas Jefferson </a:t>
            </a:r>
          </a:p>
          <a:p>
            <a:pPr marL="342900" indent="-342900" algn="ctr"/>
            <a:r>
              <a:rPr lang="en-US" sz="3200" dirty="0" smtClean="0">
                <a:solidFill>
                  <a:srgbClr val="EBA343"/>
                </a:solidFill>
              </a:rPr>
              <a:t>and daughters, Mary, and Lucy Elizabeth II</a:t>
            </a:r>
            <a:endParaRPr lang="en-US" sz="3200" dirty="0">
              <a:solidFill>
                <a:srgbClr val="EBA343"/>
              </a:solidFill>
            </a:endParaRPr>
          </a:p>
        </p:txBody>
      </p:sp>
      <p:cxnSp>
        <p:nvCxnSpPr>
          <p:cNvPr id="25" name="Straight Connector 24"/>
          <p:cNvCxnSpPr/>
          <p:nvPr/>
        </p:nvCxnSpPr>
        <p:spPr>
          <a:xfrm>
            <a:off x="3818991" y="4878008"/>
            <a:ext cx="243770"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4230484" y="4664138"/>
            <a:ext cx="1561207" cy="369332"/>
          </a:xfrm>
          <a:prstGeom prst="rect">
            <a:avLst/>
          </a:prstGeom>
          <a:noFill/>
        </p:spPr>
        <p:txBody>
          <a:bodyPr wrap="none" rtlCol="0">
            <a:spAutoFit/>
          </a:bodyPr>
          <a:lstStyle/>
          <a:p>
            <a:r>
              <a:rPr lang="en-US" dirty="0" smtClean="0">
                <a:solidFill>
                  <a:srgbClr val="EBA343"/>
                </a:solidFill>
              </a:rPr>
              <a:t>Lucy II, 2 Years</a:t>
            </a:r>
            <a:endParaRPr lang="en-US" dirty="0">
              <a:solidFill>
                <a:srgbClr val="EBA343"/>
              </a:solidFill>
            </a:endParaRPr>
          </a:p>
        </p:txBody>
      </p:sp>
      <p:cxnSp>
        <p:nvCxnSpPr>
          <p:cNvPr id="27" name="Straight Connector 26"/>
          <p:cNvCxnSpPr/>
          <p:nvPr/>
        </p:nvCxnSpPr>
        <p:spPr>
          <a:xfrm>
            <a:off x="3501687" y="4404187"/>
            <a:ext cx="2318115"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5948562" y="4225104"/>
            <a:ext cx="1582484" cy="369332"/>
          </a:xfrm>
          <a:prstGeom prst="rect">
            <a:avLst/>
          </a:prstGeom>
          <a:noFill/>
        </p:spPr>
        <p:txBody>
          <a:bodyPr wrap="none" rtlCol="0">
            <a:spAutoFit/>
          </a:bodyPr>
          <a:lstStyle/>
          <a:p>
            <a:r>
              <a:rPr lang="en-US" dirty="0" smtClean="0">
                <a:solidFill>
                  <a:srgbClr val="EBA343"/>
                </a:solidFill>
              </a:rPr>
              <a:t>Mary, 25 Years</a:t>
            </a:r>
            <a:endParaRPr lang="en-US" dirty="0">
              <a:solidFill>
                <a:srgbClr val="EBA343"/>
              </a:solidFill>
            </a:endParaRPr>
          </a:p>
        </p:txBody>
      </p:sp>
      <p:sp>
        <p:nvSpPr>
          <p:cNvPr id="33" name="Rectangle 32"/>
          <p:cNvSpPr/>
          <p:nvPr/>
        </p:nvSpPr>
        <p:spPr>
          <a:xfrm>
            <a:off x="457200" y="5331466"/>
            <a:ext cx="8343900" cy="1077218"/>
          </a:xfrm>
          <a:prstGeom prst="rect">
            <a:avLst/>
          </a:prstGeom>
        </p:spPr>
        <p:txBody>
          <a:bodyPr wrap="square">
            <a:spAutoFit/>
          </a:bodyPr>
          <a:lstStyle/>
          <a:p>
            <a:pPr marL="342900" indent="-342900" algn="ctr"/>
            <a:r>
              <a:rPr lang="en-US" sz="3200" dirty="0" smtClean="0">
                <a:solidFill>
                  <a:srgbClr val="EBA343"/>
                </a:solidFill>
              </a:rPr>
              <a:t>Thomas Jefferson’s life was long even by today’s standards,  far exceeding two of his daughters!</a:t>
            </a:r>
            <a:endParaRPr lang="en-US" sz="3200" dirty="0">
              <a:solidFill>
                <a:srgbClr val="EBA343"/>
              </a:solidFill>
            </a:endParaRPr>
          </a:p>
        </p:txBody>
      </p:sp>
    </p:spTree>
    <p:extLst>
      <p:ext uri="{BB962C8B-B14F-4D97-AF65-F5344CB8AC3E}">
        <p14:creationId xmlns:p14="http://schemas.microsoft.com/office/powerpoint/2010/main" val="782968450"/>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llhecomes.org/wp-content/uploads/2011/07/unmaski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957"/>
            <a:ext cx="1735916" cy="977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473199" y="365126"/>
            <a:ext cx="7302665" cy="1325563"/>
          </a:xfrm>
        </p:spPr>
        <p:txBody>
          <a:bodyPr>
            <a:normAutofit fontScale="90000"/>
          </a:bodyPr>
          <a:lstStyle/>
          <a:p>
            <a:r>
              <a:rPr lang="en-US" sz="5400" dirty="0">
                <a:solidFill>
                  <a:schemeClr val="bg1"/>
                </a:solidFill>
                <a:effectLst>
                  <a:reflection blurRad="6350" stA="50000" endA="300" endPos="50000" dist="29997" dir="5400000" sy="-100000" algn="bl" rotWithShape="0"/>
                </a:effectLst>
              </a:rPr>
              <a:t>The Illusion of Earthly Immortality</a:t>
            </a:r>
          </a:p>
        </p:txBody>
      </p:sp>
      <p:cxnSp>
        <p:nvCxnSpPr>
          <p:cNvPr id="20" name="Straight Connector 19"/>
          <p:cNvCxnSpPr/>
          <p:nvPr/>
        </p:nvCxnSpPr>
        <p:spPr>
          <a:xfrm>
            <a:off x="1138219" y="5528407"/>
            <a:ext cx="69806"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348958" y="5255731"/>
            <a:ext cx="2325952" cy="523220"/>
          </a:xfrm>
          <a:prstGeom prst="rect">
            <a:avLst/>
          </a:prstGeom>
          <a:noFill/>
        </p:spPr>
        <p:txBody>
          <a:bodyPr wrap="none" rtlCol="0">
            <a:spAutoFit/>
          </a:bodyPr>
          <a:lstStyle/>
          <a:p>
            <a:r>
              <a:rPr lang="en-US" sz="2800" dirty="0" smtClean="0">
                <a:solidFill>
                  <a:srgbClr val="EBA343"/>
                </a:solidFill>
              </a:rPr>
              <a:t>Lucy II, 2 Years</a:t>
            </a:r>
            <a:endParaRPr lang="en-US" sz="2800" dirty="0">
              <a:solidFill>
                <a:srgbClr val="EBA343"/>
              </a:solidFill>
            </a:endParaRPr>
          </a:p>
        </p:txBody>
      </p:sp>
      <p:cxnSp>
        <p:nvCxnSpPr>
          <p:cNvPr id="29" name="Straight Connector 28"/>
          <p:cNvCxnSpPr/>
          <p:nvPr/>
        </p:nvCxnSpPr>
        <p:spPr>
          <a:xfrm flipH="1">
            <a:off x="417083" y="3469678"/>
            <a:ext cx="8270352"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760918" y="3493753"/>
            <a:ext cx="7825480" cy="523220"/>
          </a:xfrm>
          <a:prstGeom prst="rect">
            <a:avLst/>
          </a:prstGeom>
          <a:noFill/>
        </p:spPr>
        <p:txBody>
          <a:bodyPr wrap="none" rtlCol="0">
            <a:spAutoFit/>
          </a:bodyPr>
          <a:lstStyle/>
          <a:p>
            <a:r>
              <a:rPr lang="en-US" sz="2800" dirty="0" smtClean="0">
                <a:solidFill>
                  <a:srgbClr val="EBA343"/>
                </a:solidFill>
              </a:rPr>
              <a:t>1743-2015, 272 Years since Thomas Jefferson’s Birth</a:t>
            </a:r>
            <a:endParaRPr lang="en-US" sz="2800" dirty="0">
              <a:solidFill>
                <a:srgbClr val="EBA343"/>
              </a:solidFill>
            </a:endParaRPr>
          </a:p>
        </p:txBody>
      </p:sp>
      <p:sp>
        <p:nvSpPr>
          <p:cNvPr id="36" name="Rectangle 35"/>
          <p:cNvSpPr/>
          <p:nvPr/>
        </p:nvSpPr>
        <p:spPr>
          <a:xfrm>
            <a:off x="1072767" y="2321940"/>
            <a:ext cx="6998230" cy="584776"/>
          </a:xfrm>
          <a:prstGeom prst="rect">
            <a:avLst/>
          </a:prstGeom>
        </p:spPr>
        <p:txBody>
          <a:bodyPr wrap="none">
            <a:spAutoFit/>
          </a:bodyPr>
          <a:lstStyle/>
          <a:p>
            <a:pPr marL="342900" indent="-342900" algn="ctr"/>
            <a:r>
              <a:rPr lang="en-US" sz="3200" dirty="0" smtClean="0">
                <a:solidFill>
                  <a:srgbClr val="EBA343"/>
                </a:solidFill>
              </a:rPr>
              <a:t>Expanding the Scale of Years Further Out</a:t>
            </a:r>
            <a:endParaRPr lang="en-US" sz="3200" dirty="0">
              <a:solidFill>
                <a:srgbClr val="EBA343"/>
              </a:solidFill>
            </a:endParaRPr>
          </a:p>
        </p:txBody>
      </p:sp>
      <p:cxnSp>
        <p:nvCxnSpPr>
          <p:cNvPr id="44" name="Straight Connector 43"/>
          <p:cNvCxnSpPr/>
          <p:nvPr/>
        </p:nvCxnSpPr>
        <p:spPr>
          <a:xfrm>
            <a:off x="1012276" y="4987775"/>
            <a:ext cx="769831"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1931571" y="4672303"/>
            <a:ext cx="2358563" cy="523220"/>
          </a:xfrm>
          <a:prstGeom prst="rect">
            <a:avLst/>
          </a:prstGeom>
          <a:noFill/>
        </p:spPr>
        <p:txBody>
          <a:bodyPr wrap="none" rtlCol="0">
            <a:spAutoFit/>
          </a:bodyPr>
          <a:lstStyle/>
          <a:p>
            <a:r>
              <a:rPr lang="en-US" sz="2800" dirty="0" smtClean="0">
                <a:solidFill>
                  <a:srgbClr val="EBA343"/>
                </a:solidFill>
              </a:rPr>
              <a:t>Mary, 25 Years</a:t>
            </a:r>
            <a:endParaRPr lang="en-US" sz="2800" dirty="0">
              <a:solidFill>
                <a:srgbClr val="EBA343"/>
              </a:solidFill>
            </a:endParaRPr>
          </a:p>
        </p:txBody>
      </p:sp>
      <p:cxnSp>
        <p:nvCxnSpPr>
          <p:cNvPr id="56" name="Straight Connector 55"/>
          <p:cNvCxnSpPr/>
          <p:nvPr/>
        </p:nvCxnSpPr>
        <p:spPr>
          <a:xfrm flipH="1">
            <a:off x="430311" y="4434104"/>
            <a:ext cx="2498903" cy="0"/>
          </a:xfrm>
          <a:prstGeom prst="line">
            <a:avLst/>
          </a:prstGeom>
          <a:ln w="127000"/>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3103219" y="4074792"/>
            <a:ext cx="4150245" cy="523220"/>
          </a:xfrm>
          <a:prstGeom prst="rect">
            <a:avLst/>
          </a:prstGeom>
          <a:noFill/>
        </p:spPr>
        <p:txBody>
          <a:bodyPr wrap="none" rtlCol="0">
            <a:spAutoFit/>
          </a:bodyPr>
          <a:lstStyle/>
          <a:p>
            <a:r>
              <a:rPr lang="en-US" sz="2800" dirty="0" smtClean="0">
                <a:solidFill>
                  <a:srgbClr val="EBA343"/>
                </a:solidFill>
              </a:rPr>
              <a:t>Thomas Jefferson, 83 Years</a:t>
            </a:r>
            <a:endParaRPr lang="en-US" sz="2800" dirty="0">
              <a:solidFill>
                <a:srgbClr val="EBA343"/>
              </a:solidFill>
            </a:endParaRPr>
          </a:p>
        </p:txBody>
      </p:sp>
    </p:spTree>
    <p:extLst>
      <p:ext uri="{BB962C8B-B14F-4D97-AF65-F5344CB8AC3E}">
        <p14:creationId xmlns:p14="http://schemas.microsoft.com/office/powerpoint/2010/main" val="2159712439"/>
      </p:ext>
    </p:extLst>
  </p:cSld>
  <p:clrMapOvr>
    <a:masterClrMapping/>
  </p:clrMapOvr>
  <mc:AlternateContent xmlns:mc="http://schemas.openxmlformats.org/markup-compatibility/2006" xmlns:p14="http://schemas.microsoft.com/office/powerpoint/2010/main">
    <mc:Choice Requires="p14">
      <p:transition spd="slow" p14:dur="175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2412</TotalTime>
  <Words>1328</Words>
  <Application>Microsoft Office PowerPoint</Application>
  <PresentationFormat>On-screen Show (4:3)</PresentationFormat>
  <Paragraphs>136</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Gill Sans Ultra Bold Condensed</vt:lpstr>
      <vt:lpstr>Calibri Light</vt:lpstr>
      <vt:lpstr>Calibri</vt:lpstr>
      <vt:lpstr>Office Theme</vt:lpstr>
      <vt:lpstr>Unmasking  Illusions of our Culture</vt:lpstr>
      <vt:lpstr>The Illusion of Earthly Mortality</vt:lpstr>
      <vt:lpstr>The Illusion of Earthly Mortality</vt:lpstr>
      <vt:lpstr>The Illusion of Earthly Mortality</vt:lpstr>
      <vt:lpstr>The Illusion of Earthly 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lpstr>The Illusion of Earthly Immortality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Unmasking  Illusions of our Culture</dc:title>
  <dc:creator>Steve</dc:creator>
  <cp:lastModifiedBy>Shirley</cp:lastModifiedBy>
  <cp:revision>111</cp:revision>
  <cp:lastPrinted>2015-05-18T02:47:07Z</cp:lastPrinted>
  <dcterms:created xsi:type="dcterms:W3CDTF">2014-05-22T19:34:44Z</dcterms:created>
  <dcterms:modified xsi:type="dcterms:W3CDTF">2015-05-18T14:41:26Z</dcterms:modified>
</cp:coreProperties>
</file>