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2" r:id="rId7"/>
    <p:sldMasterId id="2147483674" r:id="rId8"/>
    <p:sldMasterId id="2147483676" r:id="rId9"/>
    <p:sldMasterId id="2147483678" r:id="rId10"/>
    <p:sldMasterId id="2147483680" r:id="rId11"/>
  </p:sldMasterIdLst>
  <p:notesMasterIdLst>
    <p:notesMasterId r:id="rId23"/>
  </p:notesMasterIdLst>
  <p:sldIdLst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3B8EA-6873-46D7-885E-0A110A75F976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A396D-6CEB-41CD-9827-09E4298CB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9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736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890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66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120D2-0AF1-460A-ACAB-C8E7B099259B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450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00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7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86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10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48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8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265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50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70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141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1AC5B-8DD0-4D29-8EBF-5424B57658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315-570E-46F0-A9FF-5C90A1F7F3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20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1AC5B-8DD0-4D29-8EBF-5424B5765864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4D315-570E-46F0-A9FF-5C90A1F7F345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76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1AC5B-8DD0-4D29-8EBF-5424B5765864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4D315-570E-46F0-A9FF-5C90A1F7F345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59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1AC5B-8DD0-4D29-8EBF-5424B5765864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4D315-570E-46F0-A9FF-5C90A1F7F345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44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1AC5B-8DD0-4D29-8EBF-5424B5765864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4D315-570E-46F0-A9FF-5C90A1F7F345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72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1AC5B-8DD0-4D29-8EBF-5424B5765864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4D315-570E-46F0-A9FF-5C90A1F7F345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81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1AC5B-8DD0-4D29-8EBF-5424B5765864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4D315-570E-46F0-A9FF-5C90A1F7F345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0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1AC5B-8DD0-4D29-8EBF-5424B5765864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4D315-570E-46F0-A9FF-5C90A1F7F345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94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1AC5B-8DD0-4D29-8EBF-5424B5765864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4D315-570E-46F0-A9FF-5C90A1F7F345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62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1AC5B-8DD0-4D29-8EBF-5424B5765864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4D315-570E-46F0-A9FF-5C90A1F7F345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2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1AC5B-8DD0-4D29-8EBF-5424B5765864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4D315-570E-46F0-A9FF-5C90A1F7F345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0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1AC5B-8DD0-4D29-8EBF-5424B5765864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6/12/2015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4D315-570E-46F0-A9FF-5C90A1F7F345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5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8190" y="3602038"/>
            <a:ext cx="5779811" cy="325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57345"/>
            <a:ext cx="7772400" cy="2387600"/>
          </a:xfrm>
        </p:spPr>
        <p:txBody>
          <a:bodyPr/>
          <a:lstStyle/>
          <a:p>
            <a:r>
              <a:rPr lang="en-US" sz="7200" dirty="0">
                <a:solidFill>
                  <a:schemeClr val="bg1"/>
                </a:solidFill>
                <a:latin typeface="Gill Sans Ultra Bold Condensed" panose="020B0A06020104020203" pitchFamily="34" charset="0"/>
              </a:rPr>
              <a:t>Unmasking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Illusions of our Culture</a:t>
            </a:r>
            <a:endParaRPr lang="en-US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2617" y="3946207"/>
            <a:ext cx="4212771" cy="1655762"/>
          </a:xfrm>
        </p:spPr>
        <p:txBody>
          <a:bodyPr>
            <a:normAutofit/>
          </a:bodyPr>
          <a:lstStyle/>
          <a:p>
            <a:r>
              <a:rPr lang="en-US" sz="3200" i="1" dirty="0">
                <a:solidFill>
                  <a:schemeClr val="bg1"/>
                </a:solidFill>
              </a:rPr>
              <a:t>The Illusion of Independence &amp;</a:t>
            </a:r>
            <a:br>
              <a:rPr lang="en-US" sz="3200" i="1" dirty="0">
                <a:solidFill>
                  <a:schemeClr val="bg1"/>
                </a:solidFill>
              </a:rPr>
            </a:br>
            <a:r>
              <a:rPr lang="en-US" sz="3200" i="1" dirty="0">
                <a:solidFill>
                  <a:schemeClr val="bg1"/>
                </a:solidFill>
              </a:rPr>
              <a:t>Self-sufficiency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240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7200" y="365127"/>
            <a:ext cx="7302665" cy="132556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We don’t need God when things are going good.</a:t>
            </a:r>
            <a:endParaRPr lang="en-US" sz="540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sz="3600" dirty="0">
                <a:solidFill>
                  <a:srgbClr val="EBA343"/>
                </a:solidFill>
              </a:rPr>
              <a:t>We turn to God in desperation.</a:t>
            </a:r>
          </a:p>
          <a:p>
            <a:pPr marL="342900" indent="-342900"/>
            <a:r>
              <a:rPr lang="en-US" sz="3600" dirty="0">
                <a:solidFill>
                  <a:srgbClr val="EBA343"/>
                </a:solidFill>
              </a:rPr>
              <a:t>God warned Israel they would not serve the Lord when they became prosperous – </a:t>
            </a:r>
            <a:r>
              <a:rPr lang="en-US" sz="3600" dirty="0">
                <a:solidFill>
                  <a:schemeClr val="bg1"/>
                </a:solidFill>
              </a:rPr>
              <a:t>Deuteronomy  28:47.</a:t>
            </a:r>
          </a:p>
          <a:p>
            <a:pPr marL="342900" indent="-342900"/>
            <a:r>
              <a:rPr lang="en-US" sz="3600" dirty="0">
                <a:solidFill>
                  <a:srgbClr val="EBA343"/>
                </a:solidFill>
              </a:rPr>
              <a:t>Church at Laodicea were rich even though they were spiritually poor – </a:t>
            </a:r>
            <a:r>
              <a:rPr lang="en-US" sz="3600" dirty="0">
                <a:solidFill>
                  <a:schemeClr val="bg1"/>
                </a:solidFill>
              </a:rPr>
              <a:t>Revelation 3:14-22.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31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7200" y="365127"/>
            <a:ext cx="7302665" cy="132556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We don’t need people of</a:t>
            </a:r>
            <a:br>
              <a:rPr lang="en-US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</a:br>
            <a:r>
              <a:rPr lang="en-US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“like precious faith” in our lives</a:t>
            </a:r>
            <a:endParaRPr lang="en-US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/>
            <a:r>
              <a:rPr lang="en-US" sz="3600" dirty="0">
                <a:solidFill>
                  <a:srgbClr val="EBA343"/>
                </a:solidFill>
              </a:rPr>
              <a:t>They help when we are caught in transgression – </a:t>
            </a:r>
            <a:r>
              <a:rPr lang="en-US" sz="3600" dirty="0">
                <a:solidFill>
                  <a:schemeClr val="bg1"/>
                </a:solidFill>
              </a:rPr>
              <a:t>Galatians 6:1-2.</a:t>
            </a:r>
          </a:p>
          <a:p>
            <a:pPr marL="342900" indent="-342900"/>
            <a:endParaRPr lang="en-US" sz="3600" dirty="0">
              <a:solidFill>
                <a:srgbClr val="EBA343"/>
              </a:solidFill>
            </a:endParaRPr>
          </a:p>
          <a:p>
            <a:pPr marL="342900" indent="-342900"/>
            <a:r>
              <a:rPr lang="en-US" sz="3600" dirty="0">
                <a:solidFill>
                  <a:srgbClr val="EBA343"/>
                </a:solidFill>
              </a:rPr>
              <a:t>They help us grow into Christ – </a:t>
            </a:r>
            <a:br>
              <a:rPr lang="en-US" sz="3600" dirty="0">
                <a:solidFill>
                  <a:srgbClr val="EBA343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Ephesians 4:16.</a:t>
            </a:r>
          </a:p>
          <a:p>
            <a:pPr marL="342900" indent="-342900"/>
            <a:endParaRPr lang="en-US" sz="3600" dirty="0">
              <a:solidFill>
                <a:srgbClr val="EBA343"/>
              </a:solidFill>
            </a:endParaRPr>
          </a:p>
          <a:p>
            <a:pPr marL="342900" indent="-342900"/>
            <a:r>
              <a:rPr lang="en-US" sz="3600" dirty="0">
                <a:solidFill>
                  <a:srgbClr val="EBA343"/>
                </a:solidFill>
              </a:rPr>
              <a:t>We all have something to contribute to the body of Christ – </a:t>
            </a:r>
            <a:r>
              <a:rPr lang="en-US" sz="3600" dirty="0">
                <a:solidFill>
                  <a:schemeClr val="bg1"/>
                </a:solidFill>
              </a:rPr>
              <a:t>1 Corinthians 12:12-30.</a:t>
            </a:r>
          </a:p>
        </p:txBody>
      </p:sp>
    </p:spTree>
    <p:extLst>
      <p:ext uri="{BB962C8B-B14F-4D97-AF65-F5344CB8AC3E}">
        <p14:creationId xmlns:p14="http://schemas.microsoft.com/office/powerpoint/2010/main" val="2652521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gstock-teenager-sitting-in-new-car-an-7459059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11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17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gstock-Babe-In-The-Woods-703825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10325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4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gstock-Weightlifting-superhero-boy-co-7929344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123" y="0"/>
            <a:ext cx="105588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42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gstock-Michelangelo-God-s-touch-Clos-5041890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81000"/>
            <a:ext cx="9144000" cy="60951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9609" y="381001"/>
            <a:ext cx="30763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prstClr val="white"/>
                </a:solidFill>
                <a:cs typeface="Arial" charset="0"/>
              </a:rPr>
              <a:t>Reality:</a:t>
            </a:r>
            <a:endParaRPr lang="en-US" sz="72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7406" y="4721872"/>
            <a:ext cx="64068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prstClr val="white"/>
                </a:solidFill>
                <a:cs typeface="Arial" charset="0"/>
              </a:rPr>
              <a:t>We need </a:t>
            </a:r>
            <a:r>
              <a:rPr lang="en-US" sz="5400">
                <a:solidFill>
                  <a:prstClr val="white"/>
                </a:solidFill>
                <a:cs typeface="Arial" charset="0"/>
              </a:rPr>
              <a:t>God in every</a:t>
            </a:r>
            <a:br>
              <a:rPr lang="en-US" sz="5400">
                <a:solidFill>
                  <a:prstClr val="white"/>
                </a:solidFill>
                <a:cs typeface="Arial" charset="0"/>
              </a:rPr>
            </a:br>
            <a:r>
              <a:rPr lang="en-US" sz="5400">
                <a:solidFill>
                  <a:prstClr val="white"/>
                </a:solidFill>
                <a:cs typeface="Arial" charset="0"/>
              </a:rPr>
              <a:t>aspect of our lives.</a:t>
            </a:r>
            <a:endParaRPr lang="en-US" sz="5400" dirty="0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095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566" y="2828837"/>
            <a:ext cx="755087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  <a:cs typeface="Arial" charset="0"/>
              </a:rPr>
              <a:t>“He upholds the universe</a:t>
            </a:r>
            <a:br>
              <a:rPr lang="en-US" sz="3600" dirty="0">
                <a:solidFill>
                  <a:prstClr val="white"/>
                </a:solidFill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cs typeface="Arial" charset="0"/>
              </a:rPr>
              <a:t>by the word of his power.” </a:t>
            </a:r>
            <a:endParaRPr lang="en-US" sz="36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2966" y="4283823"/>
            <a:ext cx="755087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i="1">
                <a:solidFill>
                  <a:prstClr val="white"/>
                </a:solidFill>
                <a:cs typeface="Arial" charset="0"/>
              </a:rPr>
              <a:t>Hebrews 1:3 (ESV)</a:t>
            </a:r>
            <a:endParaRPr lang="en-US" sz="2400" i="1" dirty="0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036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566" y="2828837"/>
            <a:ext cx="755087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prstClr val="white"/>
                </a:solidFill>
                <a:cs typeface="Arial" charset="0"/>
              </a:rPr>
              <a:t>“The God in whose hand</a:t>
            </a:r>
            <a:br>
              <a:rPr lang="en-US" sz="3600" dirty="0">
                <a:solidFill>
                  <a:prstClr val="white"/>
                </a:solidFill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cs typeface="Arial" charset="0"/>
              </a:rPr>
              <a:t>is your breath.” </a:t>
            </a:r>
            <a:endParaRPr lang="en-US" sz="36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2966" y="4283823"/>
            <a:ext cx="755087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i="1" dirty="0">
                <a:solidFill>
                  <a:prstClr val="white"/>
                </a:solidFill>
                <a:cs typeface="Arial" charset="0"/>
              </a:rPr>
              <a:t>Daniel 5:23 (ESV)</a:t>
            </a:r>
            <a:endParaRPr lang="en-US" sz="2400" i="1" dirty="0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208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gstock-Dark-spooky-forest-with-silhou-4222588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8496" y="0"/>
            <a:ext cx="1271079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8207" y="193698"/>
            <a:ext cx="8371002" cy="341632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b="1">
                <a:ln w="22225">
                  <a:solidFill>
                    <a:srgbClr val="5B9BD5"/>
                  </a:solidFill>
                </a:ln>
                <a:gradFill flip="none" rotWithShape="1">
                  <a:gsLst>
                    <a:gs pos="0">
                      <a:srgbClr val="FFC000">
                        <a:lumMod val="5000"/>
                        <a:lumOff val="95000"/>
                      </a:srgbClr>
                    </a:gs>
                    <a:gs pos="74000">
                      <a:srgbClr val="FFC000">
                        <a:lumMod val="45000"/>
                        <a:lumOff val="55000"/>
                      </a:srgbClr>
                    </a:gs>
                    <a:gs pos="83000">
                      <a:srgbClr val="FFC000">
                        <a:lumMod val="45000"/>
                        <a:lumOff val="55000"/>
                      </a:srgbClr>
                    </a:gs>
                    <a:gs pos="100000">
                      <a:srgbClr val="FFC000">
                        <a:lumMod val="30000"/>
                        <a:lumOff val="70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cs typeface="Arial" charset="0"/>
              </a:rPr>
              <a:t>Illusions Satan</a:t>
            </a:r>
          </a:p>
          <a:p>
            <a:pPr algn="ctr"/>
            <a:r>
              <a:rPr lang="en-US" sz="7200" b="1" dirty="0">
                <a:ln w="22225">
                  <a:solidFill>
                    <a:srgbClr val="5B9BD5"/>
                  </a:solidFill>
                </a:ln>
                <a:gradFill flip="none" rotWithShape="1">
                  <a:gsLst>
                    <a:gs pos="0">
                      <a:srgbClr val="FFC000">
                        <a:lumMod val="5000"/>
                        <a:lumOff val="95000"/>
                      </a:srgbClr>
                    </a:gs>
                    <a:gs pos="74000">
                      <a:srgbClr val="FFC000">
                        <a:lumMod val="45000"/>
                        <a:lumOff val="55000"/>
                      </a:srgbClr>
                    </a:gs>
                    <a:gs pos="83000">
                      <a:srgbClr val="FFC000">
                        <a:lumMod val="45000"/>
                        <a:lumOff val="55000"/>
                      </a:srgbClr>
                    </a:gs>
                    <a:gs pos="100000">
                      <a:srgbClr val="FFC000">
                        <a:lumMod val="30000"/>
                        <a:lumOff val="70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cs typeface="Arial" charset="0"/>
              </a:rPr>
              <a:t>Wants Us</a:t>
            </a:r>
          </a:p>
          <a:p>
            <a:pPr algn="ctr"/>
            <a:r>
              <a:rPr lang="en-US" sz="7200" b="1" dirty="0">
                <a:ln w="22225">
                  <a:solidFill>
                    <a:srgbClr val="5B9BD5"/>
                  </a:solidFill>
                </a:ln>
                <a:gradFill flip="none" rotWithShape="1">
                  <a:gsLst>
                    <a:gs pos="0">
                      <a:srgbClr val="FFC000">
                        <a:lumMod val="5000"/>
                        <a:lumOff val="95000"/>
                      </a:srgbClr>
                    </a:gs>
                    <a:gs pos="74000">
                      <a:srgbClr val="FFC000">
                        <a:lumMod val="45000"/>
                        <a:lumOff val="55000"/>
                      </a:srgbClr>
                    </a:gs>
                    <a:gs pos="83000">
                      <a:srgbClr val="FFC000">
                        <a:lumMod val="45000"/>
                        <a:lumOff val="55000"/>
                      </a:srgbClr>
                    </a:gs>
                    <a:gs pos="100000">
                      <a:srgbClr val="FFC000">
                        <a:lumMod val="30000"/>
                        <a:lumOff val="70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cs typeface="Arial" charset="0"/>
              </a:rPr>
              <a:t>To Believe</a:t>
            </a:r>
          </a:p>
        </p:txBody>
      </p:sp>
    </p:spTree>
    <p:extLst>
      <p:ext uri="{BB962C8B-B14F-4D97-AF65-F5344CB8AC3E}">
        <p14:creationId xmlns:p14="http://schemas.microsoft.com/office/powerpoint/2010/main" val="1418950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illhecomes.org/wp-content/uploads/2011/07/unmaskin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538957"/>
            <a:ext cx="1735916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7200" y="365127"/>
            <a:ext cx="7302665" cy="132556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We can go it alone </a:t>
            </a:r>
            <a:r>
              <a:rPr lang="en-US" b="1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without</a:t>
            </a:r>
            <a:r>
              <a:rPr lang="en-US" dirty="0" smtClean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 God</a:t>
            </a:r>
            <a:endParaRPr lang="en-US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sz="3600" dirty="0">
                <a:solidFill>
                  <a:srgbClr val="EBA343"/>
                </a:solidFill>
              </a:rPr>
              <a:t>Satan’s first lie – </a:t>
            </a:r>
            <a:r>
              <a:rPr lang="en-US" sz="3600" dirty="0">
                <a:solidFill>
                  <a:schemeClr val="bg1"/>
                </a:solidFill>
              </a:rPr>
              <a:t>Genesis 3:4-5</a:t>
            </a:r>
          </a:p>
          <a:p>
            <a:pPr marL="342900" indent="-342900"/>
            <a:r>
              <a:rPr lang="en-US" sz="3600" dirty="0">
                <a:solidFill>
                  <a:srgbClr val="EBA343"/>
                </a:solidFill>
              </a:rPr>
              <a:t>Satan minimizes the importance</a:t>
            </a:r>
            <a:br>
              <a:rPr lang="en-US" sz="3600" dirty="0">
                <a:solidFill>
                  <a:srgbClr val="EBA343"/>
                </a:solidFill>
              </a:rPr>
            </a:br>
            <a:r>
              <a:rPr lang="en-US" sz="3600" dirty="0">
                <a:solidFill>
                  <a:srgbClr val="EBA343"/>
                </a:solidFill>
              </a:rPr>
              <a:t>of God. – </a:t>
            </a:r>
            <a:r>
              <a:rPr lang="en-US" sz="3600" dirty="0">
                <a:solidFill>
                  <a:schemeClr val="bg1"/>
                </a:solidFill>
              </a:rPr>
              <a:t>Romans 1</a:t>
            </a:r>
          </a:p>
          <a:p>
            <a:pPr marL="800100" lvl="1" indent="-342900"/>
            <a:r>
              <a:rPr lang="en-US" sz="3200" dirty="0">
                <a:solidFill>
                  <a:schemeClr val="bg1"/>
                </a:solidFill>
              </a:rPr>
              <a:t>People who “suppress the truth” v. 18.</a:t>
            </a:r>
          </a:p>
          <a:p>
            <a:pPr marL="800100" lvl="1" indent="-342900"/>
            <a:r>
              <a:rPr lang="en-US" sz="3200" dirty="0">
                <a:solidFill>
                  <a:schemeClr val="bg1"/>
                </a:solidFill>
              </a:rPr>
              <a:t>Who “did not honor him as God” v. 21.</a:t>
            </a:r>
          </a:p>
          <a:p>
            <a:pPr marL="800100" lvl="1" indent="-342900"/>
            <a:r>
              <a:rPr lang="en-US" sz="3200" dirty="0">
                <a:solidFill>
                  <a:schemeClr val="bg1"/>
                </a:solidFill>
              </a:rPr>
              <a:t>Who were “claiming to be wise” v. 22.</a:t>
            </a:r>
          </a:p>
          <a:p>
            <a:pPr marL="342900" indent="-342900"/>
            <a:r>
              <a:rPr lang="en-US" sz="3600" dirty="0">
                <a:solidFill>
                  <a:srgbClr val="EBA343"/>
                </a:solidFill>
              </a:rPr>
              <a:t>Created to “seek God” – </a:t>
            </a:r>
            <a:r>
              <a:rPr lang="en-US" sz="3600" dirty="0">
                <a:solidFill>
                  <a:schemeClr val="bg1"/>
                </a:solidFill>
              </a:rPr>
              <a:t>Acts 17:27</a:t>
            </a:r>
          </a:p>
        </p:txBody>
      </p:sp>
    </p:spTree>
    <p:extLst>
      <p:ext uri="{BB962C8B-B14F-4D97-AF65-F5344CB8AC3E}">
        <p14:creationId xmlns:p14="http://schemas.microsoft.com/office/powerpoint/2010/main" val="3249093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Widescreen</PresentationFormat>
  <Paragraphs>32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Arial</vt:lpstr>
      <vt:lpstr>Calibri</vt:lpstr>
      <vt:lpstr>Calibri Light</vt:lpstr>
      <vt:lpstr>Gill Sans Ultra Bold Condensed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Unmasking  Illusions of our Culture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can go it alone without God</vt:lpstr>
      <vt:lpstr>We don’t need God when things are going good.</vt:lpstr>
      <vt:lpstr>We don’t need people of “like precious faith” in our lives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Unmasking  Illusions of our Culture</dc:title>
  <dc:creator>Eastside Enlightener</dc:creator>
  <cp:lastModifiedBy>Eastside Enlightener</cp:lastModifiedBy>
  <cp:revision>1</cp:revision>
  <dcterms:created xsi:type="dcterms:W3CDTF">2015-06-13T00:36:41Z</dcterms:created>
  <dcterms:modified xsi:type="dcterms:W3CDTF">2015-06-13T00:37:00Z</dcterms:modified>
</cp:coreProperties>
</file>