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</p:sldMasterIdLst>
  <p:notesMasterIdLst>
    <p:notesMasterId r:id="rId23"/>
  </p:notes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E2534-D4E9-4C71-870D-574C35F2CF16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FDCD2-3358-42F6-A719-4D9FCC6F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4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6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8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77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6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5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4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6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6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9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3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5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7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6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2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1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5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4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1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8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9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4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190" y="3602038"/>
            <a:ext cx="577981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345"/>
            <a:ext cx="7772400" cy="2387600"/>
          </a:xfrm>
        </p:spPr>
        <p:txBody>
          <a:bodyPr/>
          <a:lstStyle/>
          <a:p>
            <a:r>
              <a:rPr lang="es-ES" sz="7200">
                <a:solidFill>
                  <a:schemeClr val="bg1"/>
                </a:solidFill>
                <a:latin typeface="Gill Sans Ultra Bold Condensed" pitchFamily="34" charset="0"/>
              </a:rPr>
              <a:t>Desenmascarando </a:t>
            </a:r>
            <a:br>
              <a:rPr lang="es-ES" sz="7200">
                <a:solidFill>
                  <a:schemeClr val="bg1"/>
                </a:solidFill>
                <a:latin typeface="Gill Sans Ultra Bold Condensed" pitchFamily="34" charset="0"/>
              </a:rPr>
            </a:br>
            <a:r>
              <a:rPr lang="es-ES" sz="470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las Ilusiones de Nuestra Cultura</a:t>
            </a:r>
            <a:endParaRPr lang="es-ES" sz="470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617" y="3946207"/>
            <a:ext cx="4212771" cy="1655762"/>
          </a:xfrm>
        </p:spPr>
        <p:txBody>
          <a:bodyPr>
            <a:normAutofit/>
          </a:bodyPr>
          <a:lstStyle/>
          <a:p>
            <a:r>
              <a:rPr lang="es-ES" sz="3200" i="1">
                <a:solidFill>
                  <a:schemeClr val="bg1"/>
                </a:solidFill>
              </a:rPr>
              <a:t>La Ilusión de</a:t>
            </a:r>
            <a:br>
              <a:rPr lang="es-ES" sz="3200" i="1">
                <a:solidFill>
                  <a:schemeClr val="bg1"/>
                </a:solidFill>
              </a:rPr>
            </a:br>
            <a:r>
              <a:rPr lang="es-ES" sz="3200" i="1">
                <a:solidFill>
                  <a:schemeClr val="bg1"/>
                </a:solidFill>
              </a:rPr>
              <a:t>la Independencia</a:t>
            </a:r>
            <a:br>
              <a:rPr lang="es-ES" sz="3200" i="1">
                <a:solidFill>
                  <a:schemeClr val="bg1"/>
                </a:solidFill>
              </a:rPr>
            </a:br>
            <a:r>
              <a:rPr lang="es-ES" sz="3200" i="1">
                <a:solidFill>
                  <a:schemeClr val="bg1"/>
                </a:solidFill>
              </a:rPr>
              <a:t>y la Autosuficiencia</a:t>
            </a:r>
            <a:endParaRPr lang="es-ES" sz="32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7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200" y="365127"/>
            <a:ext cx="7302665" cy="1325563"/>
          </a:xfrm>
        </p:spPr>
        <p:txBody>
          <a:bodyPr>
            <a:noAutofit/>
          </a:bodyPr>
          <a:lstStyle/>
          <a:p>
            <a:r>
              <a:rPr lang="es-ES" sz="4500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No necesitamos a Dios cuando las cosas nos van bien.</a:t>
            </a:r>
            <a:endParaRPr lang="es-ES" sz="45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dirty="0">
                <a:solidFill>
                  <a:srgbClr val="EBA343"/>
                </a:solidFill>
              </a:rPr>
              <a:t>Nos volvemos a Dios en la desespera-</a:t>
            </a:r>
            <a:r>
              <a:rPr lang="es-ES" sz="3600" dirty="0" err="1">
                <a:solidFill>
                  <a:srgbClr val="EBA343"/>
                </a:solidFill>
              </a:rPr>
              <a:t>ción</a:t>
            </a:r>
            <a:r>
              <a:rPr lang="es-ES" sz="3600" dirty="0">
                <a:solidFill>
                  <a:srgbClr val="EBA343"/>
                </a:solidFill>
              </a:rPr>
              <a:t>.</a:t>
            </a:r>
          </a:p>
          <a:p>
            <a:pPr marL="342900" indent="-342900"/>
            <a:r>
              <a:rPr lang="es-ES" sz="3600" dirty="0">
                <a:solidFill>
                  <a:srgbClr val="EBA343"/>
                </a:solidFill>
              </a:rPr>
              <a:t>Dios advirtió a Israel que cuando llegaran a ser prósperos no Le servirían – </a:t>
            </a:r>
            <a:r>
              <a:rPr lang="es-ES" sz="3600" dirty="0">
                <a:solidFill>
                  <a:schemeClr val="bg1"/>
                </a:solidFill>
              </a:rPr>
              <a:t>Deut.  28:47</a:t>
            </a:r>
          </a:p>
          <a:p>
            <a:pPr marL="342900" indent="-342900"/>
            <a:r>
              <a:rPr lang="es-ES" sz="3600" dirty="0">
                <a:solidFill>
                  <a:srgbClr val="EBA343"/>
                </a:solidFill>
              </a:rPr>
              <a:t>La iglesia en Laodicea era rica aunque era pobre espiritualmente –</a:t>
            </a:r>
            <a:br>
              <a:rPr lang="es-ES" sz="3600" dirty="0">
                <a:solidFill>
                  <a:srgbClr val="EBA343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Apoc. 3:14-22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2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200" y="365127"/>
            <a:ext cx="7302665" cy="1325563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No necesitamos a gente de “una fe igualmente preciosa” en nuestra vida.</a:t>
            </a:r>
            <a:endParaRPr lang="es-ES" sz="36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900" dirty="0">
                <a:solidFill>
                  <a:srgbClr val="EBA343"/>
                </a:solidFill>
              </a:rPr>
              <a:t>Nos ayudan cuando somos </a:t>
            </a:r>
            <a:r>
              <a:rPr lang="es-ES" sz="3900" dirty="0" err="1">
                <a:solidFill>
                  <a:srgbClr val="EBA343"/>
                </a:solidFill>
              </a:rPr>
              <a:t>sorprendi</a:t>
            </a:r>
            <a:r>
              <a:rPr lang="es-ES" sz="3900" dirty="0">
                <a:solidFill>
                  <a:srgbClr val="EBA343"/>
                </a:solidFill>
              </a:rPr>
              <a:t>-dos en una falta – </a:t>
            </a:r>
            <a:r>
              <a:rPr lang="es-ES" sz="3900" dirty="0">
                <a:solidFill>
                  <a:schemeClr val="bg1"/>
                </a:solidFill>
              </a:rPr>
              <a:t>Gá. 6:1-2.</a:t>
            </a:r>
            <a:endParaRPr lang="es-ES" sz="3900" dirty="0">
              <a:solidFill>
                <a:srgbClr val="EBA343"/>
              </a:solidFill>
            </a:endParaRPr>
          </a:p>
          <a:p>
            <a:pPr marL="342900" indent="-342900"/>
            <a:r>
              <a:rPr lang="es-ES" sz="3900" dirty="0">
                <a:solidFill>
                  <a:srgbClr val="EBA343"/>
                </a:solidFill>
              </a:rPr>
              <a:t>Nos ayudan a crecer en Cristo – </a:t>
            </a:r>
            <a:br>
              <a:rPr lang="es-ES" sz="3900" dirty="0">
                <a:solidFill>
                  <a:srgbClr val="EBA343"/>
                </a:solidFill>
              </a:rPr>
            </a:br>
            <a:r>
              <a:rPr lang="es-ES" sz="3900" dirty="0">
                <a:solidFill>
                  <a:schemeClr val="bg1"/>
                </a:solidFill>
              </a:rPr>
              <a:t>Ef. 4:16.</a:t>
            </a:r>
            <a:endParaRPr lang="es-ES" sz="3900" dirty="0">
              <a:solidFill>
                <a:srgbClr val="EBA343"/>
              </a:solidFill>
            </a:endParaRPr>
          </a:p>
          <a:p>
            <a:pPr marL="342900" indent="-342900"/>
            <a:r>
              <a:rPr lang="es-ES" sz="3900" dirty="0">
                <a:solidFill>
                  <a:srgbClr val="EBA343"/>
                </a:solidFill>
              </a:rPr>
              <a:t>Todos tenemos algo que contribuir al cuerpo de Cristo – </a:t>
            </a:r>
            <a:r>
              <a:rPr lang="es-ES" sz="3900" dirty="0">
                <a:solidFill>
                  <a:schemeClr val="bg1"/>
                </a:solidFill>
              </a:rPr>
              <a:t>1 Cor. 12:12-30.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4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stock-teenager-sitting-in-new-car-an-7459059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11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stock-Babe-In-The-Woods-70382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1032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stock-Weightlifting-superhero-boy-co-792934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23" y="0"/>
            <a:ext cx="10558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0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stock-Michelangelo-God-s-touch-Clos-504189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5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9608" y="381001"/>
            <a:ext cx="4818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>
                <a:solidFill>
                  <a:prstClr val="white"/>
                </a:solidFill>
              </a:rPr>
              <a:t>La Realidad:</a:t>
            </a:r>
            <a:endParaRPr lang="es-ES" sz="72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2400" y="5026672"/>
            <a:ext cx="68234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prstClr val="white"/>
                </a:solidFill>
              </a:rPr>
              <a:t>Necesitamos a Dios en</a:t>
            </a:r>
            <a:br>
              <a:rPr lang="es-ES" sz="4400" dirty="0">
                <a:solidFill>
                  <a:prstClr val="white"/>
                </a:solidFill>
              </a:rPr>
            </a:br>
            <a:r>
              <a:rPr lang="es-ES" sz="4400" dirty="0">
                <a:solidFill>
                  <a:prstClr val="white"/>
                </a:solidFill>
              </a:rPr>
              <a:t>cada aspecto de nuestra vida</a:t>
            </a:r>
          </a:p>
        </p:txBody>
      </p:sp>
    </p:spTree>
    <p:extLst>
      <p:ext uri="{BB962C8B-B14F-4D97-AF65-F5344CB8AC3E}">
        <p14:creationId xmlns:p14="http://schemas.microsoft.com/office/powerpoint/2010/main" val="128870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566" y="2828837"/>
            <a:ext cx="755087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>
                <a:solidFill>
                  <a:prstClr val="white"/>
                </a:solidFill>
              </a:rPr>
              <a:t>Él “sustenta todas las cosas</a:t>
            </a:r>
            <a:br>
              <a:rPr lang="es-ES" sz="3600">
                <a:solidFill>
                  <a:prstClr val="white"/>
                </a:solidFill>
              </a:rPr>
            </a:br>
            <a:r>
              <a:rPr lang="es-ES" sz="3600">
                <a:solidFill>
                  <a:prstClr val="white"/>
                </a:solidFill>
              </a:rPr>
              <a:t>con la palabra de su poder.” </a:t>
            </a:r>
            <a:endParaRPr lang="es-ES" sz="36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2966" y="4283823"/>
            <a:ext cx="75508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ES" sz="2400" i="1" dirty="0">
                <a:solidFill>
                  <a:prstClr val="white"/>
                </a:solidFill>
              </a:rPr>
              <a:t>Hebreos 1:3</a:t>
            </a:r>
            <a:endParaRPr lang="es-ES" sz="24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9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566" y="2828837"/>
            <a:ext cx="755087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El “</a:t>
            </a:r>
            <a:r>
              <a:rPr lang="es-ES" sz="3600" dirty="0">
                <a:solidFill>
                  <a:prstClr val="white"/>
                </a:solidFill>
              </a:rPr>
              <a:t>Dios en cuya mano</a:t>
            </a:r>
            <a:br>
              <a:rPr lang="es-ES" sz="3600" dirty="0">
                <a:solidFill>
                  <a:prstClr val="white"/>
                </a:solidFill>
              </a:rPr>
            </a:br>
            <a:r>
              <a:rPr lang="es-ES" sz="3600" dirty="0">
                <a:solidFill>
                  <a:prstClr val="white"/>
                </a:solidFill>
              </a:rPr>
              <a:t>está tu vida</a:t>
            </a:r>
            <a:r>
              <a:rPr lang="en-US" sz="3600" dirty="0">
                <a:solidFill>
                  <a:prstClr val="white"/>
                </a:solidFill>
              </a:rPr>
              <a:t>.” 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2966" y="4283823"/>
            <a:ext cx="75508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i="1" dirty="0">
                <a:solidFill>
                  <a:prstClr val="white"/>
                </a:solidFill>
              </a:rPr>
              <a:t>Daniel 5:23</a:t>
            </a:r>
            <a:endParaRPr lang="en-US" sz="24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stock-Dark-spooky-forest-with-silhou-4222588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496" y="0"/>
            <a:ext cx="127107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8207" y="193698"/>
            <a:ext cx="8371002" cy="3416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b="1" dirty="0">
                <a:ln w="22225">
                  <a:solidFill>
                    <a:srgbClr val="5B9BD5"/>
                  </a:solidFill>
                </a:ln>
                <a:gradFill flip="none" rotWithShape="1"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74000">
                      <a:srgbClr val="FFC000">
                        <a:lumMod val="45000"/>
                        <a:lumOff val="55000"/>
                      </a:srgbClr>
                    </a:gs>
                    <a:gs pos="83000">
                      <a:srgbClr val="FFC000">
                        <a:lumMod val="45000"/>
                        <a:lumOff val="55000"/>
                      </a:srgbClr>
                    </a:gs>
                    <a:gs pos="100000">
                      <a:srgbClr val="FFC000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</a:rPr>
              <a:t>Ilusiones que Satanás</a:t>
            </a:r>
            <a:br>
              <a:rPr lang="es-ES" sz="7200" b="1" dirty="0">
                <a:ln w="22225">
                  <a:solidFill>
                    <a:srgbClr val="5B9BD5"/>
                  </a:solidFill>
                </a:ln>
                <a:gradFill flip="none" rotWithShape="1"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74000">
                      <a:srgbClr val="FFC000">
                        <a:lumMod val="45000"/>
                        <a:lumOff val="55000"/>
                      </a:srgbClr>
                    </a:gs>
                    <a:gs pos="83000">
                      <a:srgbClr val="FFC000">
                        <a:lumMod val="45000"/>
                        <a:lumOff val="55000"/>
                      </a:srgbClr>
                    </a:gs>
                    <a:gs pos="100000">
                      <a:srgbClr val="FFC000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s-ES" sz="7200" b="1" dirty="0">
                <a:ln w="22225">
                  <a:solidFill>
                    <a:srgbClr val="5B9BD5"/>
                  </a:solidFill>
                </a:ln>
                <a:gradFill flip="none" rotWithShape="1"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74000">
                      <a:srgbClr val="FFC000">
                        <a:lumMod val="45000"/>
                        <a:lumOff val="55000"/>
                      </a:srgbClr>
                    </a:gs>
                    <a:gs pos="83000">
                      <a:srgbClr val="FFC000">
                        <a:lumMod val="45000"/>
                        <a:lumOff val="55000"/>
                      </a:srgbClr>
                    </a:gs>
                    <a:gs pos="100000">
                      <a:srgbClr val="FFC000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</a:rPr>
              <a:t>Quiere que</a:t>
            </a:r>
          </a:p>
          <a:p>
            <a:pPr algn="ctr"/>
            <a:r>
              <a:rPr lang="es-ES" sz="7200" b="1" dirty="0">
                <a:ln w="22225">
                  <a:solidFill>
                    <a:srgbClr val="5B9BD5"/>
                  </a:solidFill>
                </a:ln>
                <a:gradFill flip="none" rotWithShape="1"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74000">
                      <a:srgbClr val="FFC000">
                        <a:lumMod val="45000"/>
                        <a:lumOff val="55000"/>
                      </a:srgbClr>
                    </a:gs>
                    <a:gs pos="83000">
                      <a:srgbClr val="FFC000">
                        <a:lumMod val="45000"/>
                        <a:lumOff val="55000"/>
                      </a:srgbClr>
                    </a:gs>
                    <a:gs pos="100000">
                      <a:srgbClr val="FFC000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</a:rPr>
              <a:t>Creamos</a:t>
            </a:r>
          </a:p>
        </p:txBody>
      </p:sp>
    </p:spTree>
    <p:extLst>
      <p:ext uri="{BB962C8B-B14F-4D97-AF65-F5344CB8AC3E}">
        <p14:creationId xmlns:p14="http://schemas.microsoft.com/office/powerpoint/2010/main" val="424767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200" y="365127"/>
            <a:ext cx="7302665" cy="1325563"/>
          </a:xfrm>
        </p:spPr>
        <p:txBody>
          <a:bodyPr>
            <a:noAutofit/>
          </a:bodyPr>
          <a:lstStyle/>
          <a:p>
            <a:r>
              <a:rPr lang="es-ES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Podemos hacerlo por nuestra cuenta </a:t>
            </a:r>
            <a:r>
              <a:rPr lang="es-ES" b="1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sin</a:t>
            </a:r>
            <a:r>
              <a:rPr lang="es-ES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Dios.</a:t>
            </a:r>
            <a:endParaRPr lang="es-ES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s-ES" sz="3600" dirty="0">
                <a:solidFill>
                  <a:srgbClr val="EBA343"/>
                </a:solidFill>
              </a:rPr>
              <a:t>La primera mentira de Satanás –</a:t>
            </a:r>
            <a:br>
              <a:rPr lang="es-ES" sz="3600" dirty="0">
                <a:solidFill>
                  <a:srgbClr val="EBA343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Gén. 3:4-5</a:t>
            </a:r>
          </a:p>
          <a:p>
            <a:pPr marL="342900" indent="-342900"/>
            <a:r>
              <a:rPr lang="es-ES" sz="3600" dirty="0">
                <a:solidFill>
                  <a:srgbClr val="EBA343"/>
                </a:solidFill>
              </a:rPr>
              <a:t>Satanás minimiza la importancia de Dios – </a:t>
            </a:r>
            <a:r>
              <a:rPr lang="es-ES" sz="3600" dirty="0">
                <a:solidFill>
                  <a:schemeClr val="bg1"/>
                </a:solidFill>
              </a:rPr>
              <a:t>Rom. 1</a:t>
            </a:r>
          </a:p>
          <a:p>
            <a:pPr marL="800100" lvl="1" indent="-342900"/>
            <a:r>
              <a:rPr lang="es-ES" sz="3200" dirty="0">
                <a:solidFill>
                  <a:schemeClr val="bg1"/>
                </a:solidFill>
              </a:rPr>
              <a:t>Personas que “detienen” la verdad (v. 18)</a:t>
            </a:r>
          </a:p>
          <a:p>
            <a:pPr marL="800100" lvl="1" indent="-342900"/>
            <a:r>
              <a:rPr lang="es-ES" sz="3200" dirty="0">
                <a:solidFill>
                  <a:schemeClr val="bg1"/>
                </a:solidFill>
              </a:rPr>
              <a:t>“No le glorificaron como a Dios” (v. 21)</a:t>
            </a:r>
          </a:p>
          <a:p>
            <a:pPr marL="800100" lvl="1" indent="-342900"/>
            <a:r>
              <a:rPr lang="es-ES" sz="3200" dirty="0">
                <a:solidFill>
                  <a:schemeClr val="bg1"/>
                </a:solidFill>
              </a:rPr>
              <a:t>Profesaron “ser sabios” (v. 22)</a:t>
            </a:r>
          </a:p>
          <a:p>
            <a:pPr marL="342900" indent="-342900"/>
            <a:r>
              <a:rPr lang="es-ES" sz="3600" dirty="0">
                <a:solidFill>
                  <a:srgbClr val="EBA343"/>
                </a:solidFill>
              </a:rPr>
              <a:t>Creados para “buscar a Dios” –</a:t>
            </a:r>
            <a:br>
              <a:rPr lang="es-ES" sz="3600" dirty="0">
                <a:solidFill>
                  <a:srgbClr val="EBA343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Hch. 17:27</a:t>
            </a:r>
          </a:p>
        </p:txBody>
      </p:sp>
    </p:spTree>
    <p:extLst>
      <p:ext uri="{BB962C8B-B14F-4D97-AF65-F5344CB8AC3E}">
        <p14:creationId xmlns:p14="http://schemas.microsoft.com/office/powerpoint/2010/main" val="49718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</Words>
  <Application>Microsoft Office PowerPoint</Application>
  <PresentationFormat>Widescreen</PresentationFormat>
  <Paragraphs>29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</vt:lpstr>
      <vt:lpstr>Calibri Light</vt:lpstr>
      <vt:lpstr>Gill Sans Ultra Bold Condensed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Desenmascarando  las Ilusiones de Nuestra Cultura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Podemos hacerlo por nuestra cuenta sin Dios.</vt:lpstr>
      <vt:lpstr>No necesitamos a Dios cuando las cosas nos van bien.</vt:lpstr>
      <vt:lpstr>No necesitamos a gente de “una fe igualmente preciosa” en nuestra vida.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Desenmascarando  las Ilusiones de Nuestra Cultura</dc:title>
  <dc:creator>Eastside Enlightener</dc:creator>
  <cp:lastModifiedBy>Eastside Enlightener</cp:lastModifiedBy>
  <cp:revision>1</cp:revision>
  <dcterms:created xsi:type="dcterms:W3CDTF">2015-06-13T00:34:28Z</dcterms:created>
  <dcterms:modified xsi:type="dcterms:W3CDTF">2015-06-13T00:35:40Z</dcterms:modified>
</cp:coreProperties>
</file>