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64" r:id="rId4"/>
    <p:sldId id="262" r:id="rId5"/>
    <p:sldId id="265" r:id="rId6"/>
    <p:sldId id="263" r:id="rId7"/>
  </p:sldIdLst>
  <p:sldSz cx="9144000" cy="6858000" type="screen4x3"/>
  <p:notesSz cx="6858000" cy="9144000"/>
  <p:embeddedFontLst>
    <p:embeddedFont>
      <p:font typeface="Calibri Light" panose="020F0302020204030204" pitchFamily="34" charset="0"/>
      <p:regular r:id="rId9"/>
      <p:italic r:id="rId10"/>
    </p:embeddedFont>
    <p:embeddedFont>
      <p:font typeface="Calibri" panose="020F0502020204030204" pitchFamily="34" charset="0"/>
      <p:regular r:id="rId11"/>
      <p:bold r:id="rId12"/>
      <p:italic r:id="rId13"/>
      <p:boldItalic r:id="rId14"/>
    </p:embeddedFont>
    <p:embeddedFont>
      <p:font typeface="Gill Sans Ultra Bold Condensed" panose="020B0A06020104020203" pitchFamily="34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A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470" autoAdjust="0"/>
  </p:normalViewPr>
  <p:slideViewPr>
    <p:cSldViewPr snapToGrid="0">
      <p:cViewPr>
        <p:scale>
          <a:sx n="75" d="100"/>
          <a:sy n="75" d="100"/>
        </p:scale>
        <p:origin x="-100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8B08E-08D1-4786-AA73-FF0218A6CEDF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D120D2-0AF1-460A-ACAB-C8E7B099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154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120D2-0AF1-460A-ACAB-C8E7B099259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87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120D2-0AF1-460A-ACAB-C8E7B099259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054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120D2-0AF1-460A-ACAB-C8E7B099259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054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120D2-0AF1-460A-ACAB-C8E7B099259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0525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120D2-0AF1-460A-ACAB-C8E7B099259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054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120D2-0AF1-460A-ACAB-C8E7B099259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878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530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09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286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315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61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42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07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407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403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08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2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1AC5B-8DD0-4D29-8EBF-5424B5765864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4D315-570E-46F0-A9FF-5C90A1F7F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897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189" y="3602038"/>
            <a:ext cx="5779811" cy="325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345"/>
            <a:ext cx="7772400" cy="2387600"/>
          </a:xfrm>
        </p:spPr>
        <p:txBody>
          <a:bodyPr/>
          <a:lstStyle/>
          <a:p>
            <a:r>
              <a:rPr lang="en-US" sz="7200" dirty="0" smtClean="0">
                <a:solidFill>
                  <a:schemeClr val="bg1"/>
                </a:solidFill>
                <a:latin typeface="Gill Sans Ultra Bold Condensed" panose="020B0A06020104020203" pitchFamily="34" charset="0"/>
              </a:rPr>
              <a:t>Unmasking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Illusions of our Culture</a:t>
            </a:r>
            <a:endParaRPr lang="en-US" dirty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8616" y="3946207"/>
            <a:ext cx="4212771" cy="1655762"/>
          </a:xfrm>
        </p:spPr>
        <p:txBody>
          <a:bodyPr>
            <a:normAutofit/>
          </a:bodyPr>
          <a:lstStyle/>
          <a:p>
            <a:r>
              <a:rPr lang="en-US" sz="3200" i="1" dirty="0" smtClean="0">
                <a:solidFill>
                  <a:schemeClr val="bg1"/>
                </a:solidFill>
              </a:rPr>
              <a:t>Moral Neutrality</a:t>
            </a:r>
            <a:endParaRPr lang="en-US" sz="3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08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199" y="365126"/>
            <a:ext cx="7302665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Illusions</a:t>
            </a:r>
            <a:endParaRPr lang="en-US" sz="5400" dirty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endParaRPr lang="en-US" sz="3600" dirty="0" smtClean="0">
              <a:solidFill>
                <a:srgbClr val="EBA343"/>
              </a:solidFill>
            </a:endParaRPr>
          </a:p>
          <a:p>
            <a:pPr marL="342900" indent="-342900"/>
            <a:r>
              <a:rPr lang="en-US" sz="3600" dirty="0" smtClean="0">
                <a:solidFill>
                  <a:srgbClr val="EBA343"/>
                </a:solidFill>
              </a:rPr>
              <a:t>As a society we’ve evolved</a:t>
            </a:r>
          </a:p>
          <a:p>
            <a:pPr marL="342900" indent="-342900"/>
            <a:endParaRPr lang="en-US" sz="3600" dirty="0" smtClean="0">
              <a:solidFill>
                <a:srgbClr val="EBA343"/>
              </a:solidFill>
            </a:endParaRPr>
          </a:p>
          <a:p>
            <a:pPr marL="342900" indent="-342900"/>
            <a:r>
              <a:rPr lang="en-US" sz="3600" dirty="0" smtClean="0">
                <a:solidFill>
                  <a:srgbClr val="EBA343"/>
                </a:solidFill>
              </a:rPr>
              <a:t>Tolerance and acceptance </a:t>
            </a:r>
            <a:r>
              <a:rPr lang="en-US" sz="3600" dirty="0" smtClean="0">
                <a:solidFill>
                  <a:srgbClr val="EBA343"/>
                </a:solidFill>
              </a:rPr>
              <a:t>trump </a:t>
            </a:r>
            <a:r>
              <a:rPr lang="en-US" sz="3600" dirty="0" smtClean="0">
                <a:solidFill>
                  <a:srgbClr val="EBA343"/>
                </a:solidFill>
              </a:rPr>
              <a:t>all other behaviors</a:t>
            </a:r>
          </a:p>
          <a:p>
            <a:pPr marL="342900" indent="-342900"/>
            <a:endParaRPr lang="en-US" sz="3600" dirty="0" smtClean="0">
              <a:solidFill>
                <a:srgbClr val="EBA343"/>
              </a:solidFill>
            </a:endParaRPr>
          </a:p>
          <a:p>
            <a:pPr marL="342900" indent="-342900"/>
            <a:r>
              <a:rPr lang="en-US" sz="3600" dirty="0" smtClean="0">
                <a:solidFill>
                  <a:srgbClr val="EBA343"/>
                </a:solidFill>
              </a:rPr>
              <a:t>No one has the right to judge me</a:t>
            </a:r>
          </a:p>
        </p:txBody>
      </p:sp>
    </p:spTree>
    <p:extLst>
      <p:ext uri="{BB962C8B-B14F-4D97-AF65-F5344CB8AC3E}">
        <p14:creationId xmlns:p14="http://schemas.microsoft.com/office/powerpoint/2010/main" val="794383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199" y="365126"/>
            <a:ext cx="7302665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Moral Neutrality</a:t>
            </a:r>
            <a:endParaRPr lang="en-US" sz="5400" dirty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endParaRPr lang="en-US" sz="3600" dirty="0" smtClean="0">
              <a:solidFill>
                <a:srgbClr val="EBA343"/>
              </a:solidFill>
            </a:endParaRPr>
          </a:p>
          <a:p>
            <a:pPr marL="342900" indent="-342900"/>
            <a:r>
              <a:rPr lang="en-US" sz="3600" dirty="0" smtClean="0">
                <a:solidFill>
                  <a:srgbClr val="EBA343"/>
                </a:solidFill>
              </a:rPr>
              <a:t>As a society we’ve evolved</a:t>
            </a:r>
          </a:p>
          <a:p>
            <a:pPr marL="0" indent="0">
              <a:buNone/>
            </a:pPr>
            <a:endParaRPr lang="en-US" sz="3600" dirty="0" smtClean="0">
              <a:solidFill>
                <a:srgbClr val="EBA343"/>
              </a:solidFill>
            </a:endParaRPr>
          </a:p>
          <a:p>
            <a:pPr marL="0" indent="0" algn="ctr">
              <a:buNone/>
            </a:pPr>
            <a:r>
              <a:rPr lang="en-US" sz="3600" b="1" dirty="0" smtClean="0">
                <a:solidFill>
                  <a:srgbClr val="EBA343"/>
                </a:solidFill>
              </a:rPr>
              <a:t>Or, are we repeating history?</a:t>
            </a:r>
          </a:p>
        </p:txBody>
      </p:sp>
      <p:sp>
        <p:nvSpPr>
          <p:cNvPr id="5" name="Rectangle 4"/>
          <p:cNvSpPr/>
          <p:nvPr/>
        </p:nvSpPr>
        <p:spPr>
          <a:xfrm rot="604589">
            <a:off x="4056586" y="4439055"/>
            <a:ext cx="20218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EBA343"/>
                </a:solidFill>
              </a:rPr>
              <a:t>repeating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 rot="2525984">
            <a:off x="2928828" y="4766371"/>
            <a:ext cx="20218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EBA343"/>
                </a:solidFill>
              </a:rPr>
              <a:t>repeating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 rot="20122411">
            <a:off x="4788108" y="4766372"/>
            <a:ext cx="20218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EBA343"/>
                </a:solidFill>
              </a:rPr>
              <a:t>repeating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98647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66"/>
                                      </p:to>
                                    </p:animClr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66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9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"/>
                            </p:stCondLst>
                            <p:childTnLst>
                              <p:par>
                                <p:cTn id="23" presetID="2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66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66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800"/>
                            </p:stCondLst>
                            <p:childTnLst>
                              <p:par>
                                <p:cTn id="32" presetID="2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66"/>
                                      </p:to>
                                    </p:animClr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66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build="allAtOnce"/>
      <p:bldP spid="5" grpId="1" build="allAtOnce"/>
      <p:bldP spid="6" grpId="0" build="allAtOnce"/>
      <p:bldP spid="6" grpId="1" build="allAtOnce"/>
      <p:bldP spid="7" grpId="0" build="allAtOnce"/>
      <p:bldP spid="7" grpI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199" y="365126"/>
            <a:ext cx="7302665" cy="1325563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Moral Neutrality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37214" y="1834189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endParaRPr lang="en-US" sz="3600" dirty="0" smtClean="0">
              <a:solidFill>
                <a:srgbClr val="EBA343"/>
              </a:solidFill>
            </a:endParaRPr>
          </a:p>
          <a:p>
            <a:pPr marL="342900" indent="-342900"/>
            <a:endParaRPr lang="en-US" sz="3600" dirty="0" smtClean="0">
              <a:solidFill>
                <a:srgbClr val="EBA343"/>
              </a:solidFill>
            </a:endParaRPr>
          </a:p>
          <a:p>
            <a:pPr marL="342900" indent="-342900"/>
            <a:endParaRPr lang="en-US" sz="3600" dirty="0" smtClean="0">
              <a:solidFill>
                <a:srgbClr val="EBA343"/>
              </a:solidFill>
            </a:endParaRPr>
          </a:p>
          <a:p>
            <a:pPr marL="342900" indent="-342900"/>
            <a:r>
              <a:rPr lang="en-US" sz="3600" dirty="0" smtClean="0">
                <a:solidFill>
                  <a:srgbClr val="EBA343"/>
                </a:solidFill>
              </a:rPr>
              <a:t>Tolerance and acceptance </a:t>
            </a:r>
            <a:r>
              <a:rPr lang="en-US" sz="3600" dirty="0" smtClean="0">
                <a:solidFill>
                  <a:srgbClr val="EBA343"/>
                </a:solidFill>
              </a:rPr>
              <a:t>trump </a:t>
            </a:r>
            <a:r>
              <a:rPr lang="en-US" sz="3600" dirty="0" smtClean="0">
                <a:solidFill>
                  <a:srgbClr val="EBA343"/>
                </a:solidFill>
              </a:rPr>
              <a:t>all other behaviors</a:t>
            </a:r>
          </a:p>
          <a:p>
            <a:pPr marL="342900" indent="-342900"/>
            <a:endParaRPr lang="en-US" sz="3600" dirty="0" smtClean="0">
              <a:solidFill>
                <a:srgbClr val="EBA343"/>
              </a:solidFill>
            </a:endParaRPr>
          </a:p>
        </p:txBody>
      </p:sp>
      <p:sp>
        <p:nvSpPr>
          <p:cNvPr id="7" name="Flowchart: Predefined Process 6"/>
          <p:cNvSpPr/>
          <p:nvPr/>
        </p:nvSpPr>
        <p:spPr>
          <a:xfrm rot="18873898">
            <a:off x="2250042" y="3259844"/>
            <a:ext cx="4058292" cy="1500027"/>
          </a:xfrm>
          <a:prstGeom prst="flowChartPredefinedProcess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</a:rPr>
              <a:t>Really?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10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allAtOnce"/>
      <p:bldP spid="7" grpId="0" animBg="1"/>
      <p:bldP spid="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199" y="365126"/>
            <a:ext cx="7302665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Moral Neutrality</a:t>
            </a:r>
            <a:endParaRPr lang="en-US" sz="5400" dirty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endParaRPr lang="en-US" sz="3600" dirty="0" smtClean="0">
              <a:solidFill>
                <a:srgbClr val="EBA343"/>
              </a:solidFill>
            </a:endParaRPr>
          </a:p>
          <a:p>
            <a:pPr marL="342900" indent="-342900"/>
            <a:endParaRPr lang="en-US" sz="3600" dirty="0">
              <a:solidFill>
                <a:srgbClr val="EBA343"/>
              </a:solidFill>
            </a:endParaRPr>
          </a:p>
          <a:p>
            <a:pPr marL="342900" indent="-342900"/>
            <a:endParaRPr lang="en-US" sz="3600" dirty="0" smtClean="0">
              <a:solidFill>
                <a:srgbClr val="EBA343"/>
              </a:solidFill>
            </a:endParaRPr>
          </a:p>
          <a:p>
            <a:pPr marL="342900" indent="-342900"/>
            <a:endParaRPr lang="en-US" sz="3600" dirty="0" smtClean="0">
              <a:solidFill>
                <a:srgbClr val="EBA343"/>
              </a:solidFill>
            </a:endParaRPr>
          </a:p>
          <a:p>
            <a:pPr marL="342900" indent="-342900"/>
            <a:endParaRPr lang="en-US" sz="3600" dirty="0" smtClean="0">
              <a:solidFill>
                <a:srgbClr val="EBA343"/>
              </a:solidFill>
            </a:endParaRPr>
          </a:p>
          <a:p>
            <a:pPr marL="342900" indent="-342900"/>
            <a:r>
              <a:rPr lang="en-US" sz="3600" dirty="0" smtClean="0">
                <a:solidFill>
                  <a:srgbClr val="EBA343"/>
                </a:solidFill>
              </a:rPr>
              <a:t>No one has the right to judge me</a:t>
            </a:r>
          </a:p>
        </p:txBody>
      </p:sp>
    </p:spTree>
    <p:extLst>
      <p:ext uri="{BB962C8B-B14F-4D97-AF65-F5344CB8AC3E}">
        <p14:creationId xmlns:p14="http://schemas.microsoft.com/office/powerpoint/2010/main" val="3392597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199" y="365126"/>
            <a:ext cx="7302665" cy="1325563"/>
          </a:xfrm>
        </p:spPr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(Lesson Title or Subheading)</a:t>
            </a:r>
            <a:endParaRPr lang="en-US" sz="5400" dirty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n-US" sz="3600" dirty="0" smtClean="0">
                <a:solidFill>
                  <a:srgbClr val="EBA343"/>
                </a:solidFill>
              </a:rPr>
              <a:t>Point One</a:t>
            </a:r>
          </a:p>
          <a:p>
            <a:pPr marL="342900" indent="-342900"/>
            <a:r>
              <a:rPr lang="en-US" sz="3600" dirty="0" smtClean="0">
                <a:solidFill>
                  <a:srgbClr val="EBA343"/>
                </a:solidFill>
              </a:rPr>
              <a:t>Point Two</a:t>
            </a:r>
          </a:p>
          <a:p>
            <a:pPr marL="800100" lvl="1" indent="-342900"/>
            <a:r>
              <a:rPr lang="en-US" sz="3200" dirty="0" err="1" smtClean="0">
                <a:solidFill>
                  <a:schemeClr val="bg1"/>
                </a:solidFill>
              </a:rPr>
              <a:t>Subpoint</a:t>
            </a:r>
            <a:r>
              <a:rPr lang="en-US" sz="3200" dirty="0" smtClean="0">
                <a:solidFill>
                  <a:schemeClr val="bg1"/>
                </a:solidFill>
              </a:rPr>
              <a:t> one</a:t>
            </a:r>
          </a:p>
          <a:p>
            <a:pPr marL="800100" lvl="1" indent="-342900"/>
            <a:r>
              <a:rPr lang="en-US" sz="3200" dirty="0" err="1" smtClean="0">
                <a:solidFill>
                  <a:schemeClr val="bg1"/>
                </a:solidFill>
              </a:rPr>
              <a:t>Subpoint</a:t>
            </a:r>
            <a:r>
              <a:rPr lang="en-US" sz="3200" dirty="0" smtClean="0">
                <a:solidFill>
                  <a:schemeClr val="bg1"/>
                </a:solidFill>
              </a:rPr>
              <a:t> two</a:t>
            </a:r>
          </a:p>
          <a:p>
            <a:pPr marL="800100" lvl="1" indent="-342900"/>
            <a:r>
              <a:rPr lang="en-US" sz="3200" dirty="0" err="1" smtClean="0">
                <a:solidFill>
                  <a:schemeClr val="bg1"/>
                </a:solidFill>
              </a:rPr>
              <a:t>Subpoint</a:t>
            </a:r>
            <a:r>
              <a:rPr lang="en-US" sz="3200" dirty="0" smtClean="0">
                <a:solidFill>
                  <a:schemeClr val="bg1"/>
                </a:solidFill>
              </a:rPr>
              <a:t> three</a:t>
            </a:r>
          </a:p>
        </p:txBody>
      </p:sp>
    </p:spTree>
    <p:extLst>
      <p:ext uri="{BB962C8B-B14F-4D97-AF65-F5344CB8AC3E}">
        <p14:creationId xmlns:p14="http://schemas.microsoft.com/office/powerpoint/2010/main" val="50079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</TotalTime>
  <Words>84</Words>
  <Application>Microsoft Office PowerPoint</Application>
  <PresentationFormat>On-screen Show (4:3)</PresentationFormat>
  <Paragraphs>42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 Light</vt:lpstr>
      <vt:lpstr>Calibri</vt:lpstr>
      <vt:lpstr>Gill Sans Ultra Bold Condensed</vt:lpstr>
      <vt:lpstr>Office Theme</vt:lpstr>
      <vt:lpstr>Unmasking  Illusions of our Culture</vt:lpstr>
      <vt:lpstr>Illusions</vt:lpstr>
      <vt:lpstr>Moral Neutrality</vt:lpstr>
      <vt:lpstr>Moral Neutrality</vt:lpstr>
      <vt:lpstr>Moral Neutrality</vt:lpstr>
      <vt:lpstr>(Lesson Title or Subheading)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Unmasking  Illusions of our Culture</dc:title>
  <dc:creator>Steve</dc:creator>
  <cp:lastModifiedBy>Shirley</cp:lastModifiedBy>
  <cp:revision>28</cp:revision>
  <dcterms:created xsi:type="dcterms:W3CDTF">2014-05-22T19:34:44Z</dcterms:created>
  <dcterms:modified xsi:type="dcterms:W3CDTF">2015-05-20T22:22:07Z</dcterms:modified>
</cp:coreProperties>
</file>