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4" r:id="rId4"/>
    <p:sldId id="262" r:id="rId5"/>
    <p:sldId id="265" r:id="rId6"/>
  </p:sldIdLst>
  <p:sldSz cx="9144000" cy="6858000" type="screen4x3"/>
  <p:notesSz cx="6858000" cy="9144000"/>
  <p:embeddedFontLst>
    <p:embeddedFont>
      <p:font typeface="Gill Sans Ultra Bold Condensed" pitchFamily="34" charset="0"/>
      <p:regular r:id="rId8"/>
    </p:embeddedFont>
    <p:embeddedFont>
      <p:font typeface="Calibri Light" pitchFamily="34" charset="0"/>
      <p:regular r:id="rId9"/>
      <p:italic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34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615" autoAdjust="0"/>
    <p:restoredTop sz="86470" autoAdjust="0"/>
  </p:normalViewPr>
  <p:slideViewPr>
    <p:cSldViewPr snapToGrid="0">
      <p:cViewPr>
        <p:scale>
          <a:sx n="90" d="100"/>
          <a:sy n="90" d="100"/>
        </p:scale>
        <p:origin x="-14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8B08E-08D1-4786-AA73-FF0218A6CEDF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120D2-0AF1-460A-ACAB-C8E7B0992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715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0887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205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2054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2052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205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55305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3093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2286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83154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4619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6423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69072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9407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8403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84083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562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AC5B-8DD0-4D29-8EBF-5424B5765864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489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189" y="3602038"/>
            <a:ext cx="5779811" cy="3255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345"/>
            <a:ext cx="7772400" cy="2387600"/>
          </a:xfrm>
        </p:spPr>
        <p:txBody>
          <a:bodyPr/>
          <a:lstStyle/>
          <a:p>
            <a:r>
              <a:rPr lang="es-ES" sz="7800" noProof="0" smtClean="0">
                <a:solidFill>
                  <a:schemeClr val="bg1"/>
                </a:solidFill>
                <a:latin typeface="Gill Sans Ultra Bold Condensed" pitchFamily="34" charset="0"/>
              </a:rPr>
              <a:t>Desenmascarando </a:t>
            </a:r>
            <a:br>
              <a:rPr lang="es-ES" sz="7800" noProof="0" smtClean="0">
                <a:solidFill>
                  <a:schemeClr val="bg1"/>
                </a:solidFill>
                <a:latin typeface="Gill Sans Ultra Bold Condensed" pitchFamily="34" charset="0"/>
              </a:rPr>
            </a:br>
            <a:r>
              <a:rPr lang="es-ES" sz="4700" noProof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las Ilusiones de Nuestra Cultura</a:t>
            </a:r>
            <a:endParaRPr lang="es-ES" sz="4700" noProof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616" y="3946207"/>
            <a:ext cx="4212771" cy="1655762"/>
          </a:xfrm>
        </p:spPr>
        <p:txBody>
          <a:bodyPr>
            <a:normAutofit/>
          </a:bodyPr>
          <a:lstStyle/>
          <a:p>
            <a:r>
              <a:rPr lang="es-ES" sz="3200" i="1" noProof="0" smtClean="0">
                <a:solidFill>
                  <a:schemeClr val="bg1"/>
                </a:solidFill>
              </a:rPr>
              <a:t>La Ilusión</a:t>
            </a:r>
            <a:br>
              <a:rPr lang="es-ES" sz="3200" i="1" noProof="0" smtClean="0">
                <a:solidFill>
                  <a:schemeClr val="bg1"/>
                </a:solidFill>
              </a:rPr>
            </a:br>
            <a:r>
              <a:rPr lang="es-ES" sz="3200" i="1" noProof="0" smtClean="0">
                <a:solidFill>
                  <a:schemeClr val="bg1"/>
                </a:solidFill>
              </a:rPr>
              <a:t>de la Virtud</a:t>
            </a:r>
            <a:br>
              <a:rPr lang="es-ES" sz="3200" i="1" noProof="0" smtClean="0">
                <a:solidFill>
                  <a:schemeClr val="bg1"/>
                </a:solidFill>
              </a:rPr>
            </a:br>
            <a:r>
              <a:rPr lang="es-ES" sz="3200" i="1" noProof="0" smtClean="0">
                <a:solidFill>
                  <a:schemeClr val="bg1"/>
                </a:solidFill>
              </a:rPr>
              <a:t>de la Neutralidad Moral</a:t>
            </a:r>
            <a:endParaRPr lang="es-ES" sz="3200" i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08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/>
          </a:bodyPr>
          <a:lstStyle/>
          <a:p>
            <a:r>
              <a:rPr lang="es-ES" sz="5400" noProof="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Ilusiones</a:t>
            </a:r>
            <a:endParaRPr lang="es-ES" sz="5400" noProof="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</a:pPr>
            <a:r>
              <a:rPr lang="es-ES" sz="4000" noProof="0" dirty="0" smtClean="0">
                <a:solidFill>
                  <a:srgbClr val="EBA343"/>
                </a:solidFill>
              </a:rPr>
              <a:t>Como una sociedad, hemos </a:t>
            </a:r>
            <a:r>
              <a:rPr lang="es-ES" sz="4000" noProof="0" dirty="0" err="1" smtClean="0">
                <a:solidFill>
                  <a:srgbClr val="EBA343"/>
                </a:solidFill>
              </a:rPr>
              <a:t>evolu-cionado</a:t>
            </a:r>
            <a:r>
              <a:rPr lang="es-ES" sz="4000" noProof="0" dirty="0" smtClean="0">
                <a:solidFill>
                  <a:srgbClr val="EBA343"/>
                </a:solidFill>
              </a:rPr>
              <a:t>.</a:t>
            </a:r>
            <a:endParaRPr lang="es-ES" sz="4000" noProof="0" dirty="0" smtClean="0">
              <a:solidFill>
                <a:srgbClr val="EBA343"/>
              </a:solidFill>
            </a:endParaRPr>
          </a:p>
          <a:p>
            <a:pPr marL="342900" indent="-342900">
              <a:spcAft>
                <a:spcPts val="1200"/>
              </a:spcAft>
            </a:pPr>
            <a:r>
              <a:rPr lang="es-ES" sz="4000" dirty="0" smtClean="0">
                <a:solidFill>
                  <a:srgbClr val="EBA343"/>
                </a:solidFill>
              </a:rPr>
              <a:t>La tolerancia y la aceptación supera a todos los demás </a:t>
            </a:r>
            <a:r>
              <a:rPr lang="es-ES" sz="4000" dirty="0" smtClean="0">
                <a:solidFill>
                  <a:srgbClr val="EBA343"/>
                </a:solidFill>
              </a:rPr>
              <a:t>comporta-</a:t>
            </a:r>
            <a:r>
              <a:rPr lang="es-ES" sz="4000" dirty="0" err="1" smtClean="0">
                <a:solidFill>
                  <a:srgbClr val="EBA343"/>
                </a:solidFill>
              </a:rPr>
              <a:t>mientos</a:t>
            </a:r>
            <a:r>
              <a:rPr lang="es-ES" sz="4000" dirty="0" smtClean="0">
                <a:solidFill>
                  <a:srgbClr val="EBA343"/>
                </a:solidFill>
              </a:rPr>
              <a:t>.</a:t>
            </a:r>
            <a:endParaRPr lang="es-ES" sz="4000" noProof="0" dirty="0" smtClean="0">
              <a:solidFill>
                <a:srgbClr val="EBA343"/>
              </a:solidFill>
            </a:endParaRPr>
          </a:p>
          <a:p>
            <a:pPr marL="342900" indent="-342900">
              <a:spcAft>
                <a:spcPts val="1200"/>
              </a:spcAft>
            </a:pPr>
            <a:r>
              <a:rPr lang="es-ES" sz="4000" noProof="0" dirty="0" smtClean="0">
                <a:solidFill>
                  <a:srgbClr val="EBA343"/>
                </a:solidFill>
              </a:rPr>
              <a:t>Nadie tiene el derecho de juzgarme.</a:t>
            </a:r>
            <a:endParaRPr lang="es-ES" sz="4000" noProof="0" dirty="0" smtClean="0">
              <a:solidFill>
                <a:srgbClr val="EBA34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4383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La Neutralidad Moral</a:t>
            </a:r>
            <a:endParaRPr lang="es-ES" sz="54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endParaRPr lang="es-ES" sz="3600" dirty="0" smtClean="0">
              <a:solidFill>
                <a:srgbClr val="EBA343"/>
              </a:solidFill>
            </a:endParaRPr>
          </a:p>
          <a:p>
            <a:pPr marL="342900" indent="-342900"/>
            <a:r>
              <a:rPr lang="es-ES" sz="4000" dirty="0" smtClean="0">
                <a:solidFill>
                  <a:srgbClr val="EBA343"/>
                </a:solidFill>
              </a:rPr>
              <a:t>Como una sociedad, hemos </a:t>
            </a:r>
            <a:r>
              <a:rPr lang="es-ES" sz="4000" dirty="0" err="1" smtClean="0">
                <a:solidFill>
                  <a:srgbClr val="EBA343"/>
                </a:solidFill>
              </a:rPr>
              <a:t>evolu-cionado</a:t>
            </a:r>
            <a:r>
              <a:rPr lang="es-ES" sz="4000" dirty="0" smtClean="0">
                <a:solidFill>
                  <a:srgbClr val="EBA343"/>
                </a:solidFill>
              </a:rPr>
              <a:t>.</a:t>
            </a:r>
            <a:endParaRPr lang="es-ES" sz="3600" dirty="0" smtClean="0">
              <a:solidFill>
                <a:srgbClr val="EBA343"/>
              </a:solidFill>
            </a:endParaRPr>
          </a:p>
          <a:p>
            <a:pPr marL="0" indent="0" algn="ctr">
              <a:buNone/>
            </a:pPr>
            <a:r>
              <a:rPr lang="es-ES" sz="4000" b="1" dirty="0" smtClean="0">
                <a:solidFill>
                  <a:srgbClr val="EBA343"/>
                </a:solidFill>
              </a:rPr>
              <a:t>¿O estamos repitiendo la historia?</a:t>
            </a:r>
            <a:endParaRPr lang="es-ES" sz="4000" b="1" dirty="0" smtClean="0">
              <a:solidFill>
                <a:srgbClr val="EBA34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604589">
            <a:off x="3377260" y="4407171"/>
            <a:ext cx="2189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solidFill>
                  <a:srgbClr val="EBA343"/>
                </a:solidFill>
              </a:rPr>
              <a:t>repitiendo</a:t>
            </a:r>
            <a:endParaRPr lang="es-ES" sz="3600" dirty="0"/>
          </a:p>
        </p:txBody>
      </p:sp>
      <p:sp>
        <p:nvSpPr>
          <p:cNvPr id="6" name="Rectangle 5"/>
          <p:cNvSpPr/>
          <p:nvPr/>
        </p:nvSpPr>
        <p:spPr>
          <a:xfrm rot="2525984">
            <a:off x="2228237" y="4925874"/>
            <a:ext cx="2189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solidFill>
                  <a:srgbClr val="EBA343"/>
                </a:solidFill>
              </a:rPr>
              <a:t>repitiendo</a:t>
            </a:r>
            <a:endParaRPr lang="es-ES" sz="3600" dirty="0"/>
          </a:p>
        </p:txBody>
      </p:sp>
      <p:sp>
        <p:nvSpPr>
          <p:cNvPr id="7" name="Rectangle 6"/>
          <p:cNvSpPr/>
          <p:nvPr/>
        </p:nvSpPr>
        <p:spPr>
          <a:xfrm rot="20122411">
            <a:off x="4534087" y="5298014"/>
            <a:ext cx="2189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solidFill>
                  <a:srgbClr val="EBA343"/>
                </a:solidFill>
              </a:rPr>
              <a:t>repitiendo</a:t>
            </a:r>
            <a:endParaRPr lang="es-ES" sz="3600" dirty="0"/>
          </a:p>
        </p:txBody>
      </p:sp>
    </p:spTree>
    <p:extLst>
      <p:ext uri="{BB962C8B-B14F-4D97-AF65-F5344CB8AC3E}">
        <p14:creationId xmlns="" xmlns:p14="http://schemas.microsoft.com/office/powerpoint/2010/main" val="2598647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La Neutralidad Moral</a:t>
            </a:r>
            <a:endParaRPr lang="es-ES" sz="5400" noProof="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2275351"/>
            <a:ext cx="7886700" cy="3540089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None/>
            </a:pPr>
            <a:endParaRPr lang="es-ES" sz="4000" dirty="0" smtClean="0">
              <a:solidFill>
                <a:srgbClr val="EBA343"/>
              </a:solidFill>
            </a:endParaRPr>
          </a:p>
          <a:p>
            <a:pPr marL="342900" indent="-342900">
              <a:spcAft>
                <a:spcPts val="1200"/>
              </a:spcAft>
            </a:pPr>
            <a:r>
              <a:rPr lang="es-ES" sz="4000" dirty="0" smtClean="0">
                <a:solidFill>
                  <a:srgbClr val="EBA343"/>
                </a:solidFill>
              </a:rPr>
              <a:t>La </a:t>
            </a:r>
            <a:r>
              <a:rPr lang="es-ES" sz="4000" dirty="0" smtClean="0">
                <a:solidFill>
                  <a:srgbClr val="EBA343"/>
                </a:solidFill>
              </a:rPr>
              <a:t>tolerancia y la aceptación supera a todos los demás </a:t>
            </a:r>
            <a:r>
              <a:rPr lang="es-ES" sz="4000" dirty="0" smtClean="0">
                <a:solidFill>
                  <a:srgbClr val="EBA343"/>
                </a:solidFill>
              </a:rPr>
              <a:t>comporta-</a:t>
            </a:r>
            <a:r>
              <a:rPr lang="es-ES" sz="4000" dirty="0" err="1" smtClean="0">
                <a:solidFill>
                  <a:srgbClr val="EBA343"/>
                </a:solidFill>
              </a:rPr>
              <a:t>mientos</a:t>
            </a:r>
            <a:r>
              <a:rPr lang="es-ES" sz="4000" dirty="0" smtClean="0">
                <a:solidFill>
                  <a:srgbClr val="EBA343"/>
                </a:solidFill>
              </a:rPr>
              <a:t>.</a:t>
            </a:r>
            <a:endParaRPr lang="es-ES" sz="4000" noProof="0" dirty="0" smtClean="0">
              <a:solidFill>
                <a:srgbClr val="EBA343"/>
              </a:solidFill>
            </a:endParaRPr>
          </a:p>
        </p:txBody>
      </p:sp>
      <p:sp>
        <p:nvSpPr>
          <p:cNvPr id="7" name="Flowchart: Predefined Process 6"/>
          <p:cNvSpPr/>
          <p:nvPr/>
        </p:nvSpPr>
        <p:spPr>
          <a:xfrm rot="18873898">
            <a:off x="2250042" y="3259844"/>
            <a:ext cx="4058292" cy="1500027"/>
          </a:xfrm>
          <a:prstGeom prst="flowChartPredefined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Really?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910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La Neutralidad Moral</a:t>
            </a:r>
            <a:endParaRPr lang="es-ES" sz="5400" noProof="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endParaRPr lang="es-ES" sz="4000" noProof="0" dirty="0" smtClean="0">
              <a:solidFill>
                <a:srgbClr val="EBA343"/>
              </a:solidFill>
            </a:endParaRPr>
          </a:p>
          <a:p>
            <a:pPr marL="342900" indent="-342900">
              <a:buNone/>
            </a:pPr>
            <a:endParaRPr lang="es-ES" sz="4000" noProof="0" dirty="0" smtClean="0">
              <a:solidFill>
                <a:srgbClr val="EBA343"/>
              </a:solidFill>
            </a:endParaRPr>
          </a:p>
          <a:p>
            <a:pPr marL="342900" indent="-342900"/>
            <a:r>
              <a:rPr lang="es-ES" sz="4000" noProof="0" dirty="0" smtClean="0">
                <a:solidFill>
                  <a:srgbClr val="EBA343"/>
                </a:solidFill>
              </a:rPr>
              <a:t>Nadie tiene el derecho de juzgarme.</a:t>
            </a:r>
            <a:endParaRPr lang="es-ES" sz="4000" noProof="0" dirty="0" smtClean="0">
              <a:solidFill>
                <a:srgbClr val="EBA34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2597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82</Words>
  <Application>Microsoft Office PowerPoint</Application>
  <PresentationFormat>On-screen Show (4:3)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Gill Sans Ultra Bold Condensed</vt:lpstr>
      <vt:lpstr>Calibri Light</vt:lpstr>
      <vt:lpstr>Calibri</vt:lpstr>
      <vt:lpstr>Office Theme</vt:lpstr>
      <vt:lpstr>Desenmascarando  las Ilusiones de Nuestra Cultura</vt:lpstr>
      <vt:lpstr>Ilusiones</vt:lpstr>
      <vt:lpstr>La Neutralidad Moral</vt:lpstr>
      <vt:lpstr>La Neutralidad Moral</vt:lpstr>
      <vt:lpstr>La Neutralidad Moral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Desenmascarando las Ilusiones de Nuestra Cultura</dc:title>
  <dc:creator>Steve Klein</dc:creator>
  <dc:description>Translate by Jerry and Maria Falk</dc:description>
  <cp:lastModifiedBy>Jerome Thomas Falk</cp:lastModifiedBy>
  <cp:revision>34</cp:revision>
  <dcterms:created xsi:type="dcterms:W3CDTF">2014-05-22T19:34:44Z</dcterms:created>
  <dcterms:modified xsi:type="dcterms:W3CDTF">2015-06-10T01:27:12Z</dcterms:modified>
</cp:coreProperties>
</file>