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sldIdLst>
    <p:sldId id="256" r:id="rId2"/>
    <p:sldId id="257" r:id="rId3"/>
    <p:sldId id="264" r:id="rId4"/>
    <p:sldId id="265" r:id="rId5"/>
    <p:sldId id="266" r:id="rId6"/>
    <p:sldId id="267"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90" r:id="rId27"/>
    <p:sldId id="289" r:id="rId28"/>
    <p:sldId id="292" r:id="rId29"/>
    <p:sldId id="291" r:id="rId30"/>
    <p:sldId id="293" r:id="rId31"/>
    <p:sldId id="294" r:id="rId32"/>
    <p:sldId id="295" r:id="rId33"/>
    <p:sldId id="296" r:id="rId34"/>
    <p:sldId id="297" r:id="rId35"/>
    <p:sldId id="298" r:id="rId36"/>
    <p:sldId id="299" r:id="rId37"/>
  </p:sldIdLst>
  <p:sldSz cx="9144000" cy="6858000" type="screen4x3"/>
  <p:notesSz cx="6858000" cy="9144000"/>
  <p:embeddedFontLst>
    <p:embeddedFont>
      <p:font typeface="Gill Sans Ultra Bold Condensed" panose="020B0A06020104020203" pitchFamily="34" charset="0"/>
      <p:regular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A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70" autoAdjust="0"/>
  </p:normalViewPr>
  <p:slideViewPr>
    <p:cSldViewPr snapToGrid="0">
      <p:cViewPr varScale="1">
        <p:scale>
          <a:sx n="64" d="100"/>
          <a:sy n="64" d="100"/>
        </p:scale>
        <p:origin x="924"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8B08E-08D1-4786-AA73-FF0218A6CEDF}" type="datetimeFigureOut">
              <a:rPr lang="en-US" smtClean="0"/>
              <a:t>5/10/2015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D120D2-0AF1-460A-ACAB-C8E7B099259B}" type="slidenum">
              <a:rPr lang="en-US" smtClean="0"/>
              <a:t>‹#›</a:t>
            </a:fld>
            <a:endParaRPr lang="en-US"/>
          </a:p>
        </p:txBody>
      </p:sp>
    </p:spTree>
    <p:extLst>
      <p:ext uri="{BB962C8B-B14F-4D97-AF65-F5344CB8AC3E}">
        <p14:creationId xmlns:p14="http://schemas.microsoft.com/office/powerpoint/2010/main" val="467154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1</a:t>
            </a:fld>
            <a:endParaRPr lang="en-US"/>
          </a:p>
        </p:txBody>
      </p:sp>
    </p:spTree>
    <p:extLst>
      <p:ext uri="{BB962C8B-B14F-4D97-AF65-F5344CB8AC3E}">
        <p14:creationId xmlns:p14="http://schemas.microsoft.com/office/powerpoint/2010/main" val="3540887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66511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154708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51157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2777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44312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969667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242109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34664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70285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02019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in a carnal war, but a spiritual</a:t>
            </a:r>
            <a:r>
              <a:rPr lang="en-US" baseline="0" dirty="0" smtClean="0"/>
              <a:t> war with Satan and his armies of darkness.  Satan is aggressively seeking to destroy us using his scheming ways (Eph. 6: 11) and all types of fiery darts (Eph. 6:16). We must prepare ourselves by acknowledging that we are at war and wearing the appropriate attire (Eph.6: 11-18)</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2</a:t>
            </a:fld>
            <a:endParaRPr lang="en-US"/>
          </a:p>
        </p:txBody>
      </p:sp>
    </p:spTree>
    <p:extLst>
      <p:ext uri="{BB962C8B-B14F-4D97-AF65-F5344CB8AC3E}">
        <p14:creationId xmlns:p14="http://schemas.microsoft.com/office/powerpoint/2010/main" val="127205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32563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06171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872379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76993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549548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163617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5642651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93328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80297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3162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not in a carnal war, but a spiritual</a:t>
            </a:r>
            <a:r>
              <a:rPr lang="en-US" baseline="0" dirty="0" smtClean="0"/>
              <a:t> war with Satan and his armies of darkness.  Satan is aggressively seeking to destroy us using his scheming ways (Eph. 6: 11) and all types of fiery darts (Eph. 6:16). We must prepare ourselves by acknowledging that we are at war and wearing the appropriate attire (Eph.6: 11-18)</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3</a:t>
            </a:fld>
            <a:endParaRPr lang="en-US"/>
          </a:p>
        </p:txBody>
      </p:sp>
    </p:spTree>
    <p:extLst>
      <p:ext uri="{BB962C8B-B14F-4D97-AF65-F5344CB8AC3E}">
        <p14:creationId xmlns:p14="http://schemas.microsoft.com/office/powerpoint/2010/main" val="3123931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870237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1160882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664459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7338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793705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9847636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85155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need to understand that pornography can come in many different methods or manners; anything that causes us to have sexual excitement outside of the marriage relationship can be considered porn.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t>4</a:t>
            </a:fld>
            <a:endParaRPr lang="en-US"/>
          </a:p>
        </p:txBody>
      </p:sp>
    </p:spTree>
    <p:extLst>
      <p:ext uri="{BB962C8B-B14F-4D97-AF65-F5344CB8AC3E}">
        <p14:creationId xmlns:p14="http://schemas.microsoft.com/office/powerpoint/2010/main" val="3441496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059301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356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34671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025587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D120D2-0AF1-460A-ACAB-C8E7B099259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56865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115530598"/>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383093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77228614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31AC5B-8DD0-4D29-8EBF-5424B5765864}"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336831545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31AC5B-8DD0-4D29-8EBF-5424B5765864}" type="datetimeFigureOut">
              <a:rPr lang="en-US" smtClean="0"/>
              <a:t>5/10/2015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125846190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31AC5B-8DD0-4D29-8EBF-5424B5765864}" type="datetimeFigureOut">
              <a:rPr lang="en-US" smtClean="0"/>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214642323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31AC5B-8DD0-4D29-8EBF-5424B5765864}" type="datetimeFigureOut">
              <a:rPr lang="en-US" smtClean="0"/>
              <a:t>5/10/2015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1816907272"/>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31AC5B-8DD0-4D29-8EBF-5424B5765864}" type="datetimeFigureOut">
              <a:rPr lang="en-US" smtClean="0"/>
              <a:t>5/10/2015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367940772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31AC5B-8DD0-4D29-8EBF-5424B5765864}" type="datetimeFigureOut">
              <a:rPr lang="en-US" smtClean="0"/>
              <a:t>5/10/2015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64840344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70840834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31AC5B-8DD0-4D29-8EBF-5424B5765864}" type="datetimeFigureOut">
              <a:rPr lang="en-US" smtClean="0"/>
              <a:t>5/10/2015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D4D315-570E-46F0-A9FF-5C90A1F7F345}" type="slidenum">
              <a:rPr lang="en-US" smtClean="0"/>
              <a:t>‹#›</a:t>
            </a:fld>
            <a:endParaRPr lang="en-US"/>
          </a:p>
        </p:txBody>
      </p:sp>
    </p:spTree>
    <p:extLst>
      <p:ext uri="{BB962C8B-B14F-4D97-AF65-F5344CB8AC3E}">
        <p14:creationId xmlns:p14="http://schemas.microsoft.com/office/powerpoint/2010/main" val="47562281"/>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31AC5B-8DD0-4D29-8EBF-5424B5765864}" type="datetimeFigureOut">
              <a:rPr lang="en-US" smtClean="0"/>
              <a:t>5/10/2015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D4D315-570E-46F0-A9FF-5C90A1F7F345}" type="slidenum">
              <a:rPr lang="en-US" smtClean="0"/>
              <a:t>‹#›</a:t>
            </a:fld>
            <a:endParaRPr lang="en-US"/>
          </a:p>
        </p:txBody>
      </p:sp>
    </p:spTree>
    <p:extLst>
      <p:ext uri="{BB962C8B-B14F-4D97-AF65-F5344CB8AC3E}">
        <p14:creationId xmlns:p14="http://schemas.microsoft.com/office/powerpoint/2010/main" val="4294897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4189" y="3602038"/>
            <a:ext cx="5779811" cy="32559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457345"/>
            <a:ext cx="7772400" cy="2387600"/>
          </a:xfrm>
        </p:spPr>
        <p:txBody>
          <a:bodyPr/>
          <a:lstStyle/>
          <a:p>
            <a:r>
              <a:rPr lang="en-US" sz="7200" dirty="0" smtClean="0">
                <a:solidFill>
                  <a:schemeClr val="bg1"/>
                </a:solidFill>
                <a:latin typeface="Gill Sans Ultra Bold Condensed" panose="020B0A06020104020203" pitchFamily="34" charset="0"/>
              </a:rPr>
              <a:t>Unmasking</a:t>
            </a:r>
            <a:r>
              <a:rPr lang="en-US" dirty="0" smtClean="0">
                <a:solidFill>
                  <a:schemeClr val="bg1"/>
                </a:solidFill>
              </a:rPr>
              <a:t> </a:t>
            </a:r>
            <a:br>
              <a:rPr lang="en-US" dirty="0" smtClean="0">
                <a:solidFill>
                  <a:schemeClr val="bg1"/>
                </a:solidFill>
              </a:rPr>
            </a:br>
            <a:r>
              <a:rPr lang="en-US" dirty="0" smtClean="0">
                <a:solidFill>
                  <a:schemeClr val="bg1"/>
                </a:solidFill>
                <a:effectLst>
                  <a:reflection blurRad="6350" stA="50000" endA="300" endPos="50000" dist="29997" dir="5400000" sy="-100000" algn="bl" rotWithShape="0"/>
                </a:effectLst>
              </a:rPr>
              <a:t>Illusions of our Culture</a:t>
            </a:r>
            <a:endParaRPr lang="en-US" dirty="0">
              <a:solidFill>
                <a:schemeClr val="bg1"/>
              </a:solidFill>
              <a:effectLst>
                <a:reflection blurRad="6350" stA="50000" endA="300" endPos="50000" dist="29997" dir="5400000" sy="-100000" algn="bl" rotWithShape="0"/>
              </a:effectLst>
            </a:endParaRPr>
          </a:p>
        </p:txBody>
      </p:sp>
      <p:sp>
        <p:nvSpPr>
          <p:cNvPr id="3" name="Subtitle 2"/>
          <p:cNvSpPr>
            <a:spLocks noGrp="1"/>
          </p:cNvSpPr>
          <p:nvPr>
            <p:ph type="subTitle" idx="1"/>
          </p:nvPr>
        </p:nvSpPr>
        <p:spPr>
          <a:xfrm>
            <a:off x="798616" y="3946207"/>
            <a:ext cx="4212771" cy="1655762"/>
          </a:xfrm>
        </p:spPr>
        <p:txBody>
          <a:bodyPr>
            <a:normAutofit/>
          </a:bodyPr>
          <a:lstStyle/>
          <a:p>
            <a:r>
              <a:rPr lang="en-US" sz="3200" i="1" dirty="0" smtClean="0">
                <a:solidFill>
                  <a:schemeClr val="bg1"/>
                </a:solidFill>
              </a:rPr>
              <a:t>The Illusion That Viewing Pornography Is Okay</a:t>
            </a:r>
            <a:endParaRPr lang="en-US" sz="3200" i="1" dirty="0">
              <a:solidFill>
                <a:schemeClr val="bg1"/>
              </a:solidFill>
            </a:endParaRPr>
          </a:p>
        </p:txBody>
      </p:sp>
    </p:spTree>
    <p:extLst>
      <p:ext uri="{BB962C8B-B14F-4D97-AF65-F5344CB8AC3E}">
        <p14:creationId xmlns:p14="http://schemas.microsoft.com/office/powerpoint/2010/main" val="26880866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 Statistics: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Results of viewing porn:</a:t>
            </a:r>
          </a:p>
          <a:p>
            <a:pPr marL="800100" lvl="1" indent="-342900"/>
            <a:r>
              <a:rPr lang="en-US" sz="3600" dirty="0" smtClean="0">
                <a:solidFill>
                  <a:schemeClr val="bg1"/>
                </a:solidFill>
              </a:rPr>
              <a:t>Increase in divorce rate</a:t>
            </a:r>
          </a:p>
          <a:p>
            <a:pPr marL="800100" lvl="1" indent="-342900"/>
            <a:r>
              <a:rPr lang="en-US" sz="3600" dirty="0" smtClean="0">
                <a:solidFill>
                  <a:schemeClr val="bg1"/>
                </a:solidFill>
              </a:rPr>
              <a:t>Loss of career</a:t>
            </a:r>
          </a:p>
          <a:p>
            <a:pPr marL="800100" lvl="1" indent="-342900"/>
            <a:r>
              <a:rPr lang="en-US" sz="3600" dirty="0" smtClean="0">
                <a:solidFill>
                  <a:schemeClr val="bg1"/>
                </a:solidFill>
              </a:rPr>
              <a:t>Loss of family</a:t>
            </a:r>
          </a:p>
          <a:p>
            <a:pPr marL="800100" lvl="1" indent="-342900"/>
            <a:r>
              <a:rPr lang="en-US" sz="3600" dirty="0" smtClean="0">
                <a:solidFill>
                  <a:schemeClr val="bg1"/>
                </a:solidFill>
              </a:rPr>
              <a:t>Loss of soul</a:t>
            </a:r>
          </a:p>
        </p:txBody>
      </p:sp>
      <p:sp>
        <p:nvSpPr>
          <p:cNvPr id="5" name="TextBox 4"/>
          <p:cNvSpPr txBox="1"/>
          <p:nvPr/>
        </p:nvSpPr>
        <p:spPr>
          <a:xfrm>
            <a:off x="899410" y="4796852"/>
            <a:ext cx="7876454" cy="1569660"/>
          </a:xfrm>
          <a:prstGeom prst="rect">
            <a:avLst/>
          </a:prstGeom>
          <a:solidFill>
            <a:schemeClr val="accent4">
              <a:lumMod val="60000"/>
              <a:lumOff val="40000"/>
            </a:schemeClr>
          </a:solidFill>
        </p:spPr>
        <p:txBody>
          <a:bodyPr wrap="square" rtlCol="0">
            <a:spAutoFit/>
          </a:bodyPr>
          <a:lstStyle/>
          <a:p>
            <a:r>
              <a:rPr lang="en-US" sz="3200" dirty="0" smtClean="0"/>
              <a:t>Satan’s Illusion:</a:t>
            </a:r>
          </a:p>
          <a:p>
            <a:r>
              <a:rPr lang="en-US" sz="3200" dirty="0" smtClean="0"/>
              <a:t>God’s perfect gifts can be utilized to participate in all manner of sinful activities!</a:t>
            </a:r>
            <a:endParaRPr lang="en-US" sz="3200" dirty="0"/>
          </a:p>
        </p:txBody>
      </p:sp>
    </p:spTree>
    <p:extLst>
      <p:ext uri="{BB962C8B-B14F-4D97-AF65-F5344CB8AC3E}">
        <p14:creationId xmlns:p14="http://schemas.microsoft.com/office/powerpoint/2010/main" val="1355695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750"/>
                                        <p:tgtEl>
                                          <p:spTgt spid="3">
                                            <p:txEl>
                                              <p:pRg st="1" end="1"/>
                                            </p:txEl>
                                          </p:spTgt>
                                        </p:tgtEl>
                                      </p:cBhvr>
                                    </p:animEffect>
                                  </p:childTnLst>
                                </p:cTn>
                              </p:par>
                            </p:childTnLst>
                          </p:cTn>
                        </p:par>
                        <p:par>
                          <p:cTn id="14" fill="hold">
                            <p:stCondLst>
                              <p:cond delay="3750"/>
                            </p:stCondLst>
                            <p:childTnLst>
                              <p:par>
                                <p:cTn id="15" presetID="22" presetClass="entr" presetSubtype="8"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750"/>
                                        <p:tgtEl>
                                          <p:spTgt spid="3">
                                            <p:txEl>
                                              <p:pRg st="3" end="3"/>
                                            </p:txEl>
                                          </p:spTgt>
                                        </p:tgtEl>
                                      </p:cBhvr>
                                    </p:animEffect>
                                  </p:childTnLst>
                                </p:cTn>
                              </p:par>
                            </p:childTnLst>
                          </p:cTn>
                        </p:par>
                        <p:par>
                          <p:cTn id="22" fill="hold">
                            <p:stCondLst>
                              <p:cond delay="8250"/>
                            </p:stCondLst>
                            <p:childTnLst>
                              <p:par>
                                <p:cTn id="23" presetID="22" presetClass="entr" presetSubtype="8" fill="hold" grpId="0" nodeType="afterEffect">
                                  <p:stCondLst>
                                    <p:cond delay="1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75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God’s Perfect Gifts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a:t>
            </a:r>
            <a:r>
              <a:rPr lang="en-US" sz="3600" i="1" dirty="0" smtClean="0">
                <a:solidFill>
                  <a:srgbClr val="EBA343"/>
                </a:solidFill>
              </a:rPr>
              <a:t>Every good gift and every perfect gift is from above, and comes down from the Father of lights, with whom there is no variation or shadow of turning.  Of His own will He brought forth by the word of truth, that we might be a kind of first fruits of His creatures.”</a:t>
            </a:r>
          </a:p>
          <a:p>
            <a:pPr marL="0" indent="0">
              <a:buNone/>
            </a:pPr>
            <a:r>
              <a:rPr lang="en-US" sz="3600" i="1" dirty="0">
                <a:solidFill>
                  <a:srgbClr val="EBA343"/>
                </a:solidFill>
              </a:rPr>
              <a:t> </a:t>
            </a:r>
            <a:r>
              <a:rPr lang="en-US" sz="3600" i="1" dirty="0" smtClean="0">
                <a:solidFill>
                  <a:srgbClr val="EBA343"/>
                </a:solidFill>
              </a:rPr>
              <a:t>                                              </a:t>
            </a:r>
            <a:r>
              <a:rPr lang="en-US" i="1" dirty="0" smtClean="0">
                <a:solidFill>
                  <a:srgbClr val="EBA343"/>
                </a:solidFill>
              </a:rPr>
              <a:t>James 1:17-18</a:t>
            </a:r>
          </a:p>
        </p:txBody>
      </p:sp>
    </p:spTree>
    <p:extLst>
      <p:ext uri="{BB962C8B-B14F-4D97-AF65-F5344CB8AC3E}">
        <p14:creationId xmlns:p14="http://schemas.microsoft.com/office/powerpoint/2010/main" val="1937461209"/>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God’s Perfect Gifts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One of God’s most precious gifts is the relationship between the created man and the created woman in the marriage relationship.</a:t>
            </a:r>
          </a:p>
        </p:txBody>
      </p:sp>
    </p:spTree>
    <p:extLst>
      <p:ext uri="{BB962C8B-B14F-4D97-AF65-F5344CB8AC3E}">
        <p14:creationId xmlns:p14="http://schemas.microsoft.com/office/powerpoint/2010/main" val="1137241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4800" dirty="0">
                <a:solidFill>
                  <a:schemeClr val="bg1"/>
                </a:solidFill>
                <a:effectLst>
                  <a:reflection blurRad="6350" stA="50000" endA="300" endPos="50000" dist="29997" dir="5400000" sy="-100000" algn="bl" rotWithShape="0"/>
                </a:effectLst>
              </a:rPr>
              <a:t> </a:t>
            </a:r>
            <a:r>
              <a:rPr lang="en-US" sz="5400" dirty="0">
                <a:solidFill>
                  <a:schemeClr val="bg1"/>
                </a:solidFill>
                <a:effectLst>
                  <a:reflection blurRad="6350" stA="50000" endA="300" endPos="50000" dist="29997" dir="5400000" sy="-100000" algn="bl" rotWithShape="0"/>
                </a:effectLst>
              </a:rPr>
              <a:t>God’s Perfect Gifts</a:t>
            </a: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How God made us helps in this relationship…</a:t>
            </a:r>
          </a:p>
          <a:p>
            <a:pPr marL="800100" lvl="1" indent="-342900"/>
            <a:r>
              <a:rPr lang="en-US" sz="3600" dirty="0" smtClean="0">
                <a:solidFill>
                  <a:schemeClr val="bg1"/>
                </a:solidFill>
              </a:rPr>
              <a:t>Eyes: God made our eyes to see the beauty of His creation.</a:t>
            </a:r>
          </a:p>
          <a:p>
            <a:pPr marL="800100" lvl="1" indent="-342900"/>
            <a:r>
              <a:rPr lang="en-US" sz="3600" dirty="0" smtClean="0">
                <a:solidFill>
                  <a:schemeClr val="bg1"/>
                </a:solidFill>
              </a:rPr>
              <a:t>Mind: God made our minds to understand the visual beauty of His creation.</a:t>
            </a:r>
          </a:p>
          <a:p>
            <a:pPr marL="457200" lvl="1" indent="0">
              <a:buNone/>
            </a:pPr>
            <a:endParaRPr lang="en-US" sz="3600" dirty="0" smtClean="0">
              <a:solidFill>
                <a:srgbClr val="EBA343"/>
              </a:solidFill>
            </a:endParaRPr>
          </a:p>
        </p:txBody>
      </p:sp>
    </p:spTree>
    <p:extLst>
      <p:ext uri="{BB962C8B-B14F-4D97-AF65-F5344CB8AC3E}">
        <p14:creationId xmlns:p14="http://schemas.microsoft.com/office/powerpoint/2010/main" val="2646248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4800" dirty="0">
                <a:solidFill>
                  <a:schemeClr val="bg1"/>
                </a:solidFill>
                <a:effectLst>
                  <a:reflection blurRad="6350" stA="50000" endA="300" endPos="50000" dist="29997" dir="5400000" sy="-100000" algn="bl" rotWithShape="0"/>
                </a:effectLst>
              </a:rPr>
              <a:t> </a:t>
            </a:r>
            <a:r>
              <a:rPr lang="en-US" sz="5400" dirty="0">
                <a:solidFill>
                  <a:schemeClr val="bg1"/>
                </a:solidFill>
                <a:effectLst>
                  <a:reflection blurRad="6350" stA="50000" endA="300" endPos="50000" dist="29997" dir="5400000" sy="-100000" algn="bl" rotWithShape="0"/>
                </a:effectLst>
              </a:rPr>
              <a:t>God’s Perfect Gifts</a:t>
            </a: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How God made us helps in this relationship…</a:t>
            </a:r>
          </a:p>
          <a:p>
            <a:pPr marL="800100" lvl="1" indent="-342900"/>
            <a:r>
              <a:rPr lang="en-US" sz="3600" dirty="0" smtClean="0">
                <a:solidFill>
                  <a:schemeClr val="bg1"/>
                </a:solidFill>
              </a:rPr>
              <a:t>Desires: God made us with physical desires and the ability to fulfill those desires within the boundaries of His law. He gave us the appetite to enjoy the fruits of all His creation.</a:t>
            </a:r>
          </a:p>
          <a:p>
            <a:pPr marL="457200" lvl="1" indent="0">
              <a:buNone/>
            </a:pPr>
            <a:endParaRPr lang="en-US" sz="3600" dirty="0" smtClean="0">
              <a:solidFill>
                <a:srgbClr val="EBA343"/>
              </a:solidFill>
            </a:endParaRPr>
          </a:p>
        </p:txBody>
      </p:sp>
    </p:spTree>
    <p:extLst>
      <p:ext uri="{BB962C8B-B14F-4D97-AF65-F5344CB8AC3E}">
        <p14:creationId xmlns:p14="http://schemas.microsoft.com/office/powerpoint/2010/main" val="1479256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4800" dirty="0">
                <a:solidFill>
                  <a:schemeClr val="bg1"/>
                </a:solidFill>
                <a:effectLst>
                  <a:reflection blurRad="6350" stA="50000" endA="300" endPos="50000" dist="29997" dir="5400000" sy="-100000" algn="bl" rotWithShape="0"/>
                </a:effectLst>
              </a:rPr>
              <a:t> </a:t>
            </a:r>
            <a:r>
              <a:rPr lang="en-US" sz="5400" dirty="0">
                <a:solidFill>
                  <a:schemeClr val="bg1"/>
                </a:solidFill>
                <a:effectLst>
                  <a:reflection blurRad="6350" stA="50000" endA="300" endPos="50000" dist="29997" dir="5400000" sy="-100000" algn="bl" rotWithShape="0"/>
                </a:effectLst>
              </a:rPr>
              <a:t>God’s Perfect Gifts</a:t>
            </a: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Solomon, in his words of wisdom, gives an example of how a man and a woman can enjoy God’s perfect gift in the marriage relationship:</a:t>
            </a:r>
          </a:p>
        </p:txBody>
      </p:sp>
    </p:spTree>
    <p:extLst>
      <p:ext uri="{BB962C8B-B14F-4D97-AF65-F5344CB8AC3E}">
        <p14:creationId xmlns:p14="http://schemas.microsoft.com/office/powerpoint/2010/main" val="3420479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4800" dirty="0">
                <a:solidFill>
                  <a:schemeClr val="bg1"/>
                </a:solidFill>
                <a:effectLst>
                  <a:reflection blurRad="6350" stA="50000" endA="300" endPos="50000" dist="29997" dir="5400000" sy="-100000" algn="bl" rotWithShape="0"/>
                </a:effectLst>
              </a:rPr>
              <a:t> </a:t>
            </a:r>
            <a:r>
              <a:rPr lang="en-US" sz="5400" dirty="0">
                <a:solidFill>
                  <a:schemeClr val="bg1"/>
                </a:solidFill>
                <a:effectLst>
                  <a:reflection blurRad="6350" stA="50000" endA="300" endPos="50000" dist="29997" dir="5400000" sy="-100000" algn="bl" rotWithShape="0"/>
                </a:effectLst>
              </a:rPr>
              <a:t>God’s Perfect Gifts</a:t>
            </a:r>
          </a:p>
        </p:txBody>
      </p:sp>
      <p:sp>
        <p:nvSpPr>
          <p:cNvPr id="3" name="Content Placeholder 2"/>
          <p:cNvSpPr>
            <a:spLocks noGrp="1"/>
          </p:cNvSpPr>
          <p:nvPr>
            <p:ph idx="1"/>
          </p:nvPr>
        </p:nvSpPr>
        <p:spPr/>
        <p:txBody>
          <a:bodyPr>
            <a:normAutofit/>
          </a:bodyPr>
          <a:lstStyle/>
          <a:p>
            <a:pPr marL="800100" lvl="1" indent="-342900"/>
            <a:endParaRPr lang="en-US" sz="3600" dirty="0" smtClean="0">
              <a:solidFill>
                <a:srgbClr val="EBA343"/>
              </a:solidFill>
            </a:endParaRPr>
          </a:p>
          <a:p>
            <a:pPr lvl="1">
              <a:buFont typeface="Wingdings" panose="05000000000000000000" pitchFamily="2" charset="2"/>
              <a:buChar char="v"/>
            </a:pPr>
            <a:r>
              <a:rPr lang="en-US" sz="3600" dirty="0" smtClean="0">
                <a:solidFill>
                  <a:srgbClr val="EBA343"/>
                </a:solidFill>
              </a:rPr>
              <a:t> Solomon looks upon his wife and sees the beauty of her eyes, her mouth, her cheeks, her neck, her breast, and is overcome by one glance from her.</a:t>
            </a:r>
          </a:p>
          <a:p>
            <a:pPr marL="1828800" lvl="4" indent="0">
              <a:buNone/>
            </a:pPr>
            <a:r>
              <a:rPr lang="en-US" sz="3000" dirty="0" smtClean="0">
                <a:solidFill>
                  <a:srgbClr val="EBA343"/>
                </a:solidFill>
              </a:rPr>
              <a:t>		(Songs of Solomon 4, 7)</a:t>
            </a:r>
          </a:p>
          <a:p>
            <a:pPr marL="457200" lvl="1" indent="0">
              <a:buNone/>
            </a:pPr>
            <a:endParaRPr lang="en-US" sz="3600" dirty="0" smtClean="0">
              <a:solidFill>
                <a:srgbClr val="EBA343"/>
              </a:solidFill>
            </a:endParaRPr>
          </a:p>
        </p:txBody>
      </p:sp>
    </p:spTree>
    <p:extLst>
      <p:ext uri="{BB962C8B-B14F-4D97-AF65-F5344CB8AC3E}">
        <p14:creationId xmlns:p14="http://schemas.microsoft.com/office/powerpoint/2010/main" val="392626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4800" dirty="0">
                <a:solidFill>
                  <a:schemeClr val="bg1"/>
                </a:solidFill>
                <a:effectLst>
                  <a:reflection blurRad="6350" stA="50000" endA="300" endPos="50000" dist="29997" dir="5400000" sy="-100000" algn="bl" rotWithShape="0"/>
                </a:effectLst>
              </a:rPr>
              <a:t> </a:t>
            </a:r>
            <a:r>
              <a:rPr lang="en-US" sz="5400" dirty="0">
                <a:solidFill>
                  <a:schemeClr val="bg1"/>
                </a:solidFill>
                <a:effectLst>
                  <a:reflection blurRad="6350" stA="50000" endA="300" endPos="50000" dist="29997" dir="5400000" sy="-100000" algn="bl" rotWithShape="0"/>
                </a:effectLst>
              </a:rPr>
              <a:t>God’s Perfect Gifts</a:t>
            </a: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These are God-given gifts to be enjoyed in the boundary of marriage as God has defined (Gen. 2:24-25).</a:t>
            </a:r>
          </a:p>
          <a:p>
            <a:pPr marL="342900" indent="-342900"/>
            <a:r>
              <a:rPr lang="en-US" sz="3600" dirty="0" smtClean="0">
                <a:solidFill>
                  <a:srgbClr val="EBA343"/>
                </a:solidFill>
              </a:rPr>
              <a:t>Every creature of God is good, and is sanctified by the word of God and prayer (1 Tim. 4:4-5)</a:t>
            </a:r>
          </a:p>
        </p:txBody>
      </p:sp>
    </p:spTree>
    <p:extLst>
      <p:ext uri="{BB962C8B-B14F-4D97-AF65-F5344CB8AC3E}">
        <p14:creationId xmlns:p14="http://schemas.microsoft.com/office/powerpoint/2010/main" val="482115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Satan’s Counterfeit Gifts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Satan uses these God-created characteristics to seduce us and to get us to believe that the counterfeit he is selling is the real thing.</a:t>
            </a:r>
          </a:p>
          <a:p>
            <a:pPr marL="342900" indent="-342900"/>
            <a:r>
              <a:rPr lang="en-US" sz="3600" dirty="0" smtClean="0">
                <a:solidFill>
                  <a:srgbClr val="EBA343"/>
                </a:solidFill>
              </a:rPr>
              <a:t>Satan uses these same tools to help man believe the illusion that viewing porn is okay.</a:t>
            </a:r>
            <a:endParaRPr lang="en-US" dirty="0" smtClean="0">
              <a:solidFill>
                <a:srgbClr val="EBA343"/>
              </a:solidFill>
            </a:endParaRPr>
          </a:p>
        </p:txBody>
      </p:sp>
    </p:spTree>
    <p:extLst>
      <p:ext uri="{BB962C8B-B14F-4D97-AF65-F5344CB8AC3E}">
        <p14:creationId xmlns:p14="http://schemas.microsoft.com/office/powerpoint/2010/main" val="2422034165"/>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Satan’s Counterfeit Gifts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Pornography utilizes our eyes, mind, and desires but in a way that is not within the boundaries of God’s law.</a:t>
            </a:r>
          </a:p>
          <a:p>
            <a:pPr marL="0" indent="0">
              <a:buNone/>
            </a:pPr>
            <a:endParaRPr lang="en-US" dirty="0" smtClean="0">
              <a:solidFill>
                <a:srgbClr val="EBA343"/>
              </a:solidFill>
            </a:endParaRPr>
          </a:p>
        </p:txBody>
      </p:sp>
      <p:sp>
        <p:nvSpPr>
          <p:cNvPr id="5" name="TextBox 4"/>
          <p:cNvSpPr txBox="1"/>
          <p:nvPr/>
        </p:nvSpPr>
        <p:spPr>
          <a:xfrm>
            <a:off x="867958" y="4212235"/>
            <a:ext cx="7876454" cy="1569660"/>
          </a:xfrm>
          <a:prstGeom prst="rect">
            <a:avLst/>
          </a:prstGeom>
          <a:solidFill>
            <a:schemeClr val="accent4">
              <a:lumMod val="60000"/>
              <a:lumOff val="40000"/>
            </a:schemeClr>
          </a:solidFill>
        </p:spPr>
        <p:txBody>
          <a:bodyPr wrap="square" rtlCol="0">
            <a:spAutoFit/>
          </a:bodyPr>
          <a:lstStyle/>
          <a:p>
            <a:pPr algn="ctr"/>
            <a:r>
              <a:rPr lang="en-US" sz="4800" dirty="0" smtClean="0"/>
              <a:t>God’s designer gifts become Satan’s deceiving gifts!</a:t>
            </a:r>
            <a:endParaRPr lang="en-US" sz="4800" dirty="0"/>
          </a:p>
        </p:txBody>
      </p:sp>
    </p:spTree>
    <p:extLst>
      <p:ext uri="{BB962C8B-B14F-4D97-AF65-F5344CB8AC3E}">
        <p14:creationId xmlns:p14="http://schemas.microsoft.com/office/powerpoint/2010/main" val="1542745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Our Spiritual Warfare</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We are at war!</a:t>
            </a:r>
          </a:p>
          <a:p>
            <a:pPr marL="800100" lvl="2" indent="-342900">
              <a:spcBef>
                <a:spcPts val="1000"/>
              </a:spcBef>
            </a:pPr>
            <a:r>
              <a:rPr lang="en-US" sz="3200" dirty="0" smtClean="0">
                <a:solidFill>
                  <a:schemeClr val="bg1"/>
                </a:solidFill>
              </a:rPr>
              <a:t>We wrestle…”</a:t>
            </a:r>
            <a:r>
              <a:rPr lang="en-US" sz="3200" i="1" dirty="0" smtClean="0">
                <a:solidFill>
                  <a:schemeClr val="bg1"/>
                </a:solidFill>
              </a:rPr>
              <a:t>against principalities, against powers, against the rulers of the darkness of this age, against spiritual hosts of wickedness in the heavenly places.” </a:t>
            </a:r>
            <a:r>
              <a:rPr lang="en-US" sz="3200" dirty="0" smtClean="0">
                <a:solidFill>
                  <a:schemeClr val="bg1"/>
                </a:solidFill>
              </a:rPr>
              <a:t>(Eph. 6:12)</a:t>
            </a:r>
          </a:p>
          <a:p>
            <a:pPr marL="800100" lvl="2" indent="-342900">
              <a:spcBef>
                <a:spcPts val="1000"/>
              </a:spcBef>
            </a:pPr>
            <a:r>
              <a:rPr lang="en-US" sz="3200" dirty="0" smtClean="0">
                <a:solidFill>
                  <a:schemeClr val="bg1"/>
                </a:solidFill>
              </a:rPr>
              <a:t>We are at war with Satan and his armies of darkness!</a:t>
            </a:r>
            <a:endParaRPr lang="en-US" sz="3200" dirty="0">
              <a:solidFill>
                <a:schemeClr val="bg1"/>
              </a:solidFill>
            </a:endParaRPr>
          </a:p>
        </p:txBody>
      </p:sp>
    </p:spTree>
    <p:extLst>
      <p:ext uri="{BB962C8B-B14F-4D97-AF65-F5344CB8AC3E}">
        <p14:creationId xmlns:p14="http://schemas.microsoft.com/office/powerpoint/2010/main" val="7943839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Satan’s Counterfeit Gifts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We are tempted when we are drawn away by our own desires and enticed into using God’s gifts in a way in which He does not approve. (Ref. James 1:14-16)</a:t>
            </a:r>
          </a:p>
          <a:p>
            <a:pPr marL="342900" indent="-342900"/>
            <a:r>
              <a:rPr lang="en-US" sz="3600" dirty="0" smtClean="0">
                <a:solidFill>
                  <a:srgbClr val="EBA343"/>
                </a:solidFill>
              </a:rPr>
              <a:t>Porn presents itself as the real thing…but it’s all counterfeit &amp; deception.</a:t>
            </a:r>
          </a:p>
          <a:p>
            <a:pPr marL="0" indent="0">
              <a:buNone/>
            </a:pPr>
            <a:endParaRPr lang="en-US" dirty="0" smtClean="0">
              <a:solidFill>
                <a:srgbClr val="EBA343"/>
              </a:solidFill>
            </a:endParaRPr>
          </a:p>
        </p:txBody>
      </p:sp>
    </p:spTree>
    <p:extLst>
      <p:ext uri="{BB962C8B-B14F-4D97-AF65-F5344CB8AC3E}">
        <p14:creationId xmlns:p14="http://schemas.microsoft.com/office/powerpoint/2010/main" val="23888341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Satan’s Counterfeit Gifts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Like all idols, porn promises us something we desire.  In reality, it over promises and under delivers.</a:t>
            </a:r>
          </a:p>
          <a:p>
            <a:pPr marL="342900" indent="-342900"/>
            <a:r>
              <a:rPr lang="en-US" sz="3600" dirty="0" smtClean="0">
                <a:solidFill>
                  <a:srgbClr val="EBA343"/>
                </a:solidFill>
              </a:rPr>
              <a:t>Embracing the counterfeit means forfeiting the real.</a:t>
            </a:r>
          </a:p>
          <a:p>
            <a:pPr marL="0" indent="0">
              <a:buNone/>
            </a:pPr>
            <a:endParaRPr lang="en-US" dirty="0" smtClean="0">
              <a:solidFill>
                <a:srgbClr val="EBA343"/>
              </a:solidFill>
            </a:endParaRPr>
          </a:p>
        </p:txBody>
      </p:sp>
    </p:spTree>
    <p:extLst>
      <p:ext uri="{BB962C8B-B14F-4D97-AF65-F5344CB8AC3E}">
        <p14:creationId xmlns:p14="http://schemas.microsoft.com/office/powerpoint/2010/main" val="2793597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Porn’s Broken Promises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Promises validation of our manhood without requiring strength.</a:t>
            </a:r>
          </a:p>
          <a:p>
            <a:pPr marL="342900" indent="-342900"/>
            <a:r>
              <a:rPr lang="en-US" sz="3600" dirty="0" smtClean="0">
                <a:solidFill>
                  <a:srgbClr val="EBA343"/>
                </a:solidFill>
              </a:rPr>
              <a:t>Promises sexual fulfillment without relationship.</a:t>
            </a:r>
          </a:p>
          <a:p>
            <a:pPr marL="342900" indent="-342900"/>
            <a:r>
              <a:rPr lang="en-US" sz="3600" dirty="0" smtClean="0">
                <a:solidFill>
                  <a:srgbClr val="EBA343"/>
                </a:solidFill>
              </a:rPr>
              <a:t>Promises intimacy without regard to risk and suffering.</a:t>
            </a:r>
          </a:p>
        </p:txBody>
      </p:sp>
      <p:sp>
        <p:nvSpPr>
          <p:cNvPr id="6" name="TextBox 5"/>
          <p:cNvSpPr txBox="1"/>
          <p:nvPr/>
        </p:nvSpPr>
        <p:spPr>
          <a:xfrm>
            <a:off x="4721902" y="5839400"/>
            <a:ext cx="4601980" cy="584775"/>
          </a:xfrm>
          <a:prstGeom prst="rect">
            <a:avLst/>
          </a:prstGeom>
          <a:noFill/>
        </p:spPr>
        <p:txBody>
          <a:bodyPr wrap="square" rtlCol="0">
            <a:spAutoFit/>
          </a:bodyPr>
          <a:lstStyle/>
          <a:p>
            <a:r>
              <a:rPr lang="en-US" sz="1600" dirty="0" smtClean="0">
                <a:solidFill>
                  <a:schemeClr val="accent4">
                    <a:lumMod val="60000"/>
                    <a:lumOff val="40000"/>
                  </a:schemeClr>
                </a:solidFill>
              </a:rPr>
              <a:t>Ref: “Surfing for God: Discovering the divine desire beneath sexual struggle” (M. </a:t>
            </a:r>
            <a:r>
              <a:rPr lang="en-US" sz="1600" dirty="0" err="1" smtClean="0">
                <a:solidFill>
                  <a:schemeClr val="accent4">
                    <a:lumMod val="60000"/>
                    <a:lumOff val="40000"/>
                  </a:schemeClr>
                </a:solidFill>
              </a:rPr>
              <a:t>Cusick</a:t>
            </a:r>
            <a:r>
              <a:rPr lang="en-US" sz="1600" dirty="0" smtClean="0">
                <a:solidFill>
                  <a:schemeClr val="accent4">
                    <a:lumMod val="60000"/>
                    <a:lumOff val="40000"/>
                  </a:schemeClr>
                </a:solidFill>
              </a:rPr>
              <a:t>)</a:t>
            </a:r>
            <a:endParaRPr lang="en-US" sz="1600" dirty="0">
              <a:solidFill>
                <a:schemeClr val="accent4">
                  <a:lumMod val="60000"/>
                  <a:lumOff val="40000"/>
                </a:schemeClr>
              </a:solidFill>
            </a:endParaRPr>
          </a:p>
        </p:txBody>
      </p:sp>
    </p:spTree>
    <p:extLst>
      <p:ext uri="{BB962C8B-B14F-4D97-AF65-F5344CB8AC3E}">
        <p14:creationId xmlns:p14="http://schemas.microsoft.com/office/powerpoint/2010/main" val="274065913"/>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Porn’s Broken Promises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Promises power over women without responsibility and humility.</a:t>
            </a:r>
          </a:p>
          <a:p>
            <a:pPr marL="342900" indent="-342900"/>
            <a:r>
              <a:rPr lang="en-US" sz="3600" dirty="0" smtClean="0">
                <a:solidFill>
                  <a:srgbClr val="EBA343"/>
                </a:solidFill>
              </a:rPr>
              <a:t>Promises comfort and care without depending on others.</a:t>
            </a:r>
          </a:p>
        </p:txBody>
      </p:sp>
      <p:sp>
        <p:nvSpPr>
          <p:cNvPr id="5" name="TextBox 4"/>
          <p:cNvSpPr txBox="1"/>
          <p:nvPr/>
        </p:nvSpPr>
        <p:spPr>
          <a:xfrm>
            <a:off x="4721902" y="5839400"/>
            <a:ext cx="4601980" cy="584775"/>
          </a:xfrm>
          <a:prstGeom prst="rect">
            <a:avLst/>
          </a:prstGeom>
          <a:noFill/>
        </p:spPr>
        <p:txBody>
          <a:bodyPr wrap="square" rtlCol="0">
            <a:spAutoFit/>
          </a:bodyPr>
          <a:lstStyle/>
          <a:p>
            <a:r>
              <a:rPr lang="en-US" sz="1600" dirty="0" smtClean="0">
                <a:solidFill>
                  <a:schemeClr val="accent4">
                    <a:lumMod val="60000"/>
                    <a:lumOff val="40000"/>
                  </a:schemeClr>
                </a:solidFill>
              </a:rPr>
              <a:t>Ref: “Surfing for God: Discovering the divine desire beneath sexual struggle” (M. </a:t>
            </a:r>
            <a:r>
              <a:rPr lang="en-US" sz="1600" dirty="0" err="1" smtClean="0">
                <a:solidFill>
                  <a:schemeClr val="accent4">
                    <a:lumMod val="60000"/>
                    <a:lumOff val="40000"/>
                  </a:schemeClr>
                </a:solidFill>
              </a:rPr>
              <a:t>Cusick</a:t>
            </a:r>
            <a:r>
              <a:rPr lang="en-US" sz="1600" dirty="0" smtClean="0">
                <a:solidFill>
                  <a:schemeClr val="accent4">
                    <a:lumMod val="60000"/>
                    <a:lumOff val="40000"/>
                  </a:schemeClr>
                </a:solidFill>
              </a:rPr>
              <a:t>)</a:t>
            </a:r>
            <a:endParaRPr lang="en-US" sz="1600" dirty="0">
              <a:solidFill>
                <a:schemeClr val="accent4">
                  <a:lumMod val="60000"/>
                  <a:lumOff val="40000"/>
                </a:schemeClr>
              </a:solidFill>
            </a:endParaRPr>
          </a:p>
        </p:txBody>
      </p:sp>
    </p:spTree>
    <p:extLst>
      <p:ext uri="{BB962C8B-B14F-4D97-AF65-F5344CB8AC3E}">
        <p14:creationId xmlns:p14="http://schemas.microsoft.com/office/powerpoint/2010/main" val="27559151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Porn’s Broken Promises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These are the promises that Satan wants you to believe to ensure you have that desire to keep going back for more.</a:t>
            </a:r>
          </a:p>
          <a:p>
            <a:pPr marL="342900" indent="-342900"/>
            <a:r>
              <a:rPr lang="en-US" sz="3600" dirty="0" smtClean="0">
                <a:solidFill>
                  <a:srgbClr val="EBA343"/>
                </a:solidFill>
              </a:rPr>
              <a:t>Don’t believe the lie as they come from the father of all lies…Satan! (Jn. 8:44)</a:t>
            </a:r>
          </a:p>
        </p:txBody>
      </p:sp>
    </p:spTree>
    <p:extLst>
      <p:ext uri="{BB962C8B-B14F-4D97-AF65-F5344CB8AC3E}">
        <p14:creationId xmlns:p14="http://schemas.microsoft.com/office/powerpoint/2010/main" val="2066393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b="1" u="sng" dirty="0" smtClean="0">
                <a:solidFill>
                  <a:srgbClr val="EBA343"/>
                </a:solidFill>
              </a:rPr>
              <a:t>Recognize</a:t>
            </a:r>
            <a:r>
              <a:rPr lang="en-US" sz="3600" dirty="0" smtClean="0">
                <a:solidFill>
                  <a:srgbClr val="EBA343"/>
                </a:solidFill>
              </a:rPr>
              <a:t> that viewing pornography is a sin.</a:t>
            </a:r>
          </a:p>
          <a:p>
            <a:pPr marL="800100" lvl="1" indent="-342900"/>
            <a:r>
              <a:rPr lang="en-US" sz="3600" dirty="0" smtClean="0">
                <a:solidFill>
                  <a:schemeClr val="bg1"/>
                </a:solidFill>
              </a:rPr>
              <a:t>Porn is a means of fulfilling the lust of the flesh and gratifying our own selfish desires (1 John 2:16):</a:t>
            </a:r>
          </a:p>
          <a:p>
            <a:pPr marL="1257300" lvl="2" indent="-342900"/>
            <a:r>
              <a:rPr lang="en-US" sz="3600" dirty="0" smtClean="0">
                <a:solidFill>
                  <a:schemeClr val="bg1"/>
                </a:solidFill>
              </a:rPr>
              <a:t>Lust of the flesh</a:t>
            </a:r>
          </a:p>
          <a:p>
            <a:pPr marL="1257300" lvl="2" indent="-342900"/>
            <a:r>
              <a:rPr lang="en-US" sz="3600" dirty="0" smtClean="0">
                <a:solidFill>
                  <a:schemeClr val="bg1"/>
                </a:solidFill>
              </a:rPr>
              <a:t>Lust of the eyes</a:t>
            </a:r>
          </a:p>
          <a:p>
            <a:pPr marL="1257300" lvl="2" indent="-342900"/>
            <a:r>
              <a:rPr lang="en-US" sz="3600" dirty="0" smtClean="0">
                <a:solidFill>
                  <a:schemeClr val="bg1"/>
                </a:solidFill>
              </a:rPr>
              <a:t>Pride of life</a:t>
            </a:r>
          </a:p>
        </p:txBody>
      </p:sp>
    </p:spTree>
    <p:extLst>
      <p:ext uri="{BB962C8B-B14F-4D97-AF65-F5344CB8AC3E}">
        <p14:creationId xmlns:p14="http://schemas.microsoft.com/office/powerpoint/2010/main" val="346449677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750"/>
                                        <p:tgtEl>
                                          <p:spTgt spid="3">
                                            <p:txEl>
                                              <p:pRg st="1" end="1"/>
                                            </p:txEl>
                                          </p:spTgt>
                                        </p:tgtEl>
                                      </p:cBhvr>
                                    </p:animEffect>
                                  </p:childTnLst>
                                </p:cTn>
                              </p:par>
                            </p:childTnLst>
                          </p:cTn>
                        </p:par>
                        <p:par>
                          <p:cTn id="15" fill="hold">
                            <p:stCondLst>
                              <p:cond delay="750"/>
                            </p:stCondLst>
                            <p:childTnLst>
                              <p:par>
                                <p:cTn id="16" presetID="22" presetClass="entr" presetSubtype="8" fill="hold" grpId="0" nodeType="afterEffect">
                                  <p:stCondLst>
                                    <p:cond delay="1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750"/>
                                        <p:tgtEl>
                                          <p:spTgt spid="3">
                                            <p:txEl>
                                              <p:pRg st="2" end="2"/>
                                            </p:txEl>
                                          </p:spTgt>
                                        </p:tgtEl>
                                      </p:cBhvr>
                                    </p:animEffect>
                                  </p:childTnLst>
                                </p:cTn>
                              </p:par>
                            </p:childTnLst>
                          </p:cTn>
                        </p:par>
                        <p:par>
                          <p:cTn id="19" fill="hold">
                            <p:stCondLst>
                              <p:cond delay="3000"/>
                            </p:stCondLst>
                            <p:childTnLst>
                              <p:par>
                                <p:cTn id="20" presetID="22" presetClass="entr" presetSubtype="8" fill="hold" grpId="0"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cTn>
                              </p:par>
                            </p:childTnLst>
                          </p:cTn>
                        </p:par>
                        <p:par>
                          <p:cTn id="23" fill="hold">
                            <p:stCondLst>
                              <p:cond delay="5250"/>
                            </p:stCondLst>
                            <p:childTnLst>
                              <p:par>
                                <p:cTn id="24" presetID="22" presetClass="entr" presetSubtype="8" fill="hold" grpId="0" nodeType="afterEffect">
                                  <p:stCondLst>
                                    <p:cond delay="1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b="1" u="sng" dirty="0" smtClean="0">
                <a:solidFill>
                  <a:srgbClr val="EBA343"/>
                </a:solidFill>
              </a:rPr>
              <a:t>Recognize</a:t>
            </a:r>
            <a:r>
              <a:rPr lang="en-US" sz="3600" dirty="0" smtClean="0">
                <a:solidFill>
                  <a:srgbClr val="EBA343"/>
                </a:solidFill>
              </a:rPr>
              <a:t> that viewing pornography is a sin.</a:t>
            </a:r>
          </a:p>
          <a:p>
            <a:pPr marL="0" lvl="1" indent="0">
              <a:spcBef>
                <a:spcPts val="1000"/>
              </a:spcBef>
              <a:buNone/>
            </a:pPr>
            <a:r>
              <a:rPr lang="en-US" sz="2700" i="1" dirty="0" smtClean="0">
                <a:solidFill>
                  <a:srgbClr val="EBA343"/>
                </a:solidFill>
              </a:rPr>
              <a:t>	</a:t>
            </a:r>
            <a:r>
              <a:rPr lang="en-US" sz="2700" i="1" dirty="0" smtClean="0">
                <a:solidFill>
                  <a:schemeClr val="bg1"/>
                </a:solidFill>
              </a:rPr>
              <a:t>“</a:t>
            </a:r>
            <a:r>
              <a:rPr lang="en-US" sz="2700" i="1" dirty="0">
                <a:solidFill>
                  <a:schemeClr val="bg1"/>
                </a:solidFill>
              </a:rPr>
              <a:t>Therefore do not let sin reign in your mortal </a:t>
            </a:r>
            <a:r>
              <a:rPr lang="en-US" sz="2700" i="1" dirty="0" smtClean="0">
                <a:solidFill>
                  <a:schemeClr val="bg1"/>
                </a:solidFill>
              </a:rPr>
              <a:t>	body</a:t>
            </a:r>
            <a:r>
              <a:rPr lang="en-US" sz="2700" i="1" dirty="0">
                <a:solidFill>
                  <a:schemeClr val="bg1"/>
                </a:solidFill>
              </a:rPr>
              <a:t>, that you should obey it in its lusts. And do </a:t>
            </a:r>
            <a:r>
              <a:rPr lang="en-US" sz="2700" i="1" dirty="0" smtClean="0">
                <a:solidFill>
                  <a:schemeClr val="bg1"/>
                </a:solidFill>
              </a:rPr>
              <a:t>	not </a:t>
            </a:r>
            <a:r>
              <a:rPr lang="en-US" sz="2700" i="1" dirty="0">
                <a:solidFill>
                  <a:schemeClr val="bg1"/>
                </a:solidFill>
              </a:rPr>
              <a:t>present your members as instruments of </a:t>
            </a:r>
            <a:r>
              <a:rPr lang="en-US" sz="2700" i="1" dirty="0" smtClean="0">
                <a:solidFill>
                  <a:schemeClr val="bg1"/>
                </a:solidFill>
              </a:rPr>
              <a:t>	unrighteousness </a:t>
            </a:r>
            <a:r>
              <a:rPr lang="en-US" sz="2700" i="1" dirty="0">
                <a:solidFill>
                  <a:schemeClr val="bg1"/>
                </a:solidFill>
              </a:rPr>
              <a:t>to sin, but present yourselves to </a:t>
            </a:r>
            <a:r>
              <a:rPr lang="en-US" sz="2700" i="1" dirty="0" smtClean="0">
                <a:solidFill>
                  <a:schemeClr val="bg1"/>
                </a:solidFill>
              </a:rPr>
              <a:t>	God </a:t>
            </a:r>
            <a:r>
              <a:rPr lang="en-US" sz="2700" i="1" dirty="0">
                <a:solidFill>
                  <a:schemeClr val="bg1"/>
                </a:solidFill>
              </a:rPr>
              <a:t>as being alive from the dead, and your </a:t>
            </a:r>
            <a:r>
              <a:rPr lang="en-US" sz="2700" i="1" dirty="0" smtClean="0">
                <a:solidFill>
                  <a:schemeClr val="bg1"/>
                </a:solidFill>
              </a:rPr>
              <a:t>	members</a:t>
            </a:r>
            <a:r>
              <a:rPr lang="en-US" sz="2700" i="1" dirty="0">
                <a:solidFill>
                  <a:schemeClr val="bg1"/>
                </a:solidFill>
              </a:rPr>
              <a:t> as instruments of righteousness to </a:t>
            </a:r>
            <a:r>
              <a:rPr lang="en-US" sz="2700" i="1" dirty="0" smtClean="0">
                <a:solidFill>
                  <a:schemeClr val="bg1"/>
                </a:solidFill>
              </a:rPr>
              <a:t>	God</a:t>
            </a:r>
            <a:r>
              <a:rPr lang="en-US" sz="2700" i="1" dirty="0">
                <a:solidFill>
                  <a:schemeClr val="bg1"/>
                </a:solidFill>
              </a:rPr>
              <a:t>. For sin shall not have dominion over you…” </a:t>
            </a:r>
            <a:r>
              <a:rPr lang="en-US" sz="2700" i="1" dirty="0" smtClean="0">
                <a:solidFill>
                  <a:schemeClr val="bg1"/>
                </a:solidFill>
              </a:rPr>
              <a:t>	(</a:t>
            </a:r>
            <a:r>
              <a:rPr lang="en-US" sz="2700" i="1" dirty="0">
                <a:solidFill>
                  <a:schemeClr val="bg1"/>
                </a:solidFill>
              </a:rPr>
              <a:t>Rom. 6:12-14)</a:t>
            </a:r>
          </a:p>
          <a:p>
            <a:pPr marL="0" indent="0">
              <a:buNone/>
            </a:pPr>
            <a:endParaRPr lang="en-US" sz="2700" dirty="0" smtClean="0">
              <a:solidFill>
                <a:srgbClr val="EBA343"/>
              </a:solidFill>
            </a:endParaRPr>
          </a:p>
        </p:txBody>
      </p:sp>
    </p:spTree>
    <p:extLst>
      <p:ext uri="{BB962C8B-B14F-4D97-AF65-F5344CB8AC3E}">
        <p14:creationId xmlns:p14="http://schemas.microsoft.com/office/powerpoint/2010/main" val="295690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b="1" u="sng" dirty="0" smtClean="0">
                <a:solidFill>
                  <a:srgbClr val="EBA343"/>
                </a:solidFill>
              </a:rPr>
              <a:t>Recognize</a:t>
            </a:r>
            <a:r>
              <a:rPr lang="en-US" sz="3600" dirty="0" smtClean="0">
                <a:solidFill>
                  <a:srgbClr val="EBA343"/>
                </a:solidFill>
              </a:rPr>
              <a:t> that viewing pornography is a sin.</a:t>
            </a:r>
          </a:p>
        </p:txBody>
      </p:sp>
      <p:sp>
        <p:nvSpPr>
          <p:cNvPr id="5" name="TextBox 4"/>
          <p:cNvSpPr txBox="1"/>
          <p:nvPr/>
        </p:nvSpPr>
        <p:spPr>
          <a:xfrm>
            <a:off x="867958" y="3315632"/>
            <a:ext cx="7647392" cy="3170099"/>
          </a:xfrm>
          <a:prstGeom prst="rect">
            <a:avLst/>
          </a:prstGeom>
          <a:solidFill>
            <a:schemeClr val="accent4">
              <a:lumMod val="60000"/>
              <a:lumOff val="40000"/>
            </a:schemeClr>
          </a:solidFill>
        </p:spPr>
        <p:txBody>
          <a:bodyPr wrap="square" rtlCol="0">
            <a:spAutoFit/>
          </a:bodyPr>
          <a:lstStyle/>
          <a:p>
            <a:pPr algn="ctr"/>
            <a:r>
              <a:rPr lang="en-US" sz="4000" dirty="0" smtClean="0"/>
              <a:t>We must recognize that sin lies at the door, or the computer / phone, and its desire is for us. </a:t>
            </a:r>
          </a:p>
          <a:p>
            <a:pPr algn="ctr"/>
            <a:r>
              <a:rPr lang="en-US" sz="4000" dirty="0" smtClean="0"/>
              <a:t>BUT WE MUST RULE OVER IT! </a:t>
            </a:r>
          </a:p>
          <a:p>
            <a:pPr algn="ctr"/>
            <a:r>
              <a:rPr lang="en-US" sz="4000" dirty="0" smtClean="0"/>
              <a:t>                                            </a:t>
            </a:r>
            <a:r>
              <a:rPr lang="en-US" sz="2800" dirty="0" smtClean="0"/>
              <a:t>(Ref.: Gen. 4:7)</a:t>
            </a:r>
            <a:endParaRPr lang="en-US" sz="2800" dirty="0"/>
          </a:p>
        </p:txBody>
      </p:sp>
    </p:spTree>
    <p:extLst>
      <p:ext uri="{BB962C8B-B14F-4D97-AF65-F5344CB8AC3E}">
        <p14:creationId xmlns:p14="http://schemas.microsoft.com/office/powerpoint/2010/main" val="3375930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b="1" u="sng" dirty="0" smtClean="0">
                <a:solidFill>
                  <a:srgbClr val="EBA343"/>
                </a:solidFill>
              </a:rPr>
              <a:t>Repent</a:t>
            </a:r>
            <a:r>
              <a:rPr lang="en-US" sz="3600" dirty="0" smtClean="0">
                <a:solidFill>
                  <a:srgbClr val="EBA343"/>
                </a:solidFill>
              </a:rPr>
              <a:t> of the sin of viewing porn.</a:t>
            </a:r>
          </a:p>
          <a:p>
            <a:pPr marL="0" lvl="1" indent="0">
              <a:spcBef>
                <a:spcPts val="1000"/>
              </a:spcBef>
              <a:buNone/>
            </a:pPr>
            <a:r>
              <a:rPr lang="en-US" sz="2700" i="1" dirty="0" smtClean="0">
                <a:solidFill>
                  <a:srgbClr val="EBA343"/>
                </a:solidFill>
              </a:rPr>
              <a:t>	</a:t>
            </a:r>
            <a:r>
              <a:rPr lang="en-US" sz="2700" i="1" dirty="0" smtClean="0">
                <a:solidFill>
                  <a:schemeClr val="bg1"/>
                </a:solidFill>
              </a:rPr>
              <a:t>“Teach me, O Lord, the way of Your statutes, and 	I shall keep it to the end. Give me understanding, 	and I shall keep Your law; Indeed, I shall observe 	it with my whole heart. Make me to walk in the 	path of Your commandments, for I delight in it. 	Incline my heart to Your testimonies, and not to 	covetousness. Turn my eyes from looking at 	worthless things, and revive me in Your way.”	(Psalm 119:33-37)</a:t>
            </a:r>
            <a:endParaRPr lang="en-US" sz="2700" i="1" dirty="0">
              <a:solidFill>
                <a:schemeClr val="bg1"/>
              </a:solidFill>
            </a:endParaRPr>
          </a:p>
          <a:p>
            <a:pPr marL="0" indent="0">
              <a:buNone/>
            </a:pPr>
            <a:endParaRPr lang="en-US" sz="2700" dirty="0" smtClean="0">
              <a:solidFill>
                <a:srgbClr val="EBA343"/>
              </a:solidFill>
            </a:endParaRPr>
          </a:p>
        </p:txBody>
      </p:sp>
    </p:spTree>
    <p:extLst>
      <p:ext uri="{BB962C8B-B14F-4D97-AF65-F5344CB8AC3E}">
        <p14:creationId xmlns:p14="http://schemas.microsoft.com/office/powerpoint/2010/main" val="13751460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628650" y="1825624"/>
            <a:ext cx="7886700" cy="4575175"/>
          </a:xfrm>
        </p:spPr>
        <p:txBody>
          <a:bodyPr>
            <a:noAutofit/>
          </a:bodyPr>
          <a:lstStyle/>
          <a:p>
            <a:pPr marL="342900" indent="-342900"/>
            <a:r>
              <a:rPr lang="en-US" sz="3600" b="1" u="sng" dirty="0" smtClean="0">
                <a:solidFill>
                  <a:srgbClr val="EBA343"/>
                </a:solidFill>
              </a:rPr>
              <a:t>Repent</a:t>
            </a:r>
            <a:r>
              <a:rPr lang="en-US" sz="3600" dirty="0" smtClean="0">
                <a:solidFill>
                  <a:srgbClr val="EBA343"/>
                </a:solidFill>
              </a:rPr>
              <a:t> of the sin of viewing porn.</a:t>
            </a:r>
          </a:p>
          <a:p>
            <a:pPr marL="800100" lvl="1" indent="-342900"/>
            <a:r>
              <a:rPr lang="en-US" sz="3600" dirty="0" smtClean="0">
                <a:solidFill>
                  <a:schemeClr val="bg1"/>
                </a:solidFill>
              </a:rPr>
              <a:t>After telling the Corinthians that God will not allow anyone to be tempted beyond what one is able but will make a way of escape, Paul tells them to “flee idolatry” (1 Cor. 10:13-14).</a:t>
            </a:r>
          </a:p>
          <a:p>
            <a:pPr marL="800100" lvl="1" indent="-342900"/>
            <a:r>
              <a:rPr lang="en-US" sz="3600" dirty="0" smtClean="0">
                <a:solidFill>
                  <a:schemeClr val="bg1"/>
                </a:solidFill>
              </a:rPr>
              <a:t>If porn has become an idol, we must turn and flee from it.</a:t>
            </a:r>
          </a:p>
        </p:txBody>
      </p:sp>
    </p:spTree>
    <p:extLst>
      <p:ext uri="{BB962C8B-B14F-4D97-AF65-F5344CB8AC3E}">
        <p14:creationId xmlns:p14="http://schemas.microsoft.com/office/powerpoint/2010/main" val="273536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Our Spiritual Warfare</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lnSpcReduction="10000"/>
          </a:bodyPr>
          <a:lstStyle/>
          <a:p>
            <a:pPr marL="342900" indent="-342900"/>
            <a:r>
              <a:rPr lang="en-US" sz="3600" dirty="0" smtClean="0">
                <a:solidFill>
                  <a:srgbClr val="EBA343"/>
                </a:solidFill>
              </a:rPr>
              <a:t>Satan cunningly sets snares to entrap mankind to take them captive to do his will (2 Tim. 2:26)</a:t>
            </a:r>
          </a:p>
          <a:p>
            <a:pPr marL="800100" lvl="2" indent="-342900">
              <a:spcBef>
                <a:spcPts val="1000"/>
              </a:spcBef>
            </a:pPr>
            <a:r>
              <a:rPr lang="en-US" sz="3200" dirty="0" smtClean="0">
                <a:solidFill>
                  <a:schemeClr val="bg1"/>
                </a:solidFill>
              </a:rPr>
              <a:t>One of the many illusions that has prolifically been entrenched in our societies is that viewing pornography (porn) is okay.</a:t>
            </a:r>
          </a:p>
          <a:p>
            <a:pPr marL="800100" lvl="2" indent="-342900">
              <a:spcBef>
                <a:spcPts val="1000"/>
              </a:spcBef>
            </a:pPr>
            <a:r>
              <a:rPr lang="en-US" sz="3200" dirty="0" smtClean="0">
                <a:solidFill>
                  <a:schemeClr val="bg1"/>
                </a:solidFill>
              </a:rPr>
              <a:t>We must understand that porn is a “fiery dart” of the devil that must be quenched.</a:t>
            </a:r>
          </a:p>
        </p:txBody>
      </p:sp>
    </p:spTree>
    <p:extLst>
      <p:ext uri="{BB962C8B-B14F-4D97-AF65-F5344CB8AC3E}">
        <p14:creationId xmlns:p14="http://schemas.microsoft.com/office/powerpoint/2010/main" val="28772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b="1" u="sng" dirty="0" smtClean="0">
                <a:solidFill>
                  <a:srgbClr val="EBA343"/>
                </a:solidFill>
              </a:rPr>
              <a:t>Reorient</a:t>
            </a:r>
            <a:r>
              <a:rPr lang="en-US" sz="3600" b="1" dirty="0" smtClean="0">
                <a:solidFill>
                  <a:srgbClr val="EBA343"/>
                </a:solidFill>
              </a:rPr>
              <a:t> </a:t>
            </a:r>
            <a:r>
              <a:rPr lang="en-US" sz="3600" dirty="0" smtClean="0">
                <a:solidFill>
                  <a:srgbClr val="EBA343"/>
                </a:solidFill>
              </a:rPr>
              <a:t>your life toward the Son.</a:t>
            </a:r>
          </a:p>
          <a:p>
            <a:pPr marL="800100" lvl="1" indent="-342900"/>
            <a:r>
              <a:rPr lang="en-US" sz="3600" dirty="0" smtClean="0">
                <a:solidFill>
                  <a:schemeClr val="bg1"/>
                </a:solidFill>
              </a:rPr>
              <a:t>Set your mind on things above, not on things of this world (Col. 3:1-5)</a:t>
            </a:r>
          </a:p>
          <a:p>
            <a:pPr marL="800100" lvl="1" indent="-342900"/>
            <a:r>
              <a:rPr lang="en-US" sz="3600" dirty="0" smtClean="0">
                <a:solidFill>
                  <a:schemeClr val="bg1"/>
                </a:solidFill>
              </a:rPr>
              <a:t>Be transformed by the renewing of your mind (Rom. 12:1-2)</a:t>
            </a:r>
          </a:p>
        </p:txBody>
      </p:sp>
    </p:spTree>
    <p:extLst>
      <p:ext uri="{BB962C8B-B14F-4D97-AF65-F5344CB8AC3E}">
        <p14:creationId xmlns:p14="http://schemas.microsoft.com/office/powerpoint/2010/main" val="3139112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75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b="1" u="sng" dirty="0" smtClean="0">
                <a:solidFill>
                  <a:srgbClr val="EBA343"/>
                </a:solidFill>
              </a:rPr>
              <a:t>Reorient</a:t>
            </a:r>
            <a:r>
              <a:rPr lang="en-US" sz="3600" b="1" dirty="0" smtClean="0">
                <a:solidFill>
                  <a:srgbClr val="EBA343"/>
                </a:solidFill>
              </a:rPr>
              <a:t> </a:t>
            </a:r>
            <a:r>
              <a:rPr lang="en-US" sz="3600" dirty="0" smtClean="0">
                <a:solidFill>
                  <a:srgbClr val="EBA343"/>
                </a:solidFill>
              </a:rPr>
              <a:t>your life toward the Son.</a:t>
            </a:r>
          </a:p>
          <a:p>
            <a:pPr marL="800100" lvl="1" indent="-342900"/>
            <a:r>
              <a:rPr lang="en-US" sz="3600" dirty="0" smtClean="0">
                <a:solidFill>
                  <a:schemeClr val="bg1"/>
                </a:solidFill>
              </a:rPr>
              <a:t>Become a warrior in the fight against the devil (Eph. 6:10-18)</a:t>
            </a:r>
          </a:p>
          <a:p>
            <a:pPr marL="1257300" lvl="2" indent="-342900"/>
            <a:r>
              <a:rPr lang="en-US" sz="3600" dirty="0" smtClean="0">
                <a:solidFill>
                  <a:schemeClr val="bg1"/>
                </a:solidFill>
              </a:rPr>
              <a:t>Be cunning; know your enemy</a:t>
            </a:r>
          </a:p>
          <a:p>
            <a:pPr marL="1257300" lvl="2" indent="-342900"/>
            <a:r>
              <a:rPr lang="en-US" sz="3600" dirty="0" smtClean="0">
                <a:solidFill>
                  <a:schemeClr val="bg1"/>
                </a:solidFill>
              </a:rPr>
              <a:t>Endure hardship (2 Tim. 2:3-4)</a:t>
            </a:r>
          </a:p>
          <a:p>
            <a:pPr marL="1257300" lvl="2" indent="-342900"/>
            <a:r>
              <a:rPr lang="en-US" sz="3600" dirty="0" smtClean="0">
                <a:solidFill>
                  <a:schemeClr val="bg1"/>
                </a:solidFill>
              </a:rPr>
              <a:t>Resist and stand firm (1 Pt. 5:8-9)</a:t>
            </a:r>
          </a:p>
          <a:p>
            <a:pPr marL="1257300" lvl="2" indent="-342900"/>
            <a:r>
              <a:rPr lang="en-US" sz="3600" dirty="0" smtClean="0">
                <a:solidFill>
                  <a:schemeClr val="bg1"/>
                </a:solidFill>
              </a:rPr>
              <a:t>Be very courageous (Josh. 1:5-9)</a:t>
            </a:r>
            <a:endParaRPr lang="en-US" sz="2700" dirty="0">
              <a:solidFill>
                <a:schemeClr val="bg1"/>
              </a:solidFill>
            </a:endParaRPr>
          </a:p>
        </p:txBody>
      </p:sp>
    </p:spTree>
    <p:extLst>
      <p:ext uri="{BB962C8B-B14F-4D97-AF65-F5344CB8AC3E}">
        <p14:creationId xmlns:p14="http://schemas.microsoft.com/office/powerpoint/2010/main" val="2634094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7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7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75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7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Overcoming Satan’s wiles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b="1" u="sng" dirty="0" smtClean="0">
                <a:solidFill>
                  <a:srgbClr val="EBA343"/>
                </a:solidFill>
              </a:rPr>
              <a:t>Reorient</a:t>
            </a:r>
            <a:r>
              <a:rPr lang="en-US" sz="3600" b="1" dirty="0" smtClean="0">
                <a:solidFill>
                  <a:srgbClr val="EBA343"/>
                </a:solidFill>
              </a:rPr>
              <a:t> </a:t>
            </a:r>
            <a:r>
              <a:rPr lang="en-US" sz="3600" dirty="0" smtClean="0">
                <a:solidFill>
                  <a:srgbClr val="EBA343"/>
                </a:solidFill>
              </a:rPr>
              <a:t>your life toward the Son.</a:t>
            </a:r>
          </a:p>
          <a:p>
            <a:pPr marL="800100" lvl="1" indent="-342900"/>
            <a:r>
              <a:rPr lang="en-US" sz="3600" dirty="0" smtClean="0">
                <a:solidFill>
                  <a:schemeClr val="bg1"/>
                </a:solidFill>
              </a:rPr>
              <a:t>Become a warrior in the fight against the devil (Eph. 6:10-18)</a:t>
            </a:r>
          </a:p>
          <a:p>
            <a:pPr marL="1257300" lvl="2" indent="-342900"/>
            <a:r>
              <a:rPr lang="en-US" sz="3600" dirty="0" smtClean="0">
                <a:solidFill>
                  <a:schemeClr val="bg1"/>
                </a:solidFill>
              </a:rPr>
              <a:t>Fight the good fight of faith (1 Tim. 6:12)</a:t>
            </a:r>
          </a:p>
          <a:p>
            <a:pPr marL="1257300" lvl="2" indent="-342900"/>
            <a:r>
              <a:rPr lang="en-US" sz="3600" dirty="0" smtClean="0">
                <a:solidFill>
                  <a:schemeClr val="bg1"/>
                </a:solidFill>
              </a:rPr>
              <a:t>Prove yourself a man (1 Kings 2:1-3)</a:t>
            </a:r>
            <a:endParaRPr lang="en-US" sz="2700" dirty="0">
              <a:solidFill>
                <a:schemeClr val="bg1"/>
              </a:solidFill>
            </a:endParaRPr>
          </a:p>
        </p:txBody>
      </p:sp>
    </p:spTree>
    <p:extLst>
      <p:ext uri="{BB962C8B-B14F-4D97-AF65-F5344CB8AC3E}">
        <p14:creationId xmlns:p14="http://schemas.microsoft.com/office/powerpoint/2010/main" val="1710560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75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Allow the Light in</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a:solidFill>
                  <a:srgbClr val="EBA343"/>
                </a:solidFill>
              </a:rPr>
              <a:t>The world hates light because </a:t>
            </a:r>
            <a:r>
              <a:rPr lang="en-US" sz="3600" dirty="0" smtClean="0">
                <a:solidFill>
                  <a:srgbClr val="EBA343"/>
                </a:solidFill>
              </a:rPr>
              <a:t>they practice </a:t>
            </a:r>
            <a:r>
              <a:rPr lang="en-US" sz="3600" dirty="0">
                <a:solidFill>
                  <a:srgbClr val="EBA343"/>
                </a:solidFill>
              </a:rPr>
              <a:t>evil and don’t want their deeds to be exposed.  They love darkness rather than </a:t>
            </a:r>
            <a:r>
              <a:rPr lang="en-US" sz="3600" dirty="0" smtClean="0">
                <a:solidFill>
                  <a:srgbClr val="EBA343"/>
                </a:solidFill>
              </a:rPr>
              <a:t>light.</a:t>
            </a:r>
            <a:endParaRPr lang="en-US" sz="3600" dirty="0">
              <a:solidFill>
                <a:srgbClr val="EBA343"/>
              </a:solidFill>
            </a:endParaRPr>
          </a:p>
          <a:p>
            <a:pPr marL="342900" indent="-342900"/>
            <a:r>
              <a:rPr lang="en-US" sz="3600" dirty="0" smtClean="0">
                <a:solidFill>
                  <a:srgbClr val="EBA343"/>
                </a:solidFill>
              </a:rPr>
              <a:t>Jesus is the light of the world and brings life where there is only death in the world.</a:t>
            </a:r>
            <a:endParaRPr lang="en-US" dirty="0" smtClean="0">
              <a:solidFill>
                <a:srgbClr val="EBA343"/>
              </a:solidFill>
            </a:endParaRPr>
          </a:p>
        </p:txBody>
      </p:sp>
    </p:spTree>
    <p:extLst>
      <p:ext uri="{BB962C8B-B14F-4D97-AF65-F5344CB8AC3E}">
        <p14:creationId xmlns:p14="http://schemas.microsoft.com/office/powerpoint/2010/main" val="2196783534"/>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Allow the Light in</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To overcome the sin of pornography, or any other sin, we must acknowledge the presence of Jesus and that we will not be defined by darkness.</a:t>
            </a:r>
          </a:p>
          <a:p>
            <a:pPr marL="342900" indent="-342900"/>
            <a:r>
              <a:rPr lang="en-US" sz="4000" b="1" dirty="0" smtClean="0">
                <a:solidFill>
                  <a:schemeClr val="bg1"/>
                </a:solidFill>
              </a:rPr>
              <a:t>We are defined by the light of Christ in us!</a:t>
            </a:r>
          </a:p>
        </p:txBody>
      </p:sp>
    </p:spTree>
    <p:extLst>
      <p:ext uri="{BB962C8B-B14F-4D97-AF65-F5344CB8AC3E}">
        <p14:creationId xmlns:p14="http://schemas.microsoft.com/office/powerpoint/2010/main" val="3738106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Allow the Light in</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Each day of our life, we have before us life and death:</a:t>
            </a:r>
          </a:p>
          <a:p>
            <a:pPr marL="800100" lvl="1" indent="-342900"/>
            <a:r>
              <a:rPr lang="en-US" sz="3600" dirty="0" smtClean="0">
                <a:solidFill>
                  <a:schemeClr val="bg1"/>
                </a:solidFill>
              </a:rPr>
              <a:t>Death – allowing the wiles of the devil to overcome us.</a:t>
            </a:r>
          </a:p>
          <a:p>
            <a:pPr marL="800100" lvl="1" indent="-342900"/>
            <a:r>
              <a:rPr lang="en-US" sz="3600" dirty="0" smtClean="0">
                <a:solidFill>
                  <a:schemeClr val="bg1"/>
                </a:solidFill>
              </a:rPr>
              <a:t>Life – allowing the light of Christ, His deep and abounding love, to guide our lives.</a:t>
            </a:r>
          </a:p>
        </p:txBody>
      </p:sp>
    </p:spTree>
    <p:extLst>
      <p:ext uri="{BB962C8B-B14F-4D97-AF65-F5344CB8AC3E}">
        <p14:creationId xmlns:p14="http://schemas.microsoft.com/office/powerpoint/2010/main" val="716492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Allow the Light in</a:t>
            </a:r>
            <a:endParaRPr lang="en-US" sz="5400" dirty="0">
              <a:solidFill>
                <a:schemeClr val="bg1"/>
              </a:solidFill>
              <a:effectLst>
                <a:reflection blurRad="6350" stA="50000" endA="300" endPos="50000" dist="29997" dir="5400000" sy="-100000" algn="bl" rotWithShape="0"/>
              </a:effectLst>
            </a:endParaRPr>
          </a:p>
        </p:txBody>
      </p:sp>
      <p:sp>
        <p:nvSpPr>
          <p:cNvPr id="5" name="Content Placeholder 4"/>
          <p:cNvSpPr txBox="1">
            <a:spLocks noGrp="1"/>
          </p:cNvSpPr>
          <p:nvPr>
            <p:ph idx="1"/>
          </p:nvPr>
        </p:nvSpPr>
        <p:spPr>
          <a:xfrm>
            <a:off x="673620" y="2275330"/>
            <a:ext cx="7886700" cy="3322961"/>
          </a:xfrm>
          <a:prstGeom prst="rect">
            <a:avLst/>
          </a:prstGeom>
          <a:solidFill>
            <a:schemeClr val="accent4">
              <a:lumMod val="60000"/>
              <a:lumOff val="40000"/>
            </a:schemeClr>
          </a:solidFill>
        </p:spPr>
        <p:txBody>
          <a:bodyPr wrap="square" rtlCol="0">
            <a:spAutoFit/>
          </a:bodyPr>
          <a:lstStyle/>
          <a:p>
            <a:pPr marL="0" indent="0" algn="ctr">
              <a:buNone/>
            </a:pPr>
            <a:r>
              <a:rPr lang="en-US" sz="4000" dirty="0" smtClean="0"/>
              <a:t>“</a:t>
            </a:r>
            <a:r>
              <a:rPr lang="en-US" sz="4000" b="1" i="1" dirty="0" smtClean="0"/>
              <a:t>Choose life</a:t>
            </a:r>
            <a:r>
              <a:rPr lang="en-US" sz="4000" i="1" dirty="0" smtClean="0"/>
              <a:t>…that you may love the Lord your God, that you may obey His voice, and that you may cling to Him, for He is your life and the length of your days</a:t>
            </a:r>
            <a:r>
              <a:rPr lang="en-US" sz="4000" dirty="0" smtClean="0"/>
              <a:t>…”</a:t>
            </a:r>
          </a:p>
          <a:p>
            <a:pPr marL="0" indent="0" algn="ctr">
              <a:buNone/>
            </a:pPr>
            <a:r>
              <a:rPr lang="en-US" sz="2400" dirty="0"/>
              <a:t> </a:t>
            </a:r>
            <a:r>
              <a:rPr lang="en-US" sz="2400" dirty="0" smtClean="0"/>
              <a:t>                                                                          (Deut. 30:19-20)</a:t>
            </a:r>
            <a:endParaRPr lang="en-US" sz="2400" dirty="0"/>
          </a:p>
        </p:txBody>
      </p:sp>
    </p:spTree>
    <p:extLst>
      <p:ext uri="{BB962C8B-B14F-4D97-AF65-F5344CB8AC3E}">
        <p14:creationId xmlns:p14="http://schemas.microsoft.com/office/powerpoint/2010/main" val="204245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What is pornography?</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Pornography: </a:t>
            </a:r>
          </a:p>
          <a:p>
            <a:pPr marL="800100" lvl="2" indent="-342900">
              <a:spcBef>
                <a:spcPts val="1000"/>
              </a:spcBef>
            </a:pPr>
            <a:r>
              <a:rPr lang="en-US" sz="3200" dirty="0" smtClean="0">
                <a:solidFill>
                  <a:schemeClr val="bg1"/>
                </a:solidFill>
              </a:rPr>
              <a:t>“The depiction of erotic behavior (as in pictures or writing) intended to cause sexual excitement” (Merriam-Webster)</a:t>
            </a:r>
          </a:p>
          <a:p>
            <a:pPr marL="800100" lvl="2" indent="-342900">
              <a:spcBef>
                <a:spcPts val="1000"/>
              </a:spcBef>
            </a:pPr>
            <a:r>
              <a:rPr lang="en-US" sz="3200" dirty="0" smtClean="0">
                <a:solidFill>
                  <a:schemeClr val="bg1"/>
                </a:solidFill>
              </a:rPr>
              <a:t>“Any sexual stimulating material or language that is used by a person to foster sexual stimulation”</a:t>
            </a:r>
          </a:p>
        </p:txBody>
      </p:sp>
    </p:spTree>
    <p:extLst>
      <p:ext uri="{BB962C8B-B14F-4D97-AF65-F5344CB8AC3E}">
        <p14:creationId xmlns:p14="http://schemas.microsoft.com/office/powerpoint/2010/main" val="1643695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The Ease of Viewing Porn</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The illusion has been aided in time by the ease with which pornography can be obtained.</a:t>
            </a:r>
          </a:p>
        </p:txBody>
      </p:sp>
      <p:grpSp>
        <p:nvGrpSpPr>
          <p:cNvPr id="12" name="Group 11"/>
          <p:cNvGrpSpPr/>
          <p:nvPr/>
        </p:nvGrpSpPr>
        <p:grpSpPr>
          <a:xfrm>
            <a:off x="362403" y="3516306"/>
            <a:ext cx="2459858" cy="2120265"/>
            <a:chOff x="628650" y="3527140"/>
            <a:chExt cx="2459858" cy="2120265"/>
          </a:xfrm>
        </p:grpSpPr>
        <p:pic>
          <p:nvPicPr>
            <p:cNvPr id="5" name="Picture 4"/>
            <p:cNvPicPr>
              <a:picLocks noChangeAspect="1"/>
            </p:cNvPicPr>
            <p:nvPr/>
          </p:nvPicPr>
          <p:blipFill>
            <a:blip r:embed="rId4"/>
            <a:stretch>
              <a:fillRect/>
            </a:stretch>
          </p:blipFill>
          <p:spPr>
            <a:xfrm>
              <a:off x="628650" y="3527140"/>
              <a:ext cx="2459858" cy="1590708"/>
            </a:xfrm>
            <a:prstGeom prst="rect">
              <a:avLst/>
            </a:prstGeom>
          </p:spPr>
        </p:pic>
        <p:sp>
          <p:nvSpPr>
            <p:cNvPr id="9" name="TextBox 8"/>
            <p:cNvSpPr txBox="1"/>
            <p:nvPr/>
          </p:nvSpPr>
          <p:spPr>
            <a:xfrm>
              <a:off x="654570" y="5278073"/>
              <a:ext cx="2174511" cy="369332"/>
            </a:xfrm>
            <a:prstGeom prst="rect">
              <a:avLst/>
            </a:prstGeom>
            <a:noFill/>
          </p:spPr>
          <p:txBody>
            <a:bodyPr wrap="square" rtlCol="0">
              <a:spAutoFit/>
            </a:bodyPr>
            <a:lstStyle/>
            <a:p>
              <a:pPr algn="ctr"/>
              <a:r>
                <a:rPr lang="en-US" dirty="0" smtClean="0">
                  <a:solidFill>
                    <a:schemeClr val="bg1"/>
                  </a:solidFill>
                </a:rPr>
                <a:t>Magazines</a:t>
              </a:r>
              <a:endParaRPr lang="en-US" dirty="0">
                <a:solidFill>
                  <a:schemeClr val="bg1"/>
                </a:solidFill>
              </a:endParaRPr>
            </a:p>
          </p:txBody>
        </p:sp>
      </p:grpSp>
      <p:grpSp>
        <p:nvGrpSpPr>
          <p:cNvPr id="13" name="Group 12"/>
          <p:cNvGrpSpPr/>
          <p:nvPr/>
        </p:nvGrpSpPr>
        <p:grpSpPr>
          <a:xfrm>
            <a:off x="3072500" y="3516306"/>
            <a:ext cx="2466506" cy="2969425"/>
            <a:chOff x="3338747" y="3527140"/>
            <a:chExt cx="2466506" cy="2969425"/>
          </a:xfrm>
        </p:grpSpPr>
        <p:pic>
          <p:nvPicPr>
            <p:cNvPr id="6" name="Picture 5"/>
            <p:cNvPicPr>
              <a:picLocks noChangeAspect="1"/>
            </p:cNvPicPr>
            <p:nvPr/>
          </p:nvPicPr>
          <p:blipFill>
            <a:blip r:embed="rId5"/>
            <a:stretch>
              <a:fillRect/>
            </a:stretch>
          </p:blipFill>
          <p:spPr>
            <a:xfrm>
              <a:off x="3338747" y="3527140"/>
              <a:ext cx="2466506" cy="2453922"/>
            </a:xfrm>
            <a:prstGeom prst="rect">
              <a:avLst/>
            </a:prstGeom>
          </p:spPr>
        </p:pic>
        <p:sp>
          <p:nvSpPr>
            <p:cNvPr id="10" name="TextBox 9"/>
            <p:cNvSpPr txBox="1"/>
            <p:nvPr/>
          </p:nvSpPr>
          <p:spPr>
            <a:xfrm>
              <a:off x="3484744" y="6127233"/>
              <a:ext cx="2174511" cy="369332"/>
            </a:xfrm>
            <a:prstGeom prst="rect">
              <a:avLst/>
            </a:prstGeom>
            <a:noFill/>
          </p:spPr>
          <p:txBody>
            <a:bodyPr wrap="square" rtlCol="0">
              <a:spAutoFit/>
            </a:bodyPr>
            <a:lstStyle/>
            <a:p>
              <a:pPr algn="ctr"/>
              <a:r>
                <a:rPr lang="en-US" dirty="0" smtClean="0">
                  <a:solidFill>
                    <a:schemeClr val="bg1"/>
                  </a:solidFill>
                </a:rPr>
                <a:t>Home Computer</a:t>
              </a:r>
              <a:endParaRPr lang="en-US" dirty="0">
                <a:solidFill>
                  <a:schemeClr val="bg1"/>
                </a:solidFill>
              </a:endParaRPr>
            </a:p>
          </p:txBody>
        </p:sp>
      </p:grpSp>
      <p:grpSp>
        <p:nvGrpSpPr>
          <p:cNvPr id="14" name="Group 13"/>
          <p:cNvGrpSpPr/>
          <p:nvPr/>
        </p:nvGrpSpPr>
        <p:grpSpPr>
          <a:xfrm>
            <a:off x="5758544" y="3516306"/>
            <a:ext cx="3000225" cy="2969425"/>
            <a:chOff x="6024791" y="3527140"/>
            <a:chExt cx="3000225" cy="2969425"/>
          </a:xfrm>
        </p:grpSpPr>
        <p:pic>
          <p:nvPicPr>
            <p:cNvPr id="7" name="Picture 6"/>
            <p:cNvPicPr>
              <a:picLocks noChangeAspect="1"/>
            </p:cNvPicPr>
            <p:nvPr/>
          </p:nvPicPr>
          <p:blipFill>
            <a:blip r:embed="rId6"/>
            <a:stretch>
              <a:fillRect/>
            </a:stretch>
          </p:blipFill>
          <p:spPr>
            <a:xfrm>
              <a:off x="6024791" y="3527140"/>
              <a:ext cx="3000225" cy="2468367"/>
            </a:xfrm>
            <a:prstGeom prst="rect">
              <a:avLst/>
            </a:prstGeom>
          </p:spPr>
        </p:pic>
        <p:sp>
          <p:nvSpPr>
            <p:cNvPr id="11" name="TextBox 10"/>
            <p:cNvSpPr txBox="1"/>
            <p:nvPr/>
          </p:nvSpPr>
          <p:spPr>
            <a:xfrm>
              <a:off x="6437647" y="6127233"/>
              <a:ext cx="2174511" cy="369332"/>
            </a:xfrm>
            <a:prstGeom prst="rect">
              <a:avLst/>
            </a:prstGeom>
            <a:noFill/>
          </p:spPr>
          <p:txBody>
            <a:bodyPr wrap="square" rtlCol="0">
              <a:spAutoFit/>
            </a:bodyPr>
            <a:lstStyle/>
            <a:p>
              <a:pPr algn="ctr"/>
              <a:r>
                <a:rPr lang="en-US" dirty="0" smtClean="0">
                  <a:solidFill>
                    <a:schemeClr val="bg1"/>
                  </a:solidFill>
                </a:rPr>
                <a:t>Cell Phones</a:t>
              </a:r>
              <a:endParaRPr lang="en-US" dirty="0">
                <a:solidFill>
                  <a:schemeClr val="bg1"/>
                </a:solidFill>
              </a:endParaRPr>
            </a:p>
          </p:txBody>
        </p:sp>
      </p:grpSp>
      <p:sp>
        <p:nvSpPr>
          <p:cNvPr id="15" name="TextBox 14"/>
          <p:cNvSpPr txBox="1"/>
          <p:nvPr/>
        </p:nvSpPr>
        <p:spPr>
          <a:xfrm>
            <a:off x="1747455" y="2158696"/>
            <a:ext cx="5651291" cy="3477875"/>
          </a:xfrm>
          <a:prstGeom prst="rect">
            <a:avLst/>
          </a:prstGeom>
          <a:solidFill>
            <a:srgbClr val="FF0000"/>
          </a:solidFill>
        </p:spPr>
        <p:txBody>
          <a:bodyPr wrap="square" rtlCol="0">
            <a:spAutoFit/>
          </a:bodyPr>
          <a:lstStyle/>
          <a:p>
            <a:pPr algn="ctr"/>
            <a:endParaRPr lang="en-US" sz="4400" dirty="0" smtClean="0">
              <a:solidFill>
                <a:schemeClr val="bg1"/>
              </a:solidFill>
            </a:endParaRPr>
          </a:p>
          <a:p>
            <a:pPr algn="ctr"/>
            <a:r>
              <a:rPr lang="en-US" sz="4400" dirty="0" smtClean="0">
                <a:solidFill>
                  <a:schemeClr val="bg1"/>
                </a:solidFill>
              </a:rPr>
              <a:t>This has resulted in a huge problem within our society today!</a:t>
            </a:r>
          </a:p>
          <a:p>
            <a:pPr algn="ctr"/>
            <a:endParaRPr lang="en-US" sz="4400" dirty="0">
              <a:solidFill>
                <a:schemeClr val="bg1"/>
              </a:solidFill>
            </a:endParaRPr>
          </a:p>
        </p:txBody>
      </p:sp>
    </p:spTree>
    <p:extLst>
      <p:ext uri="{BB962C8B-B14F-4D97-AF65-F5344CB8AC3E}">
        <p14:creationId xmlns:p14="http://schemas.microsoft.com/office/powerpoint/2010/main" val="1854943500"/>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 Statistics: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United States Porn Revenue: $13 B / </a:t>
            </a:r>
            <a:r>
              <a:rPr lang="en-US" sz="3600" dirty="0" err="1" smtClean="0">
                <a:solidFill>
                  <a:srgbClr val="EBA343"/>
                </a:solidFill>
              </a:rPr>
              <a:t>yr</a:t>
            </a:r>
            <a:endParaRPr lang="en-US" sz="3600" dirty="0" smtClean="0">
              <a:solidFill>
                <a:srgbClr val="EBA343"/>
              </a:solidFill>
            </a:endParaRPr>
          </a:p>
          <a:p>
            <a:pPr marL="342900" indent="-342900"/>
            <a:r>
              <a:rPr lang="en-US" sz="3600" dirty="0" smtClean="0">
                <a:solidFill>
                  <a:schemeClr val="bg1"/>
                </a:solidFill>
              </a:rPr>
              <a:t>Every Second:</a:t>
            </a:r>
          </a:p>
          <a:p>
            <a:pPr marL="800100" lvl="1" indent="-342900"/>
            <a:r>
              <a:rPr lang="en-US" sz="3600" dirty="0" smtClean="0">
                <a:solidFill>
                  <a:schemeClr val="bg1"/>
                </a:solidFill>
              </a:rPr>
              <a:t>$3,075 is spent on pornography</a:t>
            </a:r>
          </a:p>
          <a:p>
            <a:pPr marL="800100" lvl="1" indent="-342900"/>
            <a:r>
              <a:rPr lang="en-US" sz="3600" dirty="0" smtClean="0">
                <a:solidFill>
                  <a:schemeClr val="bg1"/>
                </a:solidFill>
              </a:rPr>
              <a:t>28,258 internet users are viewing pornography</a:t>
            </a:r>
          </a:p>
          <a:p>
            <a:pPr marL="800100" lvl="1" indent="-342900"/>
            <a:r>
              <a:rPr lang="en-US" sz="3600" dirty="0" smtClean="0">
                <a:solidFill>
                  <a:schemeClr val="bg1"/>
                </a:solidFill>
              </a:rPr>
              <a:t>372 internet users are typing adult search terms into search engines</a:t>
            </a:r>
          </a:p>
          <a:p>
            <a:pPr marL="800100" lvl="1" indent="-342900"/>
            <a:endParaRPr lang="en-US" sz="3200" dirty="0" smtClean="0">
              <a:solidFill>
                <a:schemeClr val="bg1"/>
              </a:solidFill>
            </a:endParaRPr>
          </a:p>
        </p:txBody>
      </p:sp>
    </p:spTree>
    <p:extLst>
      <p:ext uri="{BB962C8B-B14F-4D97-AF65-F5344CB8AC3E}">
        <p14:creationId xmlns:p14="http://schemas.microsoft.com/office/powerpoint/2010/main" val="1400601487"/>
      </p:ext>
    </p:extLst>
  </p:cSld>
  <p:clrMapOvr>
    <a:masterClrMapping/>
  </p:clrMapOvr>
  <mc:AlternateContent xmlns:mc="http://schemas.openxmlformats.org/markup-compatibility/2006" xmlns:p14="http://schemas.microsoft.com/office/powerpoint/2010/main">
    <mc:Choice Requires="p14">
      <p:transition spd="slow" p14:dur="175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750"/>
                                        <p:tgtEl>
                                          <p:spTgt spid="3">
                                            <p:txEl>
                                              <p:pRg st="1" end="1"/>
                                            </p:txEl>
                                          </p:spTgt>
                                        </p:tgtEl>
                                      </p:cBhvr>
                                    </p:animEffect>
                                  </p:childTnLst>
                                </p:cTn>
                              </p:par>
                            </p:childTnLst>
                          </p:cTn>
                        </p:par>
                        <p:par>
                          <p:cTn id="15" fill="hold">
                            <p:stCondLst>
                              <p:cond delay="750"/>
                            </p:stCondLst>
                            <p:childTnLst>
                              <p:par>
                                <p:cTn id="16" presetID="22" presetClass="entr" presetSubtype="8" fill="hold" grpId="0" nodeType="afterEffect">
                                  <p:stCondLst>
                                    <p:cond delay="15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750"/>
                                        <p:tgtEl>
                                          <p:spTgt spid="3">
                                            <p:txEl>
                                              <p:pRg st="2" end="2"/>
                                            </p:txEl>
                                          </p:spTgt>
                                        </p:tgtEl>
                                      </p:cBhvr>
                                    </p:animEffect>
                                  </p:childTnLst>
                                </p:cTn>
                              </p:par>
                            </p:childTnLst>
                          </p:cTn>
                        </p:par>
                        <p:par>
                          <p:cTn id="19" fill="hold">
                            <p:stCondLst>
                              <p:cond delay="3000"/>
                            </p:stCondLst>
                            <p:childTnLst>
                              <p:par>
                                <p:cTn id="20" presetID="22" presetClass="entr" presetSubtype="8" fill="hold" grpId="0" nodeType="after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750"/>
                                        <p:tgtEl>
                                          <p:spTgt spid="3">
                                            <p:txEl>
                                              <p:pRg st="3" end="3"/>
                                            </p:txEl>
                                          </p:spTgt>
                                        </p:tgtEl>
                                      </p:cBhvr>
                                    </p:animEffect>
                                  </p:childTnLst>
                                </p:cTn>
                              </p:par>
                            </p:childTnLst>
                          </p:cTn>
                        </p:par>
                        <p:par>
                          <p:cTn id="23" fill="hold">
                            <p:stCondLst>
                              <p:cond delay="5250"/>
                            </p:stCondLst>
                            <p:childTnLst>
                              <p:par>
                                <p:cTn id="24" presetID="22" presetClass="entr" presetSubtype="8" fill="hold" grpId="0" nodeType="afterEffect">
                                  <p:stCondLst>
                                    <p:cond delay="15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 Statistics: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United States Porn Revenue: $13 B / </a:t>
            </a:r>
            <a:r>
              <a:rPr lang="en-US" sz="3600" dirty="0" err="1" smtClean="0">
                <a:solidFill>
                  <a:srgbClr val="EBA343"/>
                </a:solidFill>
              </a:rPr>
              <a:t>yr</a:t>
            </a:r>
            <a:endParaRPr lang="en-US" sz="3600" dirty="0" smtClean="0">
              <a:solidFill>
                <a:srgbClr val="EBA343"/>
              </a:solidFill>
            </a:endParaRPr>
          </a:p>
          <a:p>
            <a:pPr marL="342900" indent="-342900"/>
            <a:r>
              <a:rPr lang="en-US" sz="3600" dirty="0" smtClean="0">
                <a:solidFill>
                  <a:schemeClr val="bg1"/>
                </a:solidFill>
              </a:rPr>
              <a:t>Every 39 minutes, a new pornographic video is created in the United States</a:t>
            </a:r>
            <a:endParaRPr lang="en-US" sz="3200" dirty="0" smtClean="0">
              <a:solidFill>
                <a:schemeClr val="bg1"/>
              </a:solidFill>
            </a:endParaRPr>
          </a:p>
        </p:txBody>
      </p:sp>
    </p:spTree>
    <p:extLst>
      <p:ext uri="{BB962C8B-B14F-4D97-AF65-F5344CB8AC3E}">
        <p14:creationId xmlns:p14="http://schemas.microsoft.com/office/powerpoint/2010/main" val="945309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 Statistics: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a:bodyPr>
          <a:lstStyle/>
          <a:p>
            <a:pPr marL="342900" indent="-342900"/>
            <a:r>
              <a:rPr lang="en-US" sz="3600" dirty="0" smtClean="0">
                <a:solidFill>
                  <a:srgbClr val="EBA343"/>
                </a:solidFill>
              </a:rPr>
              <a:t>Pornographic Websites &amp; Search Engine Stats:</a:t>
            </a:r>
          </a:p>
          <a:p>
            <a:pPr marL="800100" lvl="1" indent="-342900"/>
            <a:r>
              <a:rPr lang="en-US" sz="3600" dirty="0" smtClean="0">
                <a:solidFill>
                  <a:schemeClr val="bg1"/>
                </a:solidFill>
              </a:rPr>
              <a:t>4.2 million websites (12% of total web sites)</a:t>
            </a:r>
          </a:p>
          <a:p>
            <a:pPr marL="800100" lvl="1" indent="-342900"/>
            <a:r>
              <a:rPr lang="en-US" sz="3600" dirty="0" smtClean="0">
                <a:solidFill>
                  <a:schemeClr val="bg1"/>
                </a:solidFill>
              </a:rPr>
              <a:t>420 million web pages</a:t>
            </a:r>
          </a:p>
          <a:p>
            <a:pPr marL="800100" lvl="1" indent="-342900"/>
            <a:r>
              <a:rPr lang="en-US" sz="3600" dirty="0" smtClean="0">
                <a:solidFill>
                  <a:schemeClr val="bg1"/>
                </a:solidFill>
              </a:rPr>
              <a:t>68 million daily pornographic search engine requests (25% of search engine requests)</a:t>
            </a:r>
          </a:p>
        </p:txBody>
      </p:sp>
    </p:spTree>
    <p:extLst>
      <p:ext uri="{BB962C8B-B14F-4D97-AF65-F5344CB8AC3E}">
        <p14:creationId xmlns:p14="http://schemas.microsoft.com/office/powerpoint/2010/main" val="3604066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750"/>
                                        <p:tgtEl>
                                          <p:spTgt spid="3">
                                            <p:txEl>
                                              <p:pRg st="1" end="1"/>
                                            </p:txEl>
                                          </p:spTgt>
                                        </p:tgtEl>
                                      </p:cBhvr>
                                    </p:animEffect>
                                  </p:childTnLst>
                                </p:cTn>
                              </p:par>
                            </p:childTnLst>
                          </p:cTn>
                        </p:par>
                        <p:par>
                          <p:cTn id="14" fill="hold">
                            <p:stCondLst>
                              <p:cond delay="3750"/>
                            </p:stCondLst>
                            <p:childTnLst>
                              <p:par>
                                <p:cTn id="15" presetID="22" presetClass="entr" presetSubtype="8"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tillhecomes.org/wp-content/uploads/2011/07/unmask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8957"/>
            <a:ext cx="1735916" cy="9779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473199" y="365126"/>
            <a:ext cx="7302665" cy="1325563"/>
          </a:xfrm>
        </p:spPr>
        <p:txBody>
          <a:bodyPr>
            <a:normAutofit/>
          </a:bodyPr>
          <a:lstStyle/>
          <a:p>
            <a:r>
              <a:rPr lang="en-US" sz="5400" dirty="0">
                <a:solidFill>
                  <a:schemeClr val="bg1"/>
                </a:solidFill>
                <a:effectLst>
                  <a:reflection blurRad="6350" stA="50000" endA="300" endPos="50000" dist="29997" dir="5400000" sy="-100000" algn="bl" rotWithShape="0"/>
                </a:effectLst>
              </a:rPr>
              <a:t> </a:t>
            </a:r>
            <a:r>
              <a:rPr lang="en-US" sz="5400" dirty="0" smtClean="0">
                <a:solidFill>
                  <a:schemeClr val="bg1"/>
                </a:solidFill>
                <a:effectLst>
                  <a:reflection blurRad="6350" stA="50000" endA="300" endPos="50000" dist="29997" dir="5400000" sy="-100000" algn="bl" rotWithShape="0"/>
                </a:effectLst>
              </a:rPr>
              <a:t>Porn Statistics:</a:t>
            </a:r>
            <a:endParaRPr lang="en-US" sz="5400" dirty="0">
              <a:solidFill>
                <a:schemeClr val="bg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a:xfrm>
            <a:off x="628650" y="1825624"/>
            <a:ext cx="7886700" cy="4620145"/>
          </a:xfrm>
        </p:spPr>
        <p:txBody>
          <a:bodyPr>
            <a:noAutofit/>
          </a:bodyPr>
          <a:lstStyle/>
          <a:p>
            <a:pPr marL="342900" indent="-342900"/>
            <a:r>
              <a:rPr lang="en-US" sz="3600" dirty="0" smtClean="0">
                <a:solidFill>
                  <a:srgbClr val="EBA343"/>
                </a:solidFill>
              </a:rPr>
              <a:t>Internet Pornography &amp; Young People:</a:t>
            </a:r>
          </a:p>
          <a:p>
            <a:pPr marL="800100" lvl="1" indent="-342900"/>
            <a:r>
              <a:rPr lang="en-US" sz="3600" dirty="0" smtClean="0">
                <a:solidFill>
                  <a:schemeClr val="bg1"/>
                </a:solidFill>
              </a:rPr>
              <a:t>Average age of first internet exposure to pornography: 11 years old</a:t>
            </a:r>
          </a:p>
          <a:p>
            <a:pPr marL="800100" lvl="1" indent="-342900"/>
            <a:r>
              <a:rPr lang="en-US" sz="3600" dirty="0" smtClean="0">
                <a:solidFill>
                  <a:schemeClr val="bg1"/>
                </a:solidFill>
              </a:rPr>
              <a:t>15-17 year olds having multiple hard core porn exposure: 80%</a:t>
            </a:r>
          </a:p>
          <a:p>
            <a:pPr marL="800100" lvl="1" indent="-342900"/>
            <a:r>
              <a:rPr lang="en-US" sz="3600" dirty="0" smtClean="0">
                <a:solidFill>
                  <a:schemeClr val="bg1"/>
                </a:solidFill>
              </a:rPr>
              <a:t>8-16 year olds having viewed porn online: 90% (most while doing homework)</a:t>
            </a:r>
          </a:p>
        </p:txBody>
      </p:sp>
    </p:spTree>
    <p:extLst>
      <p:ext uri="{BB962C8B-B14F-4D97-AF65-F5344CB8AC3E}">
        <p14:creationId xmlns:p14="http://schemas.microsoft.com/office/powerpoint/2010/main" val="1224004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750"/>
                                        <p:tgtEl>
                                          <p:spTgt spid="3">
                                            <p:txEl>
                                              <p:pRg st="1" end="1"/>
                                            </p:txEl>
                                          </p:spTgt>
                                        </p:tgtEl>
                                      </p:cBhvr>
                                    </p:animEffect>
                                  </p:childTnLst>
                                </p:cTn>
                              </p:par>
                            </p:childTnLst>
                          </p:cTn>
                        </p:par>
                        <p:par>
                          <p:cTn id="14" fill="hold">
                            <p:stCondLst>
                              <p:cond delay="3750"/>
                            </p:stCondLst>
                            <p:childTnLst>
                              <p:par>
                                <p:cTn id="15" presetID="22" presetClass="entr" presetSubtype="8"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750"/>
                                        <p:tgtEl>
                                          <p:spTgt spid="3">
                                            <p:txEl>
                                              <p:pRg st="2" end="2"/>
                                            </p:txEl>
                                          </p:spTgt>
                                        </p:tgtEl>
                                      </p:cBhvr>
                                    </p:animEffect>
                                  </p:childTnLst>
                                </p:cTn>
                              </p:par>
                            </p:childTnLst>
                          </p:cTn>
                        </p:par>
                        <p:par>
                          <p:cTn id="18" fill="hold">
                            <p:stCondLst>
                              <p:cond delay="6000"/>
                            </p:stCondLst>
                            <p:childTnLst>
                              <p:par>
                                <p:cTn id="19" presetID="22" presetClass="entr" presetSubtype="8" fill="hold" grpId="0" nodeType="afterEffect">
                                  <p:stCondLst>
                                    <p:cond delay="150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7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484</TotalTime>
  <Words>1782</Words>
  <Application>Microsoft Office PowerPoint</Application>
  <PresentationFormat>On-screen Show (4:3)</PresentationFormat>
  <Paragraphs>214</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Gill Sans Ultra Bold Condensed</vt:lpstr>
      <vt:lpstr>Calibri Light</vt:lpstr>
      <vt:lpstr>Arial</vt:lpstr>
      <vt:lpstr>Wingdings</vt:lpstr>
      <vt:lpstr>Calibri</vt:lpstr>
      <vt:lpstr>Office Theme</vt:lpstr>
      <vt:lpstr>Unmasking  Illusions of our Culture</vt:lpstr>
      <vt:lpstr> Our Spiritual Warfare</vt:lpstr>
      <vt:lpstr> Our Spiritual Warfare</vt:lpstr>
      <vt:lpstr> What is pornography?</vt:lpstr>
      <vt:lpstr> The Ease of Viewing Porn</vt:lpstr>
      <vt:lpstr> Porn Statistics:</vt:lpstr>
      <vt:lpstr> Porn Statistics:</vt:lpstr>
      <vt:lpstr> Porn Statistics:</vt:lpstr>
      <vt:lpstr> Porn Statistics:</vt:lpstr>
      <vt:lpstr> Porn Statistics:</vt:lpstr>
      <vt:lpstr> God’s Perfect Gifts</vt:lpstr>
      <vt:lpstr> God’s Perfect Gifts</vt:lpstr>
      <vt:lpstr> God’s Perfect Gifts</vt:lpstr>
      <vt:lpstr> God’s Perfect Gifts</vt:lpstr>
      <vt:lpstr> God’s Perfect Gifts</vt:lpstr>
      <vt:lpstr> God’s Perfect Gifts</vt:lpstr>
      <vt:lpstr> God’s Perfect Gifts</vt:lpstr>
      <vt:lpstr> Satan’s Counterfeit Gifts</vt:lpstr>
      <vt:lpstr> Satan’s Counterfeit Gifts</vt:lpstr>
      <vt:lpstr> Satan’s Counterfeit Gifts</vt:lpstr>
      <vt:lpstr> Satan’s Counterfeit Gifts</vt:lpstr>
      <vt:lpstr> Porn’s Broken Promises</vt:lpstr>
      <vt:lpstr> Porn’s Broken Promises</vt:lpstr>
      <vt:lpstr> Porn’s Broken Promises</vt:lpstr>
      <vt:lpstr> Overcoming Satan’s wiles</vt:lpstr>
      <vt:lpstr> Overcoming Satan’s wiles</vt:lpstr>
      <vt:lpstr> Overcoming Satan’s wiles</vt:lpstr>
      <vt:lpstr> Overcoming Satan’s wiles</vt:lpstr>
      <vt:lpstr> Overcoming Satan’s wiles</vt:lpstr>
      <vt:lpstr> Overcoming Satan’s wiles</vt:lpstr>
      <vt:lpstr> Overcoming Satan’s wiles</vt:lpstr>
      <vt:lpstr> Overcoming Satan’s wiles</vt:lpstr>
      <vt:lpstr> Allow the Light in</vt:lpstr>
      <vt:lpstr> Allow the Light in</vt:lpstr>
      <vt:lpstr> Allow the Light in</vt:lpstr>
      <vt:lpstr> Allow the Light 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Unmasking  Illusions of our Culture</dc:title>
  <dc:creator>Steve</dc:creator>
  <cp:lastModifiedBy>Boyd, Gary</cp:lastModifiedBy>
  <cp:revision>46</cp:revision>
  <dcterms:created xsi:type="dcterms:W3CDTF">2014-05-22T19:34:44Z</dcterms:created>
  <dcterms:modified xsi:type="dcterms:W3CDTF">2015-05-11T03:59:07Z</dcterms:modified>
</cp:coreProperties>
</file>