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8"/>
  </p:notesMasterIdLst>
  <p:sldIdLst>
    <p:sldId id="256" r:id="rId2"/>
    <p:sldId id="257" r:id="rId3"/>
    <p:sldId id="264" r:id="rId4"/>
    <p:sldId id="265" r:id="rId5"/>
    <p:sldId id="266"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0" r:id="rId27"/>
    <p:sldId id="289" r:id="rId28"/>
    <p:sldId id="292" r:id="rId29"/>
    <p:sldId id="291" r:id="rId30"/>
    <p:sldId id="293" r:id="rId31"/>
    <p:sldId id="294" r:id="rId32"/>
    <p:sldId id="295" r:id="rId33"/>
    <p:sldId id="296" r:id="rId34"/>
    <p:sldId id="297" r:id="rId35"/>
    <p:sldId id="298" r:id="rId36"/>
    <p:sldId id="299" r:id="rId37"/>
  </p:sldIdLst>
  <p:sldSz cx="9144000" cy="6858000" type="screen4x3"/>
  <p:notesSz cx="6858000" cy="9144000"/>
  <p:embeddedFontLst>
    <p:embeddedFont>
      <p:font typeface="Gill Sans Ultra Bold Condensed" pitchFamily="34" charset="0"/>
      <p:regular r:id="rId39"/>
    </p:embeddedFont>
    <p:embeddedFont>
      <p:font typeface="Calibri Light" pitchFamily="34" charset="0"/>
      <p:regular r:id="rId40"/>
      <p:italic r:id="rId41"/>
    </p:embeddedFont>
    <p:embeddedFont>
      <p:font typeface="Calibri"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A3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470" autoAdjust="0"/>
  </p:normalViewPr>
  <p:slideViewPr>
    <p:cSldViewPr snapToGrid="0">
      <p:cViewPr varScale="1">
        <p:scale>
          <a:sx n="91" d="100"/>
          <a:sy n="91" d="100"/>
        </p:scale>
        <p:origin x="-114" y="-114"/>
      </p:cViewPr>
      <p:guideLst>
        <p:guide orient="horz" pos="2160"/>
        <p:guide pos="2880"/>
      </p:guideLst>
    </p:cSldViewPr>
  </p:slideViewPr>
  <p:outlineViewPr>
    <p:cViewPr>
      <p:scale>
        <a:sx n="33" d="100"/>
        <a:sy n="33" d="100"/>
      </p:scale>
      <p:origin x="0" y="973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pPr/>
              <a:t>6/11/2015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pPr/>
              <a:t>‹#›</a:t>
            </a:fld>
            <a:endParaRPr lang="en-US"/>
          </a:p>
        </p:txBody>
      </p:sp>
    </p:spTree>
    <p:extLst>
      <p:ext uri="{BB962C8B-B14F-4D97-AF65-F5344CB8AC3E}">
        <p14:creationId xmlns:p14="http://schemas.microsoft.com/office/powerpoint/2010/main" xmlns=""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a:t>
            </a:fld>
            <a:endParaRPr lang="en-US"/>
          </a:p>
        </p:txBody>
      </p:sp>
    </p:spTree>
    <p:extLst>
      <p:ext uri="{BB962C8B-B14F-4D97-AF65-F5344CB8AC3E}">
        <p14:creationId xmlns:p14="http://schemas.microsoft.com/office/powerpoint/2010/main" xmlns=""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96651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15470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35115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272777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344431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396966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24210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63466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87028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302019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a:t>
            </a:fld>
            <a:endParaRPr lang="en-US"/>
          </a:p>
        </p:txBody>
      </p:sp>
    </p:spTree>
    <p:extLst>
      <p:ext uri="{BB962C8B-B14F-4D97-AF65-F5344CB8AC3E}">
        <p14:creationId xmlns:p14="http://schemas.microsoft.com/office/powerpoint/2010/main" xmlns="" val="127205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1232563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70617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2872379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476993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1549548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4163617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3564265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29332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xmlns="" val="98029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43162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3</a:t>
            </a:fld>
            <a:endParaRPr lang="en-US"/>
          </a:p>
        </p:txBody>
      </p:sp>
    </p:spTree>
    <p:extLst>
      <p:ext uri="{BB962C8B-B14F-4D97-AF65-F5344CB8AC3E}">
        <p14:creationId xmlns:p14="http://schemas.microsoft.com/office/powerpoint/2010/main" xmlns="" val="312393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1870237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4116088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16644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37338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1793705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1984763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185155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4</a:t>
            </a:fld>
            <a:endParaRPr lang="en-US"/>
          </a:p>
        </p:txBody>
      </p:sp>
    </p:spTree>
    <p:extLst>
      <p:ext uri="{BB962C8B-B14F-4D97-AF65-F5344CB8AC3E}">
        <p14:creationId xmlns:p14="http://schemas.microsoft.com/office/powerpoint/2010/main" xmlns="" val="344149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105930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1535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13467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402558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25686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115530598"/>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38309314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77228614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336831545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125846190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14642323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pPr/>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181690727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pPr/>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367940772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pPr/>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64840344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708408343"/>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4756228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pPr/>
              <a:t>6/11/2015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4189" y="3602038"/>
            <a:ext cx="5779811" cy="32559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s-ES" sz="7800" noProof="0" smtClean="0">
                <a:solidFill>
                  <a:schemeClr val="bg1"/>
                </a:solidFill>
                <a:latin typeface="Gill Sans Ultra Bold Condensed" pitchFamily="34" charset="0"/>
              </a:rPr>
              <a:t>Desenmascarando </a:t>
            </a:r>
            <a:br>
              <a:rPr lang="es-ES" sz="7800" noProof="0" smtClean="0">
                <a:solidFill>
                  <a:schemeClr val="bg1"/>
                </a:solidFill>
                <a:latin typeface="Gill Sans Ultra Bold Condensed" pitchFamily="34" charset="0"/>
              </a:rPr>
            </a:br>
            <a:r>
              <a:rPr lang="es-ES" sz="4700" noProof="0" smtClean="0">
                <a:solidFill>
                  <a:schemeClr val="bg1"/>
                </a:solidFill>
                <a:effectLst>
                  <a:reflection blurRad="6350" stA="50000" endA="300" endPos="50000" dist="29997" dir="5400000" sy="-100000" algn="bl" rotWithShape="0"/>
                </a:effectLst>
              </a:rPr>
              <a:t>las Ilusiones de Nuestra Cultura</a:t>
            </a:r>
            <a:endParaRPr lang="es-ES" sz="4700" noProof="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s-ES" sz="3200" i="1" noProof="0" smtClean="0">
                <a:solidFill>
                  <a:schemeClr val="bg1"/>
                </a:solidFill>
              </a:rPr>
              <a:t>La Ilusión de que</a:t>
            </a:r>
            <a:br>
              <a:rPr lang="es-ES" sz="3200" i="1" noProof="0" smtClean="0">
                <a:solidFill>
                  <a:schemeClr val="bg1"/>
                </a:solidFill>
              </a:rPr>
            </a:br>
            <a:r>
              <a:rPr lang="es-ES" sz="3200" i="1" noProof="0" smtClean="0">
                <a:solidFill>
                  <a:schemeClr val="bg1"/>
                </a:solidFill>
              </a:rPr>
              <a:t>Está Bien Mirar</a:t>
            </a:r>
            <a:br>
              <a:rPr lang="es-ES" sz="3200" i="1" noProof="0" smtClean="0">
                <a:solidFill>
                  <a:schemeClr val="bg1"/>
                </a:solidFill>
              </a:rPr>
            </a:br>
            <a:r>
              <a:rPr lang="es-ES" sz="3200" i="1" noProof="0" smtClean="0">
                <a:solidFill>
                  <a:schemeClr val="bg1"/>
                </a:solidFill>
              </a:rPr>
              <a:t>la Pornografía</a:t>
            </a:r>
            <a:endParaRPr lang="es-ES" sz="3200" i="1" noProof="0">
              <a:solidFill>
                <a:schemeClr val="bg1"/>
              </a:solidFill>
            </a:endParaRPr>
          </a:p>
        </p:txBody>
      </p:sp>
    </p:spTree>
    <p:extLst>
      <p:ext uri="{BB962C8B-B14F-4D97-AF65-F5344CB8AC3E}">
        <p14:creationId xmlns:p14="http://schemas.microsoft.com/office/powerpoint/2010/main" xmlns="" val="268808667"/>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Estadísticas</a:t>
            </a:r>
            <a:r>
              <a:rPr lang="es-ES" sz="4000" dirty="0" smtClean="0">
                <a:solidFill>
                  <a:schemeClr val="bg1"/>
                </a:solidFill>
                <a:effectLst>
                  <a:reflection blurRad="6350" stA="50000" endA="300" endPos="50000" dist="29997" dir="5400000" sy="-100000" algn="bl" rotWithShape="0"/>
                </a:effectLst>
              </a:rPr>
              <a:t> (2006)</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rgbClr val="EBA343"/>
                </a:solidFill>
              </a:rPr>
              <a:t>Los resultados de ver la pornografía:</a:t>
            </a:r>
          </a:p>
          <a:p>
            <a:pPr marL="800100" lvl="1" indent="-342900"/>
            <a:r>
              <a:rPr lang="es-ES" sz="3600" dirty="0" smtClean="0">
                <a:solidFill>
                  <a:schemeClr val="bg1"/>
                </a:solidFill>
              </a:rPr>
              <a:t>Aumento de divorcio</a:t>
            </a:r>
            <a:endParaRPr lang="es-ES" sz="3600" noProof="0" dirty="0" smtClean="0">
              <a:solidFill>
                <a:schemeClr val="bg1"/>
              </a:solidFill>
            </a:endParaRPr>
          </a:p>
          <a:p>
            <a:pPr marL="800100" lvl="1" indent="-342900"/>
            <a:r>
              <a:rPr lang="es-ES" sz="3600" noProof="0" dirty="0" smtClean="0">
                <a:solidFill>
                  <a:schemeClr val="bg1"/>
                </a:solidFill>
              </a:rPr>
              <a:t>Carreras perdidas</a:t>
            </a:r>
          </a:p>
          <a:p>
            <a:pPr marL="800100" lvl="1" indent="-342900"/>
            <a:r>
              <a:rPr lang="es-ES" sz="3600" noProof="0" dirty="0" smtClean="0">
                <a:solidFill>
                  <a:schemeClr val="bg1"/>
                </a:solidFill>
              </a:rPr>
              <a:t>Familias perdidas</a:t>
            </a:r>
          </a:p>
          <a:p>
            <a:pPr marL="800100" lvl="1" indent="-342900"/>
            <a:r>
              <a:rPr lang="es-ES" sz="3600" noProof="0" dirty="0" smtClean="0">
                <a:solidFill>
                  <a:schemeClr val="bg1"/>
                </a:solidFill>
              </a:rPr>
              <a:t>Almas perdidas</a:t>
            </a:r>
          </a:p>
        </p:txBody>
      </p:sp>
      <p:sp>
        <p:nvSpPr>
          <p:cNvPr id="5" name="TextBox 4"/>
          <p:cNvSpPr txBox="1"/>
          <p:nvPr/>
        </p:nvSpPr>
        <p:spPr>
          <a:xfrm>
            <a:off x="899410" y="4796852"/>
            <a:ext cx="7876454" cy="1415772"/>
          </a:xfrm>
          <a:prstGeom prst="rect">
            <a:avLst/>
          </a:prstGeom>
          <a:solidFill>
            <a:schemeClr val="accent4">
              <a:lumMod val="60000"/>
              <a:lumOff val="40000"/>
            </a:schemeClr>
          </a:solidFill>
        </p:spPr>
        <p:txBody>
          <a:bodyPr wrap="square" rtlCol="0">
            <a:spAutoFit/>
          </a:bodyPr>
          <a:lstStyle/>
          <a:p>
            <a:r>
              <a:rPr lang="es-ES" sz="3200" dirty="0" smtClean="0">
                <a:effectLst>
                  <a:outerShdw blurRad="38100" dist="38100" dir="2700000" algn="tl">
                    <a:srgbClr val="000000">
                      <a:alpha val="43137"/>
                    </a:srgbClr>
                  </a:outerShdw>
                </a:effectLst>
              </a:rPr>
              <a:t>La Ilusión de Satanás:</a:t>
            </a:r>
          </a:p>
          <a:p>
            <a:r>
              <a:rPr lang="es-ES" sz="2700" dirty="0" smtClean="0">
                <a:effectLst>
                  <a:outerShdw blurRad="38100" dist="38100" dir="2700000" algn="tl">
                    <a:srgbClr val="000000">
                      <a:alpha val="43137"/>
                    </a:srgbClr>
                  </a:outerShdw>
                </a:effectLst>
              </a:rPr>
              <a:t>Los regalos perfectos de Dios pueden ser usados para participar en toda clase de actividades pecaminosas.</a:t>
            </a:r>
            <a:endParaRPr lang="es-E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556956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750"/>
                                        <p:tgtEl>
                                          <p:spTgt spid="3">
                                            <p:txEl>
                                              <p:pRg st="2" end="2"/>
                                            </p:txEl>
                                          </p:spTgt>
                                        </p:tgtEl>
                                      </p:cBhvr>
                                    </p:animEffect>
                                  </p:childTnLst>
                                </p:cTn>
                              </p:par>
                            </p:childTnLst>
                          </p:cTn>
                        </p:par>
                        <p:par>
                          <p:cTn id="19" fill="hold">
                            <p:stCondLst>
                              <p:cond delay="3250"/>
                            </p:stCondLst>
                            <p:childTnLst>
                              <p:par>
                                <p:cTn id="20" presetID="22" presetClass="entr" presetSubtype="8" fill="hold" grpId="0"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par>
                          <p:cTn id="23" fill="hold">
                            <p:stCondLst>
                              <p:cond delay="5500"/>
                            </p:stCondLst>
                            <p:childTnLst>
                              <p:par>
                                <p:cTn id="24" presetID="22" presetClass="entr" presetSubtype="8" fill="hold" grpId="0"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7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noProof="0" dirty="0" smtClean="0">
                <a:solidFill>
                  <a:schemeClr val="bg1"/>
                </a:solidFill>
                <a:effectLst>
                  <a:reflection blurRad="6350" stA="50000" endA="300" endPos="50000" dist="29997" dir="5400000" sy="-100000" algn="bl" rotWithShape="0"/>
                </a:effectLst>
              </a:rPr>
              <a:t>Los Regalos Perfectos</a:t>
            </a:r>
            <a:br>
              <a:rPr lang="es-ES" sz="4800" noProof="0" dirty="0" smtClean="0">
                <a:solidFill>
                  <a:schemeClr val="bg1"/>
                </a:solidFill>
                <a:effectLst>
                  <a:reflection blurRad="6350" stA="50000" endA="300" endPos="50000" dist="29997" dir="5400000" sy="-100000" algn="bl" rotWithShape="0"/>
                </a:effectLst>
              </a:rPr>
            </a:br>
            <a:r>
              <a:rPr lang="es-ES" sz="4800" noProof="0" dirty="0" smtClean="0">
                <a:solidFill>
                  <a:schemeClr val="bg1"/>
                </a:solidFill>
                <a:effectLst>
                  <a:reflection blurRad="6350" stA="50000" endA="300" endPos="50000" dist="29997" dir="5400000" sy="-100000" algn="bl" rotWithShape="0"/>
                </a:effectLst>
              </a:rPr>
              <a:t>de Dios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i="1" dirty="0" smtClean="0">
                <a:solidFill>
                  <a:srgbClr val="EBA343"/>
                </a:solidFill>
              </a:rPr>
              <a:t>“Toda buena dádiva y todo don perfecto desciende de lo alto, del Padre de las luces, en el cual no hay mudanza, ni sombra de variación. Él, de su voluntad, nos hizo nacer por la palabra de verdad, para que seamos primicias de sus criaturas.” </a:t>
            </a:r>
            <a:endParaRPr lang="es-ES" sz="3600" i="1" noProof="0" dirty="0" smtClean="0">
              <a:solidFill>
                <a:srgbClr val="EBA343"/>
              </a:solidFill>
            </a:endParaRPr>
          </a:p>
          <a:p>
            <a:pPr marL="0" indent="0">
              <a:buNone/>
            </a:pPr>
            <a:r>
              <a:rPr lang="es-ES" sz="3600" i="1" noProof="0" dirty="0" smtClean="0">
                <a:solidFill>
                  <a:srgbClr val="EBA343"/>
                </a:solidFill>
              </a:rPr>
              <a:t>                                               </a:t>
            </a:r>
            <a:r>
              <a:rPr lang="es-ES" i="1" dirty="0" smtClean="0">
                <a:solidFill>
                  <a:srgbClr val="EBA343"/>
                </a:solidFill>
              </a:rPr>
              <a:t>Santiago</a:t>
            </a:r>
            <a:r>
              <a:rPr lang="es-ES" i="1" noProof="0" dirty="0" smtClean="0">
                <a:solidFill>
                  <a:srgbClr val="EBA343"/>
                </a:solidFill>
              </a:rPr>
              <a:t> 1:17-18</a:t>
            </a:r>
          </a:p>
        </p:txBody>
      </p:sp>
    </p:spTree>
    <p:extLst>
      <p:ext uri="{BB962C8B-B14F-4D97-AF65-F5344CB8AC3E}">
        <p14:creationId xmlns:p14="http://schemas.microsoft.com/office/powerpoint/2010/main" xmlns="" val="1937461209"/>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Uno de los regalos más preciosos de Dios es la relación entre el hombre y</a:t>
            </a:r>
            <a:br>
              <a:rPr lang="es-ES" sz="3600" dirty="0" smtClean="0">
                <a:solidFill>
                  <a:srgbClr val="EBA343"/>
                </a:solidFill>
              </a:rPr>
            </a:br>
            <a:r>
              <a:rPr lang="es-ES" sz="3600" dirty="0" smtClean="0">
                <a:solidFill>
                  <a:srgbClr val="EBA343"/>
                </a:solidFill>
              </a:rPr>
              <a:t>la mujer en la relación del matrimonio. </a:t>
            </a:r>
            <a:endParaRPr lang="es-ES" sz="3600" noProof="0" dirty="0" smtClean="0">
              <a:solidFill>
                <a:srgbClr val="EBA343"/>
              </a:solidFill>
            </a:endParaRPr>
          </a:p>
        </p:txBody>
      </p:sp>
    </p:spTree>
    <p:extLst>
      <p:ext uri="{BB962C8B-B14F-4D97-AF65-F5344CB8AC3E}">
        <p14:creationId xmlns:p14="http://schemas.microsoft.com/office/powerpoint/2010/main" xmlns="" val="11372417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La forma en que Dios nos </a:t>
            </a:r>
            <a:r>
              <a:rPr lang="es-ES" sz="3600" dirty="0" smtClean="0">
                <a:solidFill>
                  <a:srgbClr val="EBA343"/>
                </a:solidFill>
              </a:rPr>
              <a:t>hizo</a:t>
            </a:r>
            <a:br>
              <a:rPr lang="es-ES" sz="3600" dirty="0" smtClean="0">
                <a:solidFill>
                  <a:srgbClr val="EBA343"/>
                </a:solidFill>
              </a:rPr>
            </a:br>
            <a:r>
              <a:rPr lang="es-ES" sz="3600" dirty="0" smtClean="0">
                <a:solidFill>
                  <a:srgbClr val="EBA343"/>
                </a:solidFill>
              </a:rPr>
              <a:t>nos </a:t>
            </a:r>
            <a:r>
              <a:rPr lang="es-ES" sz="3600" dirty="0" smtClean="0">
                <a:solidFill>
                  <a:srgbClr val="EBA343"/>
                </a:solidFill>
              </a:rPr>
              <a:t>ayuda en esta relación…</a:t>
            </a:r>
            <a:endParaRPr lang="es-ES" sz="3600" noProof="0" dirty="0" smtClean="0">
              <a:solidFill>
                <a:srgbClr val="EBA343"/>
              </a:solidFill>
            </a:endParaRPr>
          </a:p>
          <a:p>
            <a:pPr marL="800100" lvl="1" indent="-342900"/>
            <a:r>
              <a:rPr lang="es-ES" sz="3600" dirty="0" smtClean="0">
                <a:solidFill>
                  <a:schemeClr val="bg1"/>
                </a:solidFill>
              </a:rPr>
              <a:t>Los Ojos: Dios hizo nuestros ojos para ver la belleza de Su creación.</a:t>
            </a:r>
            <a:endParaRPr lang="es-ES" sz="3600" noProof="0" dirty="0" smtClean="0">
              <a:solidFill>
                <a:schemeClr val="bg1"/>
              </a:solidFill>
            </a:endParaRPr>
          </a:p>
          <a:p>
            <a:pPr marL="800100" lvl="1" indent="-342900"/>
            <a:r>
              <a:rPr lang="es-ES" sz="3600" dirty="0" smtClean="0">
                <a:solidFill>
                  <a:schemeClr val="bg1"/>
                </a:solidFill>
              </a:rPr>
              <a:t>La Mente: Dios hizo nuestra mente para entender la belleza visual de Su creación.</a:t>
            </a:r>
            <a:endParaRPr lang="es-ES" sz="3600" noProof="0" dirty="0" smtClean="0">
              <a:solidFill>
                <a:schemeClr val="bg1"/>
              </a:solidFill>
            </a:endParaRPr>
          </a:p>
          <a:p>
            <a:pPr marL="457200" lvl="1" indent="0">
              <a:buNone/>
            </a:pPr>
            <a:endParaRPr lang="es-ES" sz="3600" noProof="0" dirty="0" smtClean="0">
              <a:solidFill>
                <a:srgbClr val="EBA343"/>
              </a:solidFill>
            </a:endParaRPr>
          </a:p>
        </p:txBody>
      </p:sp>
    </p:spTree>
    <p:extLst>
      <p:ext uri="{BB962C8B-B14F-4D97-AF65-F5344CB8AC3E}">
        <p14:creationId xmlns:p14="http://schemas.microsoft.com/office/powerpoint/2010/main" xmlns="" val="2646248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La forma en que Dios nos </a:t>
            </a:r>
            <a:r>
              <a:rPr lang="es-ES" sz="3600" dirty="0" smtClean="0">
                <a:solidFill>
                  <a:srgbClr val="EBA343"/>
                </a:solidFill>
              </a:rPr>
              <a:t>hizo</a:t>
            </a:r>
            <a:br>
              <a:rPr lang="es-ES" sz="3600" dirty="0" smtClean="0">
                <a:solidFill>
                  <a:srgbClr val="EBA343"/>
                </a:solidFill>
              </a:rPr>
            </a:br>
            <a:r>
              <a:rPr lang="es-ES" sz="3600" dirty="0" smtClean="0">
                <a:solidFill>
                  <a:srgbClr val="EBA343"/>
                </a:solidFill>
              </a:rPr>
              <a:t>nos </a:t>
            </a:r>
            <a:r>
              <a:rPr lang="es-ES" sz="3600" dirty="0" smtClean="0">
                <a:solidFill>
                  <a:srgbClr val="EBA343"/>
                </a:solidFill>
              </a:rPr>
              <a:t>ayuda en esta relación…</a:t>
            </a:r>
            <a:endParaRPr lang="es-ES" sz="3600" noProof="0" dirty="0" smtClean="0">
              <a:solidFill>
                <a:srgbClr val="EBA343"/>
              </a:solidFill>
            </a:endParaRPr>
          </a:p>
          <a:p>
            <a:pPr marL="800100" lvl="1" indent="-342900"/>
            <a:r>
              <a:rPr lang="es-ES" sz="3600" dirty="0" smtClean="0">
                <a:solidFill>
                  <a:schemeClr val="bg1"/>
                </a:solidFill>
              </a:rPr>
              <a:t>Los Deseos: Dios nos hizo con deseos físicos y con la habilidad de satisfacer aquellos deseos dentro de los límites de Su ley.  Nos dio el apetito para disfrutar de los frutos de toda Su creación.</a:t>
            </a:r>
            <a:endParaRPr lang="es-ES" sz="3600" noProof="0" dirty="0" smtClean="0">
              <a:solidFill>
                <a:schemeClr val="bg1"/>
              </a:solidFill>
            </a:endParaRPr>
          </a:p>
          <a:p>
            <a:pPr marL="457200" lvl="1" indent="0">
              <a:buNone/>
            </a:pPr>
            <a:endParaRPr lang="es-ES" sz="3600" noProof="0" dirty="0" smtClean="0">
              <a:solidFill>
                <a:srgbClr val="EBA343"/>
              </a:solidFill>
            </a:endParaRPr>
          </a:p>
        </p:txBody>
      </p:sp>
    </p:spTree>
    <p:extLst>
      <p:ext uri="{BB962C8B-B14F-4D97-AF65-F5344CB8AC3E}">
        <p14:creationId xmlns:p14="http://schemas.microsoft.com/office/powerpoint/2010/main" xmlns="" val="1479256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Salomón, en algunas de sus palabras de sabiduría, da un ejemplo de cómo un hombre y una mujer pueden disfrutar del regalo perfecto de Dios en la relación matrimonial:</a:t>
            </a:r>
            <a:endParaRPr lang="es-ES" sz="3600" noProof="0" dirty="0" smtClean="0">
              <a:solidFill>
                <a:srgbClr val="EBA343"/>
              </a:solidFill>
            </a:endParaRPr>
          </a:p>
        </p:txBody>
      </p:sp>
    </p:spTree>
    <p:extLst>
      <p:ext uri="{BB962C8B-B14F-4D97-AF65-F5344CB8AC3E}">
        <p14:creationId xmlns:p14="http://schemas.microsoft.com/office/powerpoint/2010/main" xmlns="" val="3420479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800100" lvl="1" indent="-342900"/>
            <a:endParaRPr lang="es-ES" sz="3600" noProof="0" dirty="0" smtClean="0">
              <a:solidFill>
                <a:srgbClr val="EBA343"/>
              </a:solidFill>
            </a:endParaRPr>
          </a:p>
          <a:p>
            <a:pPr lvl="1">
              <a:buFont typeface="Wingdings" panose="05000000000000000000" pitchFamily="2" charset="2"/>
              <a:buChar char="v"/>
            </a:pPr>
            <a:r>
              <a:rPr lang="es-ES" sz="3600" noProof="0" dirty="0" smtClean="0">
                <a:solidFill>
                  <a:srgbClr val="EBA343"/>
                </a:solidFill>
              </a:rPr>
              <a:t> </a:t>
            </a:r>
            <a:r>
              <a:rPr lang="es-ES" sz="3600" dirty="0" smtClean="0">
                <a:solidFill>
                  <a:srgbClr val="EBA343"/>
                </a:solidFill>
              </a:rPr>
              <a:t>Salomón mira a su esposa </a:t>
            </a:r>
            <a:r>
              <a:rPr lang="es-ES" sz="3600" dirty="0" smtClean="0">
                <a:solidFill>
                  <a:srgbClr val="EBA343"/>
                </a:solidFill>
              </a:rPr>
              <a:t>y</a:t>
            </a:r>
            <a:br>
              <a:rPr lang="es-ES" sz="3600" dirty="0" smtClean="0">
                <a:solidFill>
                  <a:srgbClr val="EBA343"/>
                </a:solidFill>
              </a:rPr>
            </a:br>
            <a:r>
              <a:rPr lang="es-ES" sz="3600" dirty="0" smtClean="0">
                <a:solidFill>
                  <a:srgbClr val="EBA343"/>
                </a:solidFill>
              </a:rPr>
              <a:t>ve </a:t>
            </a:r>
            <a:r>
              <a:rPr lang="es-ES" sz="3600" dirty="0" smtClean="0">
                <a:solidFill>
                  <a:srgbClr val="EBA343"/>
                </a:solidFill>
              </a:rPr>
              <a:t>la belleza de sus ojos, su </a:t>
            </a:r>
            <a:r>
              <a:rPr lang="es-ES" sz="3600" dirty="0" smtClean="0">
                <a:solidFill>
                  <a:srgbClr val="EBA343"/>
                </a:solidFill>
              </a:rPr>
              <a:t>boca,</a:t>
            </a:r>
            <a:br>
              <a:rPr lang="es-ES" sz="3600" dirty="0" smtClean="0">
                <a:solidFill>
                  <a:srgbClr val="EBA343"/>
                </a:solidFill>
              </a:rPr>
            </a:br>
            <a:r>
              <a:rPr lang="es-ES" sz="3600" dirty="0" smtClean="0">
                <a:solidFill>
                  <a:srgbClr val="EBA343"/>
                </a:solidFill>
              </a:rPr>
              <a:t>sus </a:t>
            </a:r>
            <a:r>
              <a:rPr lang="es-ES" sz="3600" dirty="0" smtClean="0">
                <a:solidFill>
                  <a:srgbClr val="EBA343"/>
                </a:solidFill>
              </a:rPr>
              <a:t>mejillas, su cuello y sus </a:t>
            </a:r>
            <a:r>
              <a:rPr lang="es-ES" sz="3600" dirty="0" smtClean="0">
                <a:solidFill>
                  <a:srgbClr val="EBA343"/>
                </a:solidFill>
              </a:rPr>
              <a:t>senos</a:t>
            </a:r>
            <a:br>
              <a:rPr lang="es-ES" sz="3600" dirty="0" smtClean="0">
                <a:solidFill>
                  <a:srgbClr val="EBA343"/>
                </a:solidFill>
              </a:rPr>
            </a:br>
            <a:r>
              <a:rPr lang="es-ES" sz="3600" dirty="0" smtClean="0">
                <a:solidFill>
                  <a:srgbClr val="EBA343"/>
                </a:solidFill>
              </a:rPr>
              <a:t>y </a:t>
            </a:r>
            <a:r>
              <a:rPr lang="es-ES" sz="3600" dirty="0" smtClean="0">
                <a:solidFill>
                  <a:srgbClr val="EBA343"/>
                </a:solidFill>
              </a:rPr>
              <a:t>es vencido por una sola mirada de ella.</a:t>
            </a:r>
            <a:endParaRPr lang="es-ES" sz="3600" noProof="0" dirty="0" smtClean="0">
              <a:solidFill>
                <a:srgbClr val="EBA343"/>
              </a:solidFill>
            </a:endParaRPr>
          </a:p>
          <a:p>
            <a:pPr marL="1828800" lvl="4" indent="0">
              <a:buNone/>
            </a:pPr>
            <a:r>
              <a:rPr lang="es-ES" sz="3000" noProof="0" dirty="0" smtClean="0">
                <a:solidFill>
                  <a:srgbClr val="EBA343"/>
                </a:solidFill>
              </a:rPr>
              <a:t>	(Cant. de los Cantares 4, 7)</a:t>
            </a:r>
          </a:p>
          <a:p>
            <a:pPr marL="457200" lvl="1" indent="0">
              <a:buNone/>
            </a:pPr>
            <a:endParaRPr lang="es-ES" sz="3600" noProof="0" dirty="0" smtClean="0">
              <a:solidFill>
                <a:srgbClr val="EBA343"/>
              </a:solidFill>
            </a:endParaRPr>
          </a:p>
        </p:txBody>
      </p:sp>
    </p:spTree>
    <p:extLst>
      <p:ext uri="{BB962C8B-B14F-4D97-AF65-F5344CB8AC3E}">
        <p14:creationId xmlns:p14="http://schemas.microsoft.com/office/powerpoint/2010/main" xmlns="" val="3926260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Perfectos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Dios</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Estos son los regalos dados por Dios para disfrutarlos dentro de los límites del matrimonio tal como Dios ha definido (Gén. 2:24-25).</a:t>
            </a:r>
            <a:endParaRPr lang="es-ES" sz="3600" noProof="0" dirty="0" smtClean="0">
              <a:solidFill>
                <a:srgbClr val="EBA343"/>
              </a:solidFill>
            </a:endParaRPr>
          </a:p>
          <a:p>
            <a:pPr marL="342900" indent="-342900"/>
            <a:r>
              <a:rPr lang="es-ES" sz="3600" dirty="0" smtClean="0">
                <a:solidFill>
                  <a:srgbClr val="EBA343"/>
                </a:solidFill>
              </a:rPr>
              <a:t>Cada criatura de Dios es buena y es santificada por la palabra de Dios y la oración (1 Tim. 4:4-5).</a:t>
            </a:r>
            <a:endParaRPr lang="es-ES" sz="3600" noProof="0" dirty="0" smtClean="0">
              <a:solidFill>
                <a:srgbClr val="EBA343"/>
              </a:solidFill>
            </a:endParaRPr>
          </a:p>
        </p:txBody>
      </p:sp>
    </p:spTree>
    <p:extLst>
      <p:ext uri="{BB962C8B-B14F-4D97-AF65-F5344CB8AC3E}">
        <p14:creationId xmlns:p14="http://schemas.microsoft.com/office/powerpoint/2010/main" xmlns="" val="482115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Falsos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Satanás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Satanás usa estas características dadas por Dios para seducirnos y hacernos creer que la falsedad que está vendiendo es lo real.</a:t>
            </a:r>
            <a:endParaRPr lang="es-ES" sz="3600" noProof="0" dirty="0" smtClean="0">
              <a:solidFill>
                <a:srgbClr val="EBA343"/>
              </a:solidFill>
            </a:endParaRPr>
          </a:p>
          <a:p>
            <a:pPr marL="342900" indent="-342900"/>
            <a:r>
              <a:rPr lang="es-ES" sz="3600" dirty="0" smtClean="0">
                <a:solidFill>
                  <a:srgbClr val="EBA343"/>
                </a:solidFill>
              </a:rPr>
              <a:t>Satanás usa las mismas herramientas para ayudar al hombre a creer la ilusión de que mirar la pornografía está bien.</a:t>
            </a:r>
            <a:endParaRPr lang="es-ES" noProof="0" dirty="0" smtClean="0">
              <a:solidFill>
                <a:srgbClr val="EBA343"/>
              </a:solidFill>
            </a:endParaRPr>
          </a:p>
        </p:txBody>
      </p:sp>
    </p:spTree>
    <p:extLst>
      <p:ext uri="{BB962C8B-B14F-4D97-AF65-F5344CB8AC3E}">
        <p14:creationId xmlns:p14="http://schemas.microsoft.com/office/powerpoint/2010/main" xmlns="" val="242203416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Falsos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Satanás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La pornografía utiliza nuestros ojos, mente, y deseos pero de una manera que no está dentro de los límites de la ley de Dios.</a:t>
            </a:r>
            <a:endParaRPr lang="es-ES" sz="3600" noProof="0" dirty="0" smtClean="0">
              <a:solidFill>
                <a:srgbClr val="EBA343"/>
              </a:solidFill>
            </a:endParaRPr>
          </a:p>
          <a:p>
            <a:pPr marL="0" indent="0">
              <a:buNone/>
            </a:pPr>
            <a:endParaRPr lang="es-ES" noProof="0" dirty="0" smtClean="0">
              <a:solidFill>
                <a:srgbClr val="EBA343"/>
              </a:solidFill>
            </a:endParaRPr>
          </a:p>
        </p:txBody>
      </p:sp>
      <p:sp>
        <p:nvSpPr>
          <p:cNvPr id="5" name="TextBox 4"/>
          <p:cNvSpPr txBox="1"/>
          <p:nvPr/>
        </p:nvSpPr>
        <p:spPr>
          <a:xfrm>
            <a:off x="867958" y="4212235"/>
            <a:ext cx="7876454" cy="2308324"/>
          </a:xfrm>
          <a:prstGeom prst="rect">
            <a:avLst/>
          </a:prstGeom>
          <a:solidFill>
            <a:schemeClr val="accent4">
              <a:lumMod val="60000"/>
              <a:lumOff val="40000"/>
            </a:schemeClr>
          </a:solidFill>
        </p:spPr>
        <p:txBody>
          <a:bodyPr wrap="square" rtlCol="0">
            <a:spAutoFit/>
          </a:bodyPr>
          <a:lstStyle/>
          <a:p>
            <a:pPr algn="ctr"/>
            <a:r>
              <a:rPr lang="es-ES" sz="4800" dirty="0" smtClean="0">
                <a:effectLst>
                  <a:outerShdw blurRad="38100" dist="38100" dir="2700000" algn="tl">
                    <a:srgbClr val="000000">
                      <a:alpha val="43137"/>
                    </a:srgbClr>
                  </a:outerShdw>
                </a:effectLst>
              </a:rPr>
              <a:t>¡Los regalos de diseño de Dios llegan a ser los regalos de engaño de Satanás!</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42745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Nuestra Guerra Espiritual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rgbClr val="EBA343"/>
                </a:solidFill>
              </a:rPr>
              <a:t>¡Estamos en guerra!</a:t>
            </a:r>
          </a:p>
          <a:p>
            <a:pPr marL="800100" lvl="2" indent="-342900">
              <a:spcBef>
                <a:spcPts val="1000"/>
              </a:spcBef>
            </a:pPr>
            <a:r>
              <a:rPr lang="es-ES" sz="3200" noProof="0" dirty="0" smtClean="0">
                <a:solidFill>
                  <a:schemeClr val="bg1"/>
                </a:solidFill>
              </a:rPr>
              <a:t>Tenemos lucha… “</a:t>
            </a:r>
            <a:r>
              <a:rPr lang="es-ES" sz="3200" i="1" dirty="0" smtClean="0">
                <a:solidFill>
                  <a:schemeClr val="bg1"/>
                </a:solidFill>
              </a:rPr>
              <a:t>contra principados, contra potestades, contra los </a:t>
            </a:r>
            <a:r>
              <a:rPr lang="es-ES" sz="3200" i="1" dirty="0" err="1" smtClean="0">
                <a:solidFill>
                  <a:schemeClr val="bg1"/>
                </a:solidFill>
              </a:rPr>
              <a:t>gober-nadores</a:t>
            </a:r>
            <a:r>
              <a:rPr lang="es-ES" sz="3200" i="1" dirty="0" smtClean="0">
                <a:solidFill>
                  <a:schemeClr val="bg1"/>
                </a:solidFill>
              </a:rPr>
              <a:t> de las tinieblas de este siglo, contra huestes espirituales de maldad en las regiones celestes” </a:t>
            </a:r>
            <a:r>
              <a:rPr lang="es-ES" sz="3200" noProof="0" dirty="0" smtClean="0">
                <a:solidFill>
                  <a:schemeClr val="bg1"/>
                </a:solidFill>
              </a:rPr>
              <a:t>(Ef. 6:12).</a:t>
            </a:r>
          </a:p>
          <a:p>
            <a:pPr marL="800100" lvl="2" indent="-342900">
              <a:spcBef>
                <a:spcPts val="1000"/>
              </a:spcBef>
            </a:pPr>
            <a:r>
              <a:rPr lang="es-ES" sz="3200" noProof="0" dirty="0" smtClean="0">
                <a:solidFill>
                  <a:schemeClr val="bg1"/>
                </a:solidFill>
              </a:rPr>
              <a:t>¡Estamos en </a:t>
            </a:r>
            <a:r>
              <a:rPr lang="es-ES" sz="3200" dirty="0" smtClean="0">
                <a:solidFill>
                  <a:schemeClr val="bg1"/>
                </a:solidFill>
              </a:rPr>
              <a:t>guerra contra Satanás y su ejército de la oscuridad!</a:t>
            </a:r>
            <a:endParaRPr lang="es-ES" sz="3200" noProof="0" dirty="0">
              <a:solidFill>
                <a:schemeClr val="bg1"/>
              </a:solidFill>
            </a:endParaRPr>
          </a:p>
        </p:txBody>
      </p:sp>
    </p:spTree>
    <p:extLst>
      <p:ext uri="{BB962C8B-B14F-4D97-AF65-F5344CB8AC3E}">
        <p14:creationId xmlns:p14="http://schemas.microsoft.com/office/powerpoint/2010/main" xmlns="" val="79438390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Falsos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Satanás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Somos tentados cuando somos atraídos por nuestros propios deseos y seducidos para usar los regalos de Dios de una manera que Él no aprueba</a:t>
            </a:r>
            <a:br>
              <a:rPr lang="es-ES" sz="3600" dirty="0" smtClean="0">
                <a:solidFill>
                  <a:srgbClr val="EBA343"/>
                </a:solidFill>
              </a:rPr>
            </a:br>
            <a:r>
              <a:rPr lang="es-ES" sz="3600" noProof="0" dirty="0" smtClean="0">
                <a:solidFill>
                  <a:srgbClr val="EBA343"/>
                </a:solidFill>
              </a:rPr>
              <a:t>(</a:t>
            </a:r>
            <a:r>
              <a:rPr lang="es-ES" sz="3600" dirty="0" smtClean="0">
                <a:solidFill>
                  <a:srgbClr val="EBA343"/>
                </a:solidFill>
              </a:rPr>
              <a:t>Stg. </a:t>
            </a:r>
            <a:r>
              <a:rPr lang="es-ES" sz="3600" noProof="0" dirty="0" smtClean="0">
                <a:solidFill>
                  <a:srgbClr val="EBA343"/>
                </a:solidFill>
              </a:rPr>
              <a:t>1:14-16)</a:t>
            </a:r>
          </a:p>
          <a:p>
            <a:pPr marL="342900" indent="-342900"/>
            <a:r>
              <a:rPr lang="es-ES" sz="3600" dirty="0" smtClean="0">
                <a:solidFill>
                  <a:srgbClr val="EBA343"/>
                </a:solidFill>
              </a:rPr>
              <a:t>La pornografía se presenta como la cosa verdadera… pero es pura falsedad y decepción</a:t>
            </a:r>
            <a:r>
              <a:rPr lang="es-ES" sz="3600" noProof="0" dirty="0" smtClean="0">
                <a:solidFill>
                  <a:srgbClr val="EBA343"/>
                </a:solidFill>
              </a:rPr>
              <a:t>.</a:t>
            </a:r>
          </a:p>
          <a:p>
            <a:pPr marL="0" indent="0">
              <a:buNone/>
            </a:pPr>
            <a:endParaRPr lang="es-ES" noProof="0" dirty="0" smtClean="0">
              <a:solidFill>
                <a:srgbClr val="EBA343"/>
              </a:solidFill>
            </a:endParaRPr>
          </a:p>
        </p:txBody>
      </p:sp>
    </p:spTree>
    <p:extLst>
      <p:ext uri="{BB962C8B-B14F-4D97-AF65-F5344CB8AC3E}">
        <p14:creationId xmlns:p14="http://schemas.microsoft.com/office/powerpoint/2010/main" xmlns="" val="2388834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Los Regalos Falsos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Satanás</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Como todos los ídolos, la pornografía nos promete algo que deseamos. En realidad, promete demasiado y entrega poco.</a:t>
            </a:r>
            <a:endParaRPr lang="es-ES" sz="3600" noProof="0" dirty="0" smtClean="0">
              <a:solidFill>
                <a:srgbClr val="EBA343"/>
              </a:solidFill>
            </a:endParaRPr>
          </a:p>
          <a:p>
            <a:pPr marL="342900" indent="-342900"/>
            <a:r>
              <a:rPr lang="es-ES" sz="3600" dirty="0" smtClean="0">
                <a:solidFill>
                  <a:srgbClr val="EBA343"/>
                </a:solidFill>
              </a:rPr>
              <a:t>El abrazar lo falso significa perder lo real.</a:t>
            </a:r>
            <a:endParaRPr lang="es-ES" sz="3600" noProof="0" dirty="0" smtClean="0">
              <a:solidFill>
                <a:srgbClr val="EBA343"/>
              </a:solidFill>
            </a:endParaRPr>
          </a:p>
          <a:p>
            <a:pPr marL="0" indent="0">
              <a:buNone/>
            </a:pPr>
            <a:endParaRPr lang="es-ES" noProof="0" dirty="0" smtClean="0">
              <a:solidFill>
                <a:srgbClr val="EBA343"/>
              </a:solidFill>
            </a:endParaRPr>
          </a:p>
        </p:txBody>
      </p:sp>
    </p:spTree>
    <p:extLst>
      <p:ext uri="{BB962C8B-B14F-4D97-AF65-F5344CB8AC3E}">
        <p14:creationId xmlns:p14="http://schemas.microsoft.com/office/powerpoint/2010/main" xmlns="" val="2793597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Las Promesas Rotas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la Pornografía</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Promete la validación de nuestra virilidad sin requerir fuerza.</a:t>
            </a:r>
            <a:endParaRPr lang="es-ES" sz="3600" noProof="0" dirty="0" smtClean="0">
              <a:solidFill>
                <a:srgbClr val="EBA343"/>
              </a:solidFill>
            </a:endParaRPr>
          </a:p>
          <a:p>
            <a:pPr marL="342900" indent="-342900"/>
            <a:r>
              <a:rPr lang="es-ES" sz="3600" dirty="0" smtClean="0">
                <a:solidFill>
                  <a:srgbClr val="EBA343"/>
                </a:solidFill>
              </a:rPr>
              <a:t>Promete la satisfacción sexual sin ninguna relación.</a:t>
            </a:r>
            <a:endParaRPr lang="es-ES" sz="3600" noProof="0" dirty="0" smtClean="0">
              <a:solidFill>
                <a:srgbClr val="EBA343"/>
              </a:solidFill>
            </a:endParaRPr>
          </a:p>
          <a:p>
            <a:pPr marL="342900" indent="-342900"/>
            <a:r>
              <a:rPr lang="es-ES" sz="3600" dirty="0" smtClean="0">
                <a:solidFill>
                  <a:srgbClr val="EBA343"/>
                </a:solidFill>
              </a:rPr>
              <a:t>Promete la intimidad sin riesgos ni sufrimiento.</a:t>
            </a:r>
            <a:endParaRPr lang="es-ES" sz="3600" noProof="0" dirty="0" smtClean="0">
              <a:solidFill>
                <a:srgbClr val="EBA343"/>
              </a:solidFill>
            </a:endParaRPr>
          </a:p>
        </p:txBody>
      </p:sp>
      <p:sp>
        <p:nvSpPr>
          <p:cNvPr id="6" name="TextBox 5"/>
          <p:cNvSpPr txBox="1"/>
          <p:nvPr/>
        </p:nvSpPr>
        <p:spPr>
          <a:xfrm>
            <a:off x="4467902" y="5697160"/>
            <a:ext cx="4601980" cy="1077218"/>
          </a:xfrm>
          <a:prstGeom prst="rect">
            <a:avLst/>
          </a:prstGeom>
          <a:noFill/>
        </p:spPr>
        <p:txBody>
          <a:bodyPr wrap="square" rtlCol="0">
            <a:spAutoFit/>
          </a:bodyPr>
          <a:lstStyle/>
          <a:p>
            <a:r>
              <a:rPr lang="en-US" sz="1600" dirty="0" err="1" smtClean="0">
                <a:solidFill>
                  <a:schemeClr val="accent4">
                    <a:lumMod val="60000"/>
                    <a:lumOff val="40000"/>
                  </a:schemeClr>
                </a:solidFill>
              </a:rPr>
              <a:t>Cusick</a:t>
            </a:r>
            <a:r>
              <a:rPr lang="en-US" sz="1600" dirty="0" smtClean="0">
                <a:solidFill>
                  <a:schemeClr val="accent4">
                    <a:lumMod val="60000"/>
                    <a:lumOff val="40000"/>
                  </a:schemeClr>
                </a:solidFill>
              </a:rPr>
              <a:t>, M. (2012). Surfing for God (</a:t>
            </a:r>
            <a:r>
              <a:rPr lang="en-US" sz="1600" dirty="0" err="1" smtClean="0">
                <a:solidFill>
                  <a:schemeClr val="accent4">
                    <a:lumMod val="60000"/>
                    <a:lumOff val="40000"/>
                  </a:schemeClr>
                </a:solidFill>
              </a:rPr>
              <a:t>Navegando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Dios): Discovering the divine desire beneath sexual struggle (</a:t>
            </a:r>
            <a:r>
              <a:rPr lang="en-US" sz="1600" dirty="0" err="1" smtClean="0">
                <a:solidFill>
                  <a:schemeClr val="accent4">
                    <a:lumMod val="60000"/>
                    <a:lumOff val="40000"/>
                  </a:schemeClr>
                </a:solidFill>
              </a:rPr>
              <a:t>Descubriendo</a:t>
            </a:r>
            <a:r>
              <a:rPr lang="en-US" sz="1600" dirty="0" smtClean="0">
                <a:solidFill>
                  <a:schemeClr val="accent4">
                    <a:lumMod val="60000"/>
                    <a:lumOff val="40000"/>
                  </a:schemeClr>
                </a:solidFill>
              </a:rPr>
              <a:t> lo </a:t>
            </a:r>
            <a:r>
              <a:rPr lang="en-US" sz="1600" dirty="0" err="1" smtClean="0">
                <a:solidFill>
                  <a:schemeClr val="accent4">
                    <a:lumMod val="60000"/>
                    <a:lumOff val="40000"/>
                  </a:schemeClr>
                </a:solidFill>
              </a:rPr>
              <a:t>divino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detrás</a:t>
            </a:r>
            <a:r>
              <a:rPr lang="en-US" sz="1600" dirty="0" smtClean="0">
                <a:solidFill>
                  <a:schemeClr val="accent4">
                    <a:lumMod val="60000"/>
                    <a:lumOff val="40000"/>
                  </a:schemeClr>
                </a:solidFill>
              </a:rPr>
              <a:t> de la </a:t>
            </a:r>
            <a:r>
              <a:rPr lang="en-US" sz="1600" dirty="0" err="1" smtClean="0">
                <a:solidFill>
                  <a:schemeClr val="accent4">
                    <a:lumMod val="60000"/>
                    <a:lumOff val="40000"/>
                  </a:schemeClr>
                </a:solidFill>
              </a:rPr>
              <a:t>lucha</a:t>
            </a:r>
            <a:r>
              <a:rPr lang="en-US" sz="1600" dirty="0" smtClean="0">
                <a:solidFill>
                  <a:schemeClr val="accent4">
                    <a:lumMod val="60000"/>
                    <a:lumOff val="40000"/>
                  </a:schemeClr>
                </a:solidFill>
              </a:rPr>
              <a:t> sexual)</a:t>
            </a:r>
            <a:endParaRPr lang="en-US" sz="1600" dirty="0">
              <a:solidFill>
                <a:schemeClr val="accent4">
                  <a:lumMod val="60000"/>
                  <a:lumOff val="40000"/>
                </a:schemeClr>
              </a:solidFill>
            </a:endParaRPr>
          </a:p>
        </p:txBody>
      </p:sp>
    </p:spTree>
    <p:extLst>
      <p:ext uri="{BB962C8B-B14F-4D97-AF65-F5344CB8AC3E}">
        <p14:creationId xmlns:p14="http://schemas.microsoft.com/office/powerpoint/2010/main" xmlns="" val="274065913"/>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Las Promesas Rotas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la Pornografía</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Promete el poder sobre la mujer sin ninguna responsabilidad ni humildad.</a:t>
            </a:r>
            <a:endParaRPr lang="es-ES" sz="3600" noProof="0" dirty="0" smtClean="0">
              <a:solidFill>
                <a:srgbClr val="EBA343"/>
              </a:solidFill>
            </a:endParaRPr>
          </a:p>
          <a:p>
            <a:pPr marL="342900" indent="-342900"/>
            <a:r>
              <a:rPr lang="es-ES" sz="3600" dirty="0" smtClean="0">
                <a:solidFill>
                  <a:srgbClr val="EBA343"/>
                </a:solidFill>
              </a:rPr>
              <a:t>Promete la comodidad y el cuidado sin depender de otros.</a:t>
            </a:r>
            <a:endParaRPr lang="es-ES" sz="3600" noProof="0" dirty="0" smtClean="0">
              <a:solidFill>
                <a:srgbClr val="EBA343"/>
              </a:solidFill>
            </a:endParaRPr>
          </a:p>
        </p:txBody>
      </p:sp>
      <p:sp>
        <p:nvSpPr>
          <p:cNvPr id="6" name="TextBox 5"/>
          <p:cNvSpPr txBox="1"/>
          <p:nvPr/>
        </p:nvSpPr>
        <p:spPr>
          <a:xfrm>
            <a:off x="4467902" y="5697160"/>
            <a:ext cx="4601980" cy="1077218"/>
          </a:xfrm>
          <a:prstGeom prst="rect">
            <a:avLst/>
          </a:prstGeom>
          <a:noFill/>
        </p:spPr>
        <p:txBody>
          <a:bodyPr wrap="square" rtlCol="0">
            <a:spAutoFit/>
          </a:bodyPr>
          <a:lstStyle/>
          <a:p>
            <a:r>
              <a:rPr lang="en-US" sz="1600" dirty="0" err="1" smtClean="0">
                <a:solidFill>
                  <a:schemeClr val="accent4">
                    <a:lumMod val="60000"/>
                    <a:lumOff val="40000"/>
                  </a:schemeClr>
                </a:solidFill>
              </a:rPr>
              <a:t>Cusick</a:t>
            </a:r>
            <a:r>
              <a:rPr lang="en-US" sz="1600" dirty="0" smtClean="0">
                <a:solidFill>
                  <a:schemeClr val="accent4">
                    <a:lumMod val="60000"/>
                    <a:lumOff val="40000"/>
                  </a:schemeClr>
                </a:solidFill>
              </a:rPr>
              <a:t>, M. (2012). Surfing for God (</a:t>
            </a:r>
            <a:r>
              <a:rPr lang="en-US" sz="1600" dirty="0" err="1" smtClean="0">
                <a:solidFill>
                  <a:schemeClr val="accent4">
                    <a:lumMod val="60000"/>
                    <a:lumOff val="40000"/>
                  </a:schemeClr>
                </a:solidFill>
              </a:rPr>
              <a:t>Navegando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Dios): Discovering the divine desire beneath sexual struggle (</a:t>
            </a:r>
            <a:r>
              <a:rPr lang="en-US" sz="1600" dirty="0" err="1" smtClean="0">
                <a:solidFill>
                  <a:schemeClr val="accent4">
                    <a:lumMod val="60000"/>
                    <a:lumOff val="40000"/>
                  </a:schemeClr>
                </a:solidFill>
              </a:rPr>
              <a:t>Descubriendo</a:t>
            </a:r>
            <a:r>
              <a:rPr lang="en-US" sz="1600" dirty="0" smtClean="0">
                <a:solidFill>
                  <a:schemeClr val="accent4">
                    <a:lumMod val="60000"/>
                    <a:lumOff val="40000"/>
                  </a:schemeClr>
                </a:solidFill>
              </a:rPr>
              <a:t> lo </a:t>
            </a:r>
            <a:r>
              <a:rPr lang="en-US" sz="1600" dirty="0" err="1" smtClean="0">
                <a:solidFill>
                  <a:schemeClr val="accent4">
                    <a:lumMod val="60000"/>
                    <a:lumOff val="40000"/>
                  </a:schemeClr>
                </a:solidFill>
              </a:rPr>
              <a:t>divino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detrás</a:t>
            </a:r>
            <a:r>
              <a:rPr lang="en-US" sz="1600" dirty="0" smtClean="0">
                <a:solidFill>
                  <a:schemeClr val="accent4">
                    <a:lumMod val="60000"/>
                    <a:lumOff val="40000"/>
                  </a:schemeClr>
                </a:solidFill>
              </a:rPr>
              <a:t> de la </a:t>
            </a:r>
            <a:r>
              <a:rPr lang="en-US" sz="1600" dirty="0" err="1" smtClean="0">
                <a:solidFill>
                  <a:schemeClr val="accent4">
                    <a:lumMod val="60000"/>
                    <a:lumOff val="40000"/>
                  </a:schemeClr>
                </a:solidFill>
              </a:rPr>
              <a:t>lucha</a:t>
            </a:r>
            <a:r>
              <a:rPr lang="en-US" sz="1600" dirty="0" smtClean="0">
                <a:solidFill>
                  <a:schemeClr val="accent4">
                    <a:lumMod val="60000"/>
                    <a:lumOff val="40000"/>
                  </a:schemeClr>
                </a:solidFill>
              </a:rPr>
              <a:t> sexual)</a:t>
            </a:r>
            <a:endParaRPr lang="en-US" sz="1600" dirty="0">
              <a:solidFill>
                <a:schemeClr val="accent4">
                  <a:lumMod val="60000"/>
                  <a:lumOff val="40000"/>
                </a:schemeClr>
              </a:solidFill>
            </a:endParaRPr>
          </a:p>
        </p:txBody>
      </p:sp>
    </p:spTree>
    <p:extLst>
      <p:ext uri="{BB962C8B-B14F-4D97-AF65-F5344CB8AC3E}">
        <p14:creationId xmlns:p14="http://schemas.microsoft.com/office/powerpoint/2010/main" xmlns="" val="27559151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Las Promesas Rotas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 la Pornografía</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Estas son las promesas que Satanás quiere que usted crea para asegurarse de que siga teniendo esos deseos de volver por más.</a:t>
            </a:r>
            <a:endParaRPr lang="es-ES" sz="3600" noProof="0" dirty="0" smtClean="0">
              <a:solidFill>
                <a:srgbClr val="EBA343"/>
              </a:solidFill>
            </a:endParaRPr>
          </a:p>
          <a:p>
            <a:pPr marL="342900" indent="-342900"/>
            <a:r>
              <a:rPr lang="es-ES" sz="3600" dirty="0" smtClean="0">
                <a:solidFill>
                  <a:srgbClr val="EBA343"/>
                </a:solidFill>
              </a:rPr>
              <a:t>¡No crea estas mentiras porque vienen del padre de toda mentira, el diablo! (Juan 8:44)</a:t>
            </a:r>
            <a:endParaRPr lang="es-ES" sz="3600" noProof="0" dirty="0" smtClean="0">
              <a:solidFill>
                <a:srgbClr val="EBA343"/>
              </a:solidFill>
            </a:endParaRPr>
          </a:p>
        </p:txBody>
      </p:sp>
    </p:spTree>
    <p:extLst>
      <p:ext uri="{BB962C8B-B14F-4D97-AF65-F5344CB8AC3E}">
        <p14:creationId xmlns:p14="http://schemas.microsoft.com/office/powerpoint/2010/main" xmlns="" val="20663939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noProof="0" dirty="0" smtClean="0">
                <a:solidFill>
                  <a:schemeClr val="bg1"/>
                </a:solidFill>
                <a:effectLst>
                  <a:reflection blurRad="6350" stA="50000" endA="300" endPos="50000" dist="29997" dir="5400000" sy="-100000" algn="bl" rotWithShape="0"/>
                </a:effectLst>
              </a:rPr>
              <a:t> </a:t>
            </a:r>
            <a:r>
              <a:rPr lang="es-ES" sz="4800" dirty="0" smtClean="0">
                <a:solidFill>
                  <a:schemeClr val="bg1"/>
                </a:solidFill>
                <a:effectLst>
                  <a:reflection blurRad="6350" stA="50000" endA="300" endPos="50000" dist="29997" dir="5400000" sy="-100000" algn="bl" rotWithShape="0"/>
                </a:effectLst>
              </a:rPr>
              <a:t>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Reconozca</a:t>
            </a:r>
            <a:r>
              <a:rPr lang="es-ES" sz="3600" dirty="0" smtClean="0">
                <a:solidFill>
                  <a:srgbClr val="EBA343"/>
                </a:solidFill>
              </a:rPr>
              <a:t> que ver la pornografía es pecado.</a:t>
            </a:r>
            <a:endParaRPr lang="es-ES" sz="3600" noProof="0" dirty="0" smtClean="0">
              <a:solidFill>
                <a:srgbClr val="EBA343"/>
              </a:solidFill>
            </a:endParaRPr>
          </a:p>
          <a:p>
            <a:pPr marL="800100" lvl="1" indent="-342900"/>
            <a:r>
              <a:rPr lang="es-ES" sz="3600" dirty="0" smtClean="0">
                <a:solidFill>
                  <a:schemeClr val="bg1"/>
                </a:solidFill>
              </a:rPr>
              <a:t>La pornografía es el medio de satisfacer el deseo de la carne y nuestros deseos egoístas </a:t>
            </a:r>
            <a:r>
              <a:rPr lang="es-ES" sz="3600" noProof="0" dirty="0" smtClean="0">
                <a:solidFill>
                  <a:schemeClr val="bg1"/>
                </a:solidFill>
              </a:rPr>
              <a:t>(1 Jn. 2:16):</a:t>
            </a:r>
          </a:p>
          <a:p>
            <a:pPr marL="1257300" lvl="2" indent="-342900"/>
            <a:r>
              <a:rPr lang="es-ES" sz="3600" noProof="0" dirty="0" smtClean="0">
                <a:solidFill>
                  <a:schemeClr val="bg1"/>
                </a:solidFill>
              </a:rPr>
              <a:t>Los deseos de la carne</a:t>
            </a:r>
          </a:p>
          <a:p>
            <a:pPr marL="1257300" lvl="2" indent="-342900"/>
            <a:r>
              <a:rPr lang="es-ES" sz="3600" noProof="0" dirty="0" smtClean="0">
                <a:solidFill>
                  <a:schemeClr val="bg1"/>
                </a:solidFill>
              </a:rPr>
              <a:t>Los deseos de los ojos</a:t>
            </a:r>
          </a:p>
          <a:p>
            <a:pPr marL="1257300" lvl="2" indent="-342900"/>
            <a:r>
              <a:rPr lang="es-ES" sz="3600" noProof="0" dirty="0" smtClean="0">
                <a:solidFill>
                  <a:schemeClr val="bg1"/>
                </a:solidFill>
              </a:rPr>
              <a:t>La vanagloria de la vida</a:t>
            </a:r>
          </a:p>
        </p:txBody>
      </p:sp>
    </p:spTree>
    <p:extLst>
      <p:ext uri="{BB962C8B-B14F-4D97-AF65-F5344CB8AC3E}">
        <p14:creationId xmlns:p14="http://schemas.microsoft.com/office/powerpoint/2010/main" xmlns="" val="346449677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Reconozca</a:t>
            </a:r>
            <a:r>
              <a:rPr lang="es-ES" sz="3600" dirty="0" smtClean="0">
                <a:solidFill>
                  <a:srgbClr val="EBA343"/>
                </a:solidFill>
              </a:rPr>
              <a:t> que ver la pornografía es pecado.</a:t>
            </a:r>
            <a:endParaRPr lang="es-ES" sz="3600" noProof="0" dirty="0" smtClean="0">
              <a:solidFill>
                <a:srgbClr val="EBA343"/>
              </a:solidFill>
            </a:endParaRPr>
          </a:p>
          <a:p>
            <a:pPr marL="0" lvl="1" indent="0">
              <a:spcBef>
                <a:spcPts val="1000"/>
              </a:spcBef>
              <a:buNone/>
            </a:pPr>
            <a:r>
              <a:rPr lang="es-ES" sz="2700" i="1" noProof="0" dirty="0" smtClean="0">
                <a:solidFill>
                  <a:srgbClr val="EBA343"/>
                </a:solidFill>
              </a:rPr>
              <a:t>	</a:t>
            </a:r>
            <a:r>
              <a:rPr lang="es-ES" sz="2700" i="1" dirty="0" smtClean="0">
                <a:solidFill>
                  <a:schemeClr val="bg1"/>
                </a:solidFill>
              </a:rPr>
              <a:t>“(12)No reine, pues, el pecado en vuestro cuerpo mortal, de modo que lo obedezcáis en sus </a:t>
            </a:r>
            <a:r>
              <a:rPr lang="es-ES" sz="2700" i="1" dirty="0" err="1" smtClean="0">
                <a:solidFill>
                  <a:schemeClr val="bg1"/>
                </a:solidFill>
              </a:rPr>
              <a:t>concupis-cencias</a:t>
            </a:r>
            <a:r>
              <a:rPr lang="es-ES" sz="2700" i="1" dirty="0" smtClean="0">
                <a:solidFill>
                  <a:schemeClr val="bg1"/>
                </a:solidFill>
              </a:rPr>
              <a:t>; (13)ni tampoco presentéis vuestros miembros al pecado como instrumentos de iniquidad, sino presentaos vosotros mismos a Dios como vivos de entre los muertos, y vuestros miembros a Dios como instrumentos de justicia.  (14)Porque el pecado no se enseñoreará de vosotros…” </a:t>
            </a:r>
            <a:r>
              <a:rPr lang="es-ES" sz="2700" i="1" noProof="0" dirty="0" smtClean="0">
                <a:solidFill>
                  <a:schemeClr val="bg1"/>
                </a:solidFill>
              </a:rPr>
              <a:t>	(Rom. 6:12-14)</a:t>
            </a:r>
          </a:p>
          <a:p>
            <a:pPr marL="0" indent="0">
              <a:buNone/>
            </a:pPr>
            <a:endParaRPr lang="es-ES" sz="2700" noProof="0" dirty="0" smtClean="0">
              <a:solidFill>
                <a:srgbClr val="EBA343"/>
              </a:solidFill>
            </a:endParaRPr>
          </a:p>
        </p:txBody>
      </p:sp>
    </p:spTree>
    <p:extLst>
      <p:ext uri="{BB962C8B-B14F-4D97-AF65-F5344CB8AC3E}">
        <p14:creationId xmlns:p14="http://schemas.microsoft.com/office/powerpoint/2010/main" xmlns="" val="2956907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Reconozca</a:t>
            </a:r>
            <a:r>
              <a:rPr lang="es-ES" sz="3600" dirty="0" smtClean="0">
                <a:solidFill>
                  <a:srgbClr val="EBA343"/>
                </a:solidFill>
              </a:rPr>
              <a:t> que ver la pornografía es pecado.</a:t>
            </a:r>
            <a:endParaRPr lang="es-ES" sz="3600" noProof="0" dirty="0" smtClean="0">
              <a:solidFill>
                <a:srgbClr val="EBA343"/>
              </a:solidFill>
            </a:endParaRPr>
          </a:p>
        </p:txBody>
      </p:sp>
      <p:sp>
        <p:nvSpPr>
          <p:cNvPr id="5" name="TextBox 4"/>
          <p:cNvSpPr txBox="1"/>
          <p:nvPr/>
        </p:nvSpPr>
        <p:spPr>
          <a:xfrm>
            <a:off x="867958" y="3315632"/>
            <a:ext cx="7647392" cy="2923877"/>
          </a:xfrm>
          <a:prstGeom prst="rect">
            <a:avLst/>
          </a:prstGeom>
          <a:solidFill>
            <a:schemeClr val="accent4">
              <a:lumMod val="60000"/>
              <a:lumOff val="40000"/>
            </a:schemeClr>
          </a:solidFill>
        </p:spPr>
        <p:txBody>
          <a:bodyPr wrap="square" rtlCol="0">
            <a:spAutoFit/>
          </a:bodyPr>
          <a:lstStyle/>
          <a:p>
            <a:pPr algn="ctr"/>
            <a:r>
              <a:rPr lang="es-ES" sz="3600" dirty="0" smtClean="0">
                <a:effectLst>
                  <a:outerShdw blurRad="38100" dist="38100" dir="2700000" algn="tl">
                    <a:srgbClr val="000000">
                      <a:alpha val="43137"/>
                    </a:srgbClr>
                  </a:outerShdw>
                </a:effectLst>
              </a:rPr>
              <a:t>Tenemos que reconocer que el pecado está a la puerta, o en la computadora,</a:t>
            </a:r>
            <a:br>
              <a:rPr lang="es-ES" sz="3600" dirty="0" smtClean="0">
                <a:effectLst>
                  <a:outerShdw blurRad="38100" dist="38100" dir="2700000" algn="tl">
                    <a:srgbClr val="000000">
                      <a:alpha val="43137"/>
                    </a:srgbClr>
                  </a:outerShdw>
                </a:effectLst>
              </a:rPr>
            </a:br>
            <a:r>
              <a:rPr lang="es-ES" sz="3600" dirty="0" smtClean="0">
                <a:effectLst>
                  <a:outerShdw blurRad="38100" dist="38100" dir="2700000" algn="tl">
                    <a:srgbClr val="000000">
                      <a:alpha val="43137"/>
                    </a:srgbClr>
                  </a:outerShdw>
                </a:effectLst>
              </a:rPr>
              <a:t>y su deseo es para nosotros. </a:t>
            </a:r>
            <a:br>
              <a:rPr lang="es-ES" sz="3600" dirty="0" smtClean="0">
                <a:effectLst>
                  <a:outerShdw blurRad="38100" dist="38100" dir="2700000" algn="tl">
                    <a:srgbClr val="000000">
                      <a:alpha val="43137"/>
                    </a:srgbClr>
                  </a:outerShdw>
                </a:effectLst>
              </a:rPr>
            </a:br>
            <a:r>
              <a:rPr lang="es-ES" sz="3600" dirty="0" smtClean="0">
                <a:effectLst>
                  <a:outerShdw blurRad="38100" dist="38100" dir="2700000" algn="tl">
                    <a:srgbClr val="000000">
                      <a:alpha val="43137"/>
                    </a:srgbClr>
                  </a:outerShdw>
                </a:effectLst>
              </a:rPr>
              <a:t>¡PERO DEBEMOS DOMINARLO!</a:t>
            </a:r>
            <a:r>
              <a:rPr lang="en-US" sz="3600" dirty="0" smtClean="0">
                <a:effectLst>
                  <a:outerShdw blurRad="38100" dist="38100" dir="2700000" algn="tl">
                    <a:srgbClr val="000000">
                      <a:alpha val="43137"/>
                    </a:srgbClr>
                  </a:outerShdw>
                </a:effectLst>
              </a:rPr>
              <a:t> </a:t>
            </a:r>
          </a:p>
          <a:p>
            <a:pPr algn="ctr"/>
            <a:r>
              <a:rPr lang="en-US" sz="4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(Gén. 4:7)</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75930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Arrepiéntase</a:t>
            </a:r>
            <a:r>
              <a:rPr lang="es-ES" sz="3600" dirty="0" smtClean="0">
                <a:solidFill>
                  <a:srgbClr val="EBA343"/>
                </a:solidFill>
              </a:rPr>
              <a:t> del pecado de mirar la pornografía</a:t>
            </a:r>
            <a:r>
              <a:rPr lang="es-ES" sz="3600" noProof="0" dirty="0" smtClean="0">
                <a:solidFill>
                  <a:srgbClr val="EBA343"/>
                </a:solidFill>
              </a:rPr>
              <a:t>.</a:t>
            </a:r>
          </a:p>
          <a:p>
            <a:pPr marL="0" lvl="1" indent="0">
              <a:spcBef>
                <a:spcPts val="1000"/>
              </a:spcBef>
              <a:buNone/>
            </a:pPr>
            <a:r>
              <a:rPr lang="es-ES" sz="2700" i="1" noProof="0" dirty="0" smtClean="0">
                <a:solidFill>
                  <a:srgbClr val="EBA343"/>
                </a:solidFill>
              </a:rPr>
              <a:t>	</a:t>
            </a:r>
            <a:r>
              <a:rPr lang="es-ES" sz="2700" i="1" dirty="0" smtClean="0">
                <a:solidFill>
                  <a:schemeClr val="bg1"/>
                </a:solidFill>
              </a:rPr>
              <a:t>“Enséñame, oh Jehová, el camino de tus 	estatutos, y lo guardaré hasta el fin.  Dame 	entendimiento, y guardaré tu ley, y la cumpliré 	de todo corazón.  Guíame por la senda de tus 	mandamientos, porque en ella tengo mi 	voluntad. Inclina mi corazón a tus testimonios, y 	no a la avaricia. Aparta mis ojos, que no vean la 	vanidad; avívame en tu camino.”</a:t>
            </a:r>
            <a:r>
              <a:rPr lang="es-ES" sz="2700" i="1" noProof="0" dirty="0" smtClean="0">
                <a:solidFill>
                  <a:schemeClr val="bg1"/>
                </a:solidFill>
              </a:rPr>
              <a:t>	</a:t>
            </a:r>
            <a:br>
              <a:rPr lang="es-ES" sz="2700" i="1" noProof="0" dirty="0" smtClean="0">
                <a:solidFill>
                  <a:schemeClr val="bg1"/>
                </a:solidFill>
              </a:rPr>
            </a:br>
            <a:r>
              <a:rPr lang="es-ES" sz="2700" i="1" noProof="0" dirty="0" smtClean="0">
                <a:solidFill>
                  <a:schemeClr val="bg1"/>
                </a:solidFill>
              </a:rPr>
              <a:t>					(Sal. 119:33-37)</a:t>
            </a:r>
          </a:p>
          <a:p>
            <a:pPr marL="0" indent="0">
              <a:buNone/>
            </a:pPr>
            <a:endParaRPr lang="es-ES" sz="2700" noProof="0" dirty="0" smtClean="0">
              <a:solidFill>
                <a:srgbClr val="EBA343"/>
              </a:solidFill>
            </a:endParaRPr>
          </a:p>
        </p:txBody>
      </p:sp>
    </p:spTree>
    <p:extLst>
      <p:ext uri="{BB962C8B-B14F-4D97-AF65-F5344CB8AC3E}">
        <p14:creationId xmlns:p14="http://schemas.microsoft.com/office/powerpoint/2010/main" xmlns="" val="13751460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28650" y="1825624"/>
            <a:ext cx="7886700" cy="4575175"/>
          </a:xfrm>
        </p:spPr>
        <p:txBody>
          <a:bodyPr>
            <a:noAutofit/>
          </a:bodyPr>
          <a:lstStyle/>
          <a:p>
            <a:pPr marL="342900" indent="-342900"/>
            <a:r>
              <a:rPr lang="es-ES" sz="3600" b="1" u="sng" dirty="0" smtClean="0">
                <a:solidFill>
                  <a:srgbClr val="EBA343"/>
                </a:solidFill>
              </a:rPr>
              <a:t>Arrepiéntase</a:t>
            </a:r>
            <a:r>
              <a:rPr lang="es-ES" sz="3600" dirty="0" smtClean="0">
                <a:solidFill>
                  <a:srgbClr val="EBA343"/>
                </a:solidFill>
              </a:rPr>
              <a:t> del pecado de mirar la pornografía.</a:t>
            </a:r>
            <a:endParaRPr lang="es-ES" sz="3600" noProof="0" dirty="0" smtClean="0">
              <a:solidFill>
                <a:srgbClr val="EBA343"/>
              </a:solidFill>
            </a:endParaRPr>
          </a:p>
          <a:p>
            <a:pPr marL="800100" lvl="1" indent="-342900"/>
            <a:r>
              <a:rPr lang="es-ES" sz="3200" noProof="0" dirty="0" smtClean="0">
                <a:solidFill>
                  <a:schemeClr val="bg1"/>
                </a:solidFill>
              </a:rPr>
              <a:t>Después de decir a los corintios que Dios </a:t>
            </a:r>
            <a:r>
              <a:rPr lang="es-ES" sz="3200" dirty="0" smtClean="0">
                <a:solidFill>
                  <a:schemeClr val="bg1"/>
                </a:solidFill>
              </a:rPr>
              <a:t>no permitirá a nadie ser tentado más allá de lo que uno es capaz de soportar sino que dará la salida, Pablo les dice “huid de la idolatría” </a:t>
            </a:r>
            <a:r>
              <a:rPr lang="es-ES" sz="3200" noProof="0" dirty="0" smtClean="0">
                <a:solidFill>
                  <a:schemeClr val="bg1"/>
                </a:solidFill>
              </a:rPr>
              <a:t>(1 Cor. 10:13-14).</a:t>
            </a:r>
          </a:p>
          <a:p>
            <a:pPr marL="800100" lvl="1" indent="-342900"/>
            <a:r>
              <a:rPr lang="es-ES" sz="3200" noProof="0" dirty="0" smtClean="0">
                <a:solidFill>
                  <a:schemeClr val="bg1"/>
                </a:solidFill>
              </a:rPr>
              <a:t>Si </a:t>
            </a:r>
            <a:r>
              <a:rPr lang="es-ES" sz="3200" dirty="0" smtClean="0">
                <a:solidFill>
                  <a:schemeClr val="bg1"/>
                </a:solidFill>
              </a:rPr>
              <a:t>la pornografía ha llegado a ser un ídolo,  debemos darle la espalda y huir de ella.</a:t>
            </a:r>
            <a:endParaRPr lang="es-ES" sz="3200" noProof="0" dirty="0" smtClean="0">
              <a:solidFill>
                <a:schemeClr val="bg1"/>
              </a:solidFill>
            </a:endParaRPr>
          </a:p>
        </p:txBody>
      </p:sp>
    </p:spTree>
    <p:extLst>
      <p:ext uri="{BB962C8B-B14F-4D97-AF65-F5344CB8AC3E}">
        <p14:creationId xmlns:p14="http://schemas.microsoft.com/office/powerpoint/2010/main" xmlns="" val="27353673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Nuestra Guerra Espiritual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lnSpcReduction="10000"/>
          </a:bodyPr>
          <a:lstStyle/>
          <a:p>
            <a:pPr marL="342900" indent="-342900"/>
            <a:r>
              <a:rPr lang="es-ES" sz="3600" noProof="0" dirty="0" smtClean="0">
                <a:solidFill>
                  <a:srgbClr val="EBA343"/>
                </a:solidFill>
              </a:rPr>
              <a:t>Satanás </a:t>
            </a:r>
            <a:r>
              <a:rPr lang="es-ES" sz="3600" dirty="0" smtClean="0">
                <a:solidFill>
                  <a:srgbClr val="EBA343"/>
                </a:solidFill>
              </a:rPr>
              <a:t>pone con astucia trampas para atraparnos y hacernos sus prisioneros para que hagamos su voluntad </a:t>
            </a:r>
            <a:br>
              <a:rPr lang="es-ES" sz="3600" dirty="0" smtClean="0">
                <a:solidFill>
                  <a:srgbClr val="EBA343"/>
                </a:solidFill>
              </a:rPr>
            </a:br>
            <a:r>
              <a:rPr lang="es-ES" sz="3600" dirty="0" smtClean="0">
                <a:solidFill>
                  <a:srgbClr val="EBA343"/>
                </a:solidFill>
              </a:rPr>
              <a:t>(2 Tim. 2:26).</a:t>
            </a:r>
            <a:endParaRPr lang="es-ES" sz="3600" noProof="0" dirty="0" smtClean="0">
              <a:solidFill>
                <a:srgbClr val="EBA343"/>
              </a:solidFill>
            </a:endParaRPr>
          </a:p>
          <a:p>
            <a:pPr marL="800100" lvl="2" indent="-342900">
              <a:spcBef>
                <a:spcPts val="1000"/>
              </a:spcBef>
            </a:pPr>
            <a:r>
              <a:rPr lang="es-ES" sz="3200" dirty="0" smtClean="0">
                <a:solidFill>
                  <a:schemeClr val="bg1"/>
                </a:solidFill>
              </a:rPr>
              <a:t>Una de las ilusiones que Satanás ha inculcado profundamente en la mente del varón es la idea de que está bien mirar la pornografía.</a:t>
            </a:r>
            <a:endParaRPr lang="es-ES" sz="3200" noProof="0" dirty="0" smtClean="0">
              <a:solidFill>
                <a:schemeClr val="bg1"/>
              </a:solidFill>
            </a:endParaRPr>
          </a:p>
          <a:p>
            <a:pPr marL="800100" lvl="2" indent="-342900">
              <a:spcBef>
                <a:spcPts val="1000"/>
              </a:spcBef>
            </a:pPr>
            <a:r>
              <a:rPr lang="es-ES" sz="3200" noProof="0" dirty="0" smtClean="0">
                <a:solidFill>
                  <a:schemeClr val="bg1"/>
                </a:solidFill>
              </a:rPr>
              <a:t>Debemos entender que la </a:t>
            </a:r>
            <a:r>
              <a:rPr lang="es-ES" sz="3200" noProof="0" dirty="0" err="1" smtClean="0">
                <a:solidFill>
                  <a:schemeClr val="bg1"/>
                </a:solidFill>
              </a:rPr>
              <a:t>porn</a:t>
            </a:r>
            <a:r>
              <a:rPr lang="es-ES" sz="3200" dirty="0" err="1" smtClean="0">
                <a:solidFill>
                  <a:schemeClr val="bg1"/>
                </a:solidFill>
              </a:rPr>
              <a:t>ografía</a:t>
            </a:r>
            <a:r>
              <a:rPr lang="es-ES" sz="3200" noProof="0" dirty="0" smtClean="0">
                <a:solidFill>
                  <a:schemeClr val="bg1"/>
                </a:solidFill>
              </a:rPr>
              <a:t> es un “dardo de fuego” del diablo que tiene que ser apagado.</a:t>
            </a:r>
          </a:p>
        </p:txBody>
      </p:sp>
    </p:spTree>
    <p:extLst>
      <p:ext uri="{BB962C8B-B14F-4D97-AF65-F5344CB8AC3E}">
        <p14:creationId xmlns:p14="http://schemas.microsoft.com/office/powerpoint/2010/main" xmlns="" val="2877220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Reoriente</a:t>
            </a:r>
            <a:r>
              <a:rPr lang="es-ES" sz="3600" dirty="0" smtClean="0">
                <a:solidFill>
                  <a:srgbClr val="EBA343"/>
                </a:solidFill>
              </a:rPr>
              <a:t> su vida hacia el Hijo</a:t>
            </a:r>
            <a:r>
              <a:rPr lang="es-ES" sz="3600" noProof="0" dirty="0" smtClean="0">
                <a:solidFill>
                  <a:srgbClr val="EBA343"/>
                </a:solidFill>
              </a:rPr>
              <a:t>.</a:t>
            </a:r>
          </a:p>
          <a:p>
            <a:pPr marL="800100" lvl="1" indent="-342900"/>
            <a:r>
              <a:rPr lang="es-ES" sz="3600" dirty="0" smtClean="0">
                <a:solidFill>
                  <a:schemeClr val="bg1"/>
                </a:solidFill>
              </a:rPr>
              <a:t>“Poned la mira en las cosas de arriba, no en las de la tierra”</a:t>
            </a:r>
            <a:br>
              <a:rPr lang="es-ES" sz="3600" dirty="0" smtClean="0">
                <a:solidFill>
                  <a:schemeClr val="bg1"/>
                </a:solidFill>
              </a:rPr>
            </a:br>
            <a:r>
              <a:rPr lang="es-ES" sz="3600" dirty="0" smtClean="0">
                <a:solidFill>
                  <a:schemeClr val="bg1"/>
                </a:solidFill>
              </a:rPr>
              <a:t>(Col. 3:1-5).</a:t>
            </a:r>
            <a:endParaRPr lang="es-ES" sz="3600" noProof="0" dirty="0" smtClean="0">
              <a:solidFill>
                <a:schemeClr val="bg1"/>
              </a:solidFill>
            </a:endParaRPr>
          </a:p>
          <a:p>
            <a:pPr marL="800100" lvl="1" indent="-342900"/>
            <a:r>
              <a:rPr lang="es-ES" sz="3600" dirty="0" smtClean="0">
                <a:solidFill>
                  <a:schemeClr val="bg1"/>
                </a:solidFill>
              </a:rPr>
              <a:t>“...transformaos por medio de la renovación de vuestro </a:t>
            </a:r>
            <a:r>
              <a:rPr lang="es-ES" sz="3600" dirty="0" err="1" smtClean="0">
                <a:solidFill>
                  <a:schemeClr val="bg1"/>
                </a:solidFill>
              </a:rPr>
              <a:t>entendi</a:t>
            </a:r>
            <a:r>
              <a:rPr lang="es-ES" sz="3600" dirty="0" smtClean="0">
                <a:solidFill>
                  <a:schemeClr val="bg1"/>
                </a:solidFill>
              </a:rPr>
              <a:t>-miento...” (Ro. 12:1-2).</a:t>
            </a:r>
            <a:endParaRPr lang="es-ES" sz="3600" noProof="0" dirty="0" smtClean="0">
              <a:solidFill>
                <a:schemeClr val="bg1"/>
              </a:solidFill>
            </a:endParaRPr>
          </a:p>
        </p:txBody>
      </p:sp>
    </p:spTree>
    <p:extLst>
      <p:ext uri="{BB962C8B-B14F-4D97-AF65-F5344CB8AC3E}">
        <p14:creationId xmlns:p14="http://schemas.microsoft.com/office/powerpoint/2010/main" xmlns="" val="3139112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75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Reoriente</a:t>
            </a:r>
            <a:r>
              <a:rPr lang="es-ES" sz="3600" dirty="0" smtClean="0">
                <a:solidFill>
                  <a:srgbClr val="EBA343"/>
                </a:solidFill>
              </a:rPr>
              <a:t> su vida hacia el Hijo.</a:t>
            </a:r>
            <a:endParaRPr lang="es-ES" sz="3600" noProof="0" dirty="0" smtClean="0">
              <a:solidFill>
                <a:srgbClr val="EBA343"/>
              </a:solidFill>
            </a:endParaRPr>
          </a:p>
          <a:p>
            <a:pPr marL="800100" lvl="1" indent="-342900"/>
            <a:r>
              <a:rPr lang="es-ES" sz="3600" dirty="0" smtClean="0">
                <a:solidFill>
                  <a:schemeClr val="bg1"/>
                </a:solidFill>
              </a:rPr>
              <a:t>Hágase un guerrero en la lucha contra el diablo (Ef. 6:10-18).</a:t>
            </a:r>
            <a:endParaRPr lang="es-ES" sz="3600" noProof="0" dirty="0" smtClean="0">
              <a:solidFill>
                <a:schemeClr val="bg1"/>
              </a:solidFill>
            </a:endParaRPr>
          </a:p>
          <a:p>
            <a:pPr marL="1257300" lvl="2" indent="-342900"/>
            <a:r>
              <a:rPr lang="es-ES" sz="3600" dirty="0" smtClean="0">
                <a:solidFill>
                  <a:schemeClr val="bg1"/>
                </a:solidFill>
              </a:rPr>
              <a:t>Sea astuto; conozca a su enemigo.</a:t>
            </a:r>
            <a:endParaRPr lang="es-ES" sz="3600" noProof="0" dirty="0" smtClean="0">
              <a:solidFill>
                <a:schemeClr val="bg1"/>
              </a:solidFill>
            </a:endParaRPr>
          </a:p>
          <a:p>
            <a:pPr marL="1257300" lvl="2" indent="-342900"/>
            <a:r>
              <a:rPr lang="es-ES" sz="3600" noProof="0" dirty="0" smtClean="0">
                <a:solidFill>
                  <a:schemeClr val="bg1"/>
                </a:solidFill>
              </a:rPr>
              <a:t>Sufra penalidades (2 Tim. 2:3-4).</a:t>
            </a:r>
          </a:p>
          <a:p>
            <a:pPr marL="1257300" lvl="2" indent="-342900"/>
            <a:r>
              <a:rPr lang="es-ES" sz="3600" noProof="0" dirty="0" smtClean="0">
                <a:solidFill>
                  <a:schemeClr val="bg1"/>
                </a:solidFill>
              </a:rPr>
              <a:t>Resista firme (1 Ped. 5:8-9)</a:t>
            </a:r>
          </a:p>
          <a:p>
            <a:pPr marL="1257300" lvl="2" indent="-342900"/>
            <a:r>
              <a:rPr lang="es-ES" sz="3600" noProof="0" dirty="0" smtClean="0">
                <a:solidFill>
                  <a:schemeClr val="bg1"/>
                </a:solidFill>
              </a:rPr>
              <a:t>Sea muy valiente (Jos. 1:5-9)</a:t>
            </a:r>
            <a:endParaRPr lang="es-ES" sz="2700" noProof="0" dirty="0">
              <a:solidFill>
                <a:schemeClr val="bg1"/>
              </a:solidFill>
            </a:endParaRPr>
          </a:p>
        </p:txBody>
      </p:sp>
    </p:spTree>
    <p:extLst>
      <p:ext uri="{BB962C8B-B14F-4D97-AF65-F5344CB8AC3E}">
        <p14:creationId xmlns:p14="http://schemas.microsoft.com/office/powerpoint/2010/main" xmlns="" val="26340947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4800" dirty="0" smtClean="0">
                <a:solidFill>
                  <a:schemeClr val="bg1"/>
                </a:solidFill>
                <a:effectLst>
                  <a:reflection blurRad="6350" stA="50000" endA="300" endPos="50000" dist="29997" dir="5400000" sy="-100000" algn="bl" rotWithShape="0"/>
                </a:effectLst>
              </a:rPr>
              <a:t> Venciendo las Artimañas</a:t>
            </a:r>
            <a:br>
              <a:rPr lang="es-ES" sz="4800" dirty="0" smtClean="0">
                <a:solidFill>
                  <a:schemeClr val="bg1"/>
                </a:solidFill>
                <a:effectLst>
                  <a:reflection blurRad="6350" stA="50000" endA="300" endPos="50000" dist="29997" dir="5400000" sy="-100000" algn="bl" rotWithShape="0"/>
                </a:effectLst>
              </a:rPr>
            </a:br>
            <a:r>
              <a:rPr lang="es-ES" sz="4800" dirty="0" smtClean="0">
                <a:solidFill>
                  <a:schemeClr val="bg1"/>
                </a:solidFill>
                <a:effectLst>
                  <a:reflection blurRad="6350" stA="50000" endA="300" endPos="50000" dist="29997" dir="5400000" sy="-100000" algn="bl" rotWithShape="0"/>
                </a:effectLst>
              </a:rPr>
              <a:t>del Diablo</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b="1" u="sng" dirty="0" smtClean="0">
                <a:solidFill>
                  <a:srgbClr val="EBA343"/>
                </a:solidFill>
              </a:rPr>
              <a:t>Reoriente</a:t>
            </a:r>
            <a:r>
              <a:rPr lang="es-ES" sz="3600" dirty="0" smtClean="0">
                <a:solidFill>
                  <a:srgbClr val="EBA343"/>
                </a:solidFill>
              </a:rPr>
              <a:t> su vida hacia el Hijo.</a:t>
            </a:r>
            <a:endParaRPr lang="es-ES" sz="3600" noProof="0" dirty="0" smtClean="0">
              <a:solidFill>
                <a:srgbClr val="EBA343"/>
              </a:solidFill>
            </a:endParaRPr>
          </a:p>
          <a:p>
            <a:pPr marL="800100" lvl="1" indent="-342900"/>
            <a:r>
              <a:rPr lang="es-ES" sz="3600" dirty="0" smtClean="0">
                <a:solidFill>
                  <a:schemeClr val="bg1"/>
                </a:solidFill>
              </a:rPr>
              <a:t>Hágase un guerrero en la lucha contra el diablo (Ef. 6:10-18).</a:t>
            </a:r>
            <a:endParaRPr lang="es-ES" sz="3600" noProof="0" dirty="0" smtClean="0">
              <a:solidFill>
                <a:schemeClr val="bg1"/>
              </a:solidFill>
            </a:endParaRPr>
          </a:p>
          <a:p>
            <a:pPr marL="1257300" lvl="2" indent="-342900"/>
            <a:r>
              <a:rPr lang="es-ES" sz="3600" dirty="0" smtClean="0">
                <a:solidFill>
                  <a:schemeClr val="bg1"/>
                </a:solidFill>
              </a:rPr>
              <a:t>Pelea la buena batalla de la fe</a:t>
            </a:r>
            <a:br>
              <a:rPr lang="es-ES" sz="3600" dirty="0" smtClean="0">
                <a:solidFill>
                  <a:schemeClr val="bg1"/>
                </a:solidFill>
              </a:rPr>
            </a:br>
            <a:r>
              <a:rPr lang="es-ES" sz="3600" noProof="0" dirty="0" smtClean="0">
                <a:solidFill>
                  <a:schemeClr val="bg1"/>
                </a:solidFill>
              </a:rPr>
              <a:t>(1 Tim. 6:12)</a:t>
            </a:r>
          </a:p>
          <a:p>
            <a:pPr marL="1257300" lvl="2" indent="-342900"/>
            <a:r>
              <a:rPr lang="es-ES" sz="3600" dirty="0" smtClean="0">
                <a:solidFill>
                  <a:schemeClr val="bg1"/>
                </a:solidFill>
              </a:rPr>
              <a:t>“...esfuérzate, y sé hombre”</a:t>
            </a:r>
            <a:br>
              <a:rPr lang="es-ES" sz="3600" dirty="0" smtClean="0">
                <a:solidFill>
                  <a:schemeClr val="bg1"/>
                </a:solidFill>
              </a:rPr>
            </a:br>
            <a:r>
              <a:rPr lang="es-ES" sz="3600" noProof="0" dirty="0" smtClean="0">
                <a:solidFill>
                  <a:schemeClr val="bg1"/>
                </a:solidFill>
              </a:rPr>
              <a:t>(1 Kings 2:1-3)</a:t>
            </a:r>
            <a:endParaRPr lang="es-ES" sz="2700" noProof="0" dirty="0">
              <a:solidFill>
                <a:schemeClr val="bg1"/>
              </a:solidFill>
            </a:endParaRPr>
          </a:p>
        </p:txBody>
      </p:sp>
    </p:spTree>
    <p:extLst>
      <p:ext uri="{BB962C8B-B14F-4D97-AF65-F5344CB8AC3E}">
        <p14:creationId xmlns:p14="http://schemas.microsoft.com/office/powerpoint/2010/main" xmlns="" val="1710560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5400" noProof="0" dirty="0" smtClean="0">
                <a:solidFill>
                  <a:schemeClr val="bg1"/>
                </a:solidFill>
                <a:effectLst>
                  <a:reflection blurRad="6350" stA="50000" endA="300" endPos="50000" dist="29997" dir="5400000" sy="-100000" algn="bl" rotWithShape="0"/>
                </a:effectLst>
              </a:rPr>
              <a:t>Deje </a:t>
            </a:r>
            <a:r>
              <a:rPr lang="es-ES" sz="5400" noProof="0" dirty="0" smtClean="0">
                <a:solidFill>
                  <a:schemeClr val="bg1"/>
                </a:solidFill>
                <a:effectLst>
                  <a:reflection blurRad="6350" stA="50000" endA="300" endPos="50000" dist="29997" dir="5400000" sy="-100000" algn="bl" rotWithShape="0"/>
                </a:effectLst>
              </a:rPr>
              <a:t>Penetrar </a:t>
            </a:r>
            <a:r>
              <a:rPr lang="es-ES" sz="5400" noProof="0" dirty="0" smtClean="0">
                <a:solidFill>
                  <a:schemeClr val="bg1"/>
                </a:solidFill>
                <a:effectLst>
                  <a:reflection blurRad="6350" stA="50000" endA="300" endPos="50000" dist="29997" dir="5400000" sy="-100000" algn="bl" rotWithShape="0"/>
                </a:effectLst>
              </a:rPr>
              <a:t>la Luz</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El mundo odia la luz porque practica el mal y no quiere que sus hechos sean expuestos.  Aman la oscuridad en vez de la luz.</a:t>
            </a:r>
            <a:endParaRPr lang="es-ES" sz="3600" noProof="0" dirty="0" smtClean="0">
              <a:solidFill>
                <a:srgbClr val="EBA343"/>
              </a:solidFill>
            </a:endParaRPr>
          </a:p>
          <a:p>
            <a:pPr marL="342900" indent="-342900"/>
            <a:r>
              <a:rPr lang="es-ES" sz="3600" dirty="0" smtClean="0">
                <a:solidFill>
                  <a:srgbClr val="EBA343"/>
                </a:solidFill>
              </a:rPr>
              <a:t>Jesús es la luz del mundo y trae vida donde hay solamente muerte en el mundo.</a:t>
            </a:r>
            <a:endParaRPr lang="es-ES" noProof="0" dirty="0" smtClean="0">
              <a:solidFill>
                <a:srgbClr val="EBA343"/>
              </a:solidFill>
            </a:endParaRPr>
          </a:p>
        </p:txBody>
      </p:sp>
    </p:spTree>
    <p:extLst>
      <p:ext uri="{BB962C8B-B14F-4D97-AF65-F5344CB8AC3E}">
        <p14:creationId xmlns:p14="http://schemas.microsoft.com/office/powerpoint/2010/main" xmlns="" val="219678353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5400" dirty="0" smtClean="0">
                <a:solidFill>
                  <a:schemeClr val="bg1"/>
                </a:solidFill>
                <a:effectLst>
                  <a:reflection blurRad="6350" stA="50000" endA="300" endPos="50000" dist="29997" dir="5400000" sy="-100000" algn="bl" rotWithShape="0"/>
                </a:effectLst>
              </a:rPr>
              <a:t>Deje </a:t>
            </a:r>
            <a:r>
              <a:rPr lang="es-ES" sz="5400" dirty="0" smtClean="0">
                <a:solidFill>
                  <a:schemeClr val="bg1"/>
                </a:solidFill>
                <a:effectLst>
                  <a:reflection blurRad="6350" stA="50000" endA="300" endPos="50000" dist="29997" dir="5400000" sy="-100000" algn="bl" rotWithShape="0"/>
                </a:effectLst>
              </a:rPr>
              <a:t>Penetrar </a:t>
            </a:r>
            <a:r>
              <a:rPr lang="es-ES" sz="5400" dirty="0" smtClean="0">
                <a:solidFill>
                  <a:schemeClr val="bg1"/>
                </a:solidFill>
                <a:effectLst>
                  <a:reflection blurRad="6350" stA="50000" endA="300" endPos="50000" dist="29997" dir="5400000" sy="-100000" algn="bl" rotWithShape="0"/>
                </a:effectLst>
              </a:rPr>
              <a:t>la Luz</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Para superar el pecado de la pornografía, o cualquier otro pecado, debemos reconocer la presencia de Jesús y no dejarnos ser caracterizados por la oscuridad.</a:t>
            </a:r>
            <a:endParaRPr lang="es-ES" sz="3600" noProof="0" dirty="0" smtClean="0">
              <a:solidFill>
                <a:srgbClr val="EBA343"/>
              </a:solidFill>
            </a:endParaRPr>
          </a:p>
          <a:p>
            <a:pPr marL="342900" indent="-342900"/>
            <a:r>
              <a:rPr lang="es-ES" sz="4000" b="1" dirty="0" smtClean="0">
                <a:solidFill>
                  <a:schemeClr val="bg1"/>
                </a:solidFill>
              </a:rPr>
              <a:t>¡Somos caracterizados por la luz de Cristo en nosotros</a:t>
            </a:r>
            <a:r>
              <a:rPr lang="es-ES" sz="4000" b="1" noProof="0" dirty="0" smtClean="0">
                <a:solidFill>
                  <a:schemeClr val="bg1"/>
                </a:solidFill>
              </a:rPr>
              <a:t>!</a:t>
            </a:r>
          </a:p>
        </p:txBody>
      </p:sp>
    </p:spTree>
    <p:extLst>
      <p:ext uri="{BB962C8B-B14F-4D97-AF65-F5344CB8AC3E}">
        <p14:creationId xmlns:p14="http://schemas.microsoft.com/office/powerpoint/2010/main" xmlns="" val="3738106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5400" dirty="0" smtClean="0">
                <a:solidFill>
                  <a:schemeClr val="bg1"/>
                </a:solidFill>
                <a:effectLst>
                  <a:reflection blurRad="6350" stA="50000" endA="300" endPos="50000" dist="29997" dir="5400000" sy="-100000" algn="bl" rotWithShape="0"/>
                </a:effectLst>
              </a:rPr>
              <a:t>Deje </a:t>
            </a:r>
            <a:r>
              <a:rPr lang="es-ES" sz="5400" dirty="0" smtClean="0">
                <a:solidFill>
                  <a:schemeClr val="bg1"/>
                </a:solidFill>
                <a:effectLst>
                  <a:reflection blurRad="6350" stA="50000" endA="300" endPos="50000" dist="29997" dir="5400000" sy="-100000" algn="bl" rotWithShape="0"/>
                </a:effectLst>
              </a:rPr>
              <a:t>Penetrar </a:t>
            </a:r>
            <a:r>
              <a:rPr lang="es-ES" sz="5400" dirty="0" smtClean="0">
                <a:solidFill>
                  <a:schemeClr val="bg1"/>
                </a:solidFill>
                <a:effectLst>
                  <a:reflection blurRad="6350" stA="50000" endA="300" endPos="50000" dist="29997" dir="5400000" sy="-100000" algn="bl" rotWithShape="0"/>
                </a:effectLst>
              </a:rPr>
              <a:t>la Luz</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rgbClr val="EBA343"/>
                </a:solidFill>
              </a:rPr>
              <a:t>Cada día de nuestra vida, tenemos delante de nosotros la vida y la muerte:</a:t>
            </a:r>
          </a:p>
          <a:p>
            <a:pPr marL="800100" lvl="1" indent="-342900"/>
            <a:r>
              <a:rPr lang="es-ES" sz="3600" dirty="0" smtClean="0">
                <a:solidFill>
                  <a:schemeClr val="bg1"/>
                </a:solidFill>
              </a:rPr>
              <a:t>La Muerte</a:t>
            </a:r>
            <a:r>
              <a:rPr lang="es-ES" sz="3600" noProof="0" dirty="0" smtClean="0">
                <a:solidFill>
                  <a:schemeClr val="bg1"/>
                </a:solidFill>
              </a:rPr>
              <a:t> – cuando dejamos que las artimañas del diablo nos venzan</a:t>
            </a:r>
          </a:p>
          <a:p>
            <a:pPr marL="800100" lvl="1" indent="-342900"/>
            <a:r>
              <a:rPr lang="es-ES" sz="3600" noProof="0" dirty="0" smtClean="0">
                <a:solidFill>
                  <a:schemeClr val="bg1"/>
                </a:solidFill>
              </a:rPr>
              <a:t>La Vida – cuando dejamos que la luz de Cristo, Su amor profundo y abundante, guíe nuestras vidas</a:t>
            </a:r>
          </a:p>
        </p:txBody>
      </p:sp>
    </p:spTree>
    <p:extLst>
      <p:ext uri="{BB962C8B-B14F-4D97-AF65-F5344CB8AC3E}">
        <p14:creationId xmlns:p14="http://schemas.microsoft.com/office/powerpoint/2010/main" xmlns="" val="7164926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s-ES" sz="5400" noProof="0" dirty="0" smtClean="0">
                <a:solidFill>
                  <a:schemeClr val="bg1"/>
                </a:solidFill>
                <a:effectLst>
                  <a:reflection blurRad="6350" stA="50000" endA="300" endPos="50000" dist="29997" dir="5400000" sy="-100000" algn="bl" rotWithShape="0"/>
                </a:effectLst>
              </a:rPr>
              <a:t> </a:t>
            </a:r>
            <a:r>
              <a:rPr lang="es-ES" sz="5400" dirty="0" smtClean="0">
                <a:solidFill>
                  <a:schemeClr val="bg1"/>
                </a:solidFill>
                <a:effectLst>
                  <a:reflection blurRad="6350" stA="50000" endA="300" endPos="50000" dist="29997" dir="5400000" sy="-100000" algn="bl" rotWithShape="0"/>
                </a:effectLst>
              </a:rPr>
              <a:t>Deje Penetrar la Luz</a:t>
            </a:r>
            <a:endParaRPr lang="es-ES" sz="5400" noProof="0" dirty="0">
              <a:solidFill>
                <a:schemeClr val="bg1"/>
              </a:solidFill>
              <a:effectLst>
                <a:reflection blurRad="6350" stA="50000" endA="300" endPos="50000" dist="29997" dir="5400000" sy="-100000" algn="bl" rotWithShape="0"/>
              </a:effectLst>
            </a:endParaRPr>
          </a:p>
        </p:txBody>
      </p:sp>
      <p:sp>
        <p:nvSpPr>
          <p:cNvPr id="5" name="Content Placeholder 4"/>
          <p:cNvSpPr txBox="1">
            <a:spLocks noGrp="1"/>
          </p:cNvSpPr>
          <p:nvPr>
            <p:ph idx="1"/>
          </p:nvPr>
        </p:nvSpPr>
        <p:spPr>
          <a:xfrm>
            <a:off x="673620" y="2275330"/>
            <a:ext cx="7886700" cy="3322961"/>
          </a:xfrm>
          <a:prstGeom prst="rect">
            <a:avLst/>
          </a:prstGeom>
          <a:solidFill>
            <a:schemeClr val="accent4">
              <a:lumMod val="60000"/>
              <a:lumOff val="40000"/>
            </a:schemeClr>
          </a:solidFill>
        </p:spPr>
        <p:txBody>
          <a:bodyPr wrap="square" rtlCol="0">
            <a:spAutoFit/>
          </a:bodyPr>
          <a:lstStyle/>
          <a:p>
            <a:pPr marL="0" indent="0" algn="ctr">
              <a:buNone/>
            </a:pPr>
            <a:r>
              <a:rPr lang="es-ES" sz="4000" noProof="0" dirty="0" smtClean="0"/>
              <a:t>“</a:t>
            </a:r>
            <a:r>
              <a:rPr lang="es-ES" sz="4000" b="1" i="1" dirty="0" smtClean="0"/>
              <a:t>escoge</a:t>
            </a:r>
            <a:r>
              <a:rPr lang="es-ES" sz="4000" i="1" dirty="0" smtClean="0"/>
              <a:t> … </a:t>
            </a:r>
            <a:r>
              <a:rPr lang="es-ES" sz="4000" b="1" i="1" dirty="0" smtClean="0"/>
              <a:t>la vida</a:t>
            </a:r>
            <a:r>
              <a:rPr lang="es-ES" sz="4000" i="1" dirty="0" smtClean="0"/>
              <a:t>, para que vivas tú y tu descendencia; amando a Jehová tu Dios, atendiendo a su voz, y siguiéndole a él; porque él es vida para ti, y prolongación de tus días</a:t>
            </a:r>
            <a:r>
              <a:rPr lang="es-ES" sz="4000" noProof="0" dirty="0" smtClean="0"/>
              <a:t>…”</a:t>
            </a:r>
          </a:p>
          <a:p>
            <a:pPr marL="0" indent="0" algn="ctr">
              <a:buNone/>
            </a:pPr>
            <a:r>
              <a:rPr lang="es-ES" sz="2400" noProof="0" dirty="0" smtClean="0"/>
              <a:t>                                                                           (Deut. 30:19-20)</a:t>
            </a:r>
            <a:endParaRPr lang="es-ES" sz="2400" noProof="0" dirty="0"/>
          </a:p>
        </p:txBody>
      </p:sp>
    </p:spTree>
    <p:extLst>
      <p:ext uri="{BB962C8B-B14F-4D97-AF65-F5344CB8AC3E}">
        <p14:creationId xmlns:p14="http://schemas.microsoft.com/office/powerpoint/2010/main" xmlns="" val="2042458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¿Qué es la pornografía?</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rgbClr val="EBA343"/>
                </a:solidFill>
              </a:rPr>
              <a:t>Pornografía: </a:t>
            </a:r>
          </a:p>
          <a:p>
            <a:pPr marL="800100" lvl="2" indent="-342900">
              <a:spcBef>
                <a:spcPts val="1000"/>
              </a:spcBef>
            </a:pPr>
            <a:r>
              <a:rPr lang="es-ES" sz="3200" dirty="0" smtClean="0">
                <a:solidFill>
                  <a:schemeClr val="bg1"/>
                </a:solidFill>
              </a:rPr>
              <a:t>“La representación de comportamiento erótico (como en fotos o por escrito) con la finalidad de causar excitación sexual” (</a:t>
            </a:r>
            <a:r>
              <a:rPr lang="es-ES" sz="3200" noProof="0" dirty="0" err="1" smtClean="0">
                <a:solidFill>
                  <a:schemeClr val="bg1"/>
                </a:solidFill>
              </a:rPr>
              <a:t>Merriam-Webster</a:t>
            </a:r>
            <a:r>
              <a:rPr lang="es-ES" sz="3200" noProof="0" dirty="0" smtClean="0">
                <a:solidFill>
                  <a:schemeClr val="bg1"/>
                </a:solidFill>
              </a:rPr>
              <a:t>).</a:t>
            </a:r>
          </a:p>
          <a:p>
            <a:pPr marL="800100" lvl="2" indent="-342900">
              <a:spcBef>
                <a:spcPts val="1000"/>
              </a:spcBef>
            </a:pPr>
            <a:r>
              <a:rPr lang="es-ES" sz="3200" dirty="0" smtClean="0">
                <a:solidFill>
                  <a:schemeClr val="bg1"/>
                </a:solidFill>
              </a:rPr>
              <a:t>“Cualquier material o lenguaje estimulante usada por una persona para promover la estimulación sexual.”</a:t>
            </a:r>
            <a:endParaRPr lang="es-ES" sz="3200" noProof="0" dirty="0" smtClean="0">
              <a:solidFill>
                <a:schemeClr val="bg1"/>
              </a:solidFill>
            </a:endParaRPr>
          </a:p>
        </p:txBody>
      </p:sp>
    </p:spTree>
    <p:extLst>
      <p:ext uri="{BB962C8B-B14F-4D97-AF65-F5344CB8AC3E}">
        <p14:creationId xmlns:p14="http://schemas.microsoft.com/office/powerpoint/2010/main" xmlns="" val="164369571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smtClean="0">
                <a:solidFill>
                  <a:schemeClr val="bg1"/>
                </a:solidFill>
                <a:effectLst>
                  <a:reflection blurRad="6350" stA="50000" endA="300" endPos="50000" dist="29997" dir="5400000" sy="-100000" algn="bl" rotWithShape="0"/>
                </a:effectLst>
              </a:rPr>
              <a:t>Ahora es más fácil verla</a:t>
            </a:r>
            <a:endParaRPr lang="es-ES" sz="540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smtClean="0">
                <a:solidFill>
                  <a:srgbClr val="EBA343"/>
                </a:solidFill>
              </a:rPr>
              <a:t>La ilusión ha sido ayudada por la facilidad con la que se puede obtener materiales pornográficos.</a:t>
            </a:r>
          </a:p>
        </p:txBody>
      </p:sp>
      <p:grpSp>
        <p:nvGrpSpPr>
          <p:cNvPr id="12" name="Group 11"/>
          <p:cNvGrpSpPr/>
          <p:nvPr/>
        </p:nvGrpSpPr>
        <p:grpSpPr>
          <a:xfrm>
            <a:off x="362403" y="3516306"/>
            <a:ext cx="2459858" cy="2120265"/>
            <a:chOff x="628650" y="3527140"/>
            <a:chExt cx="2459858" cy="2120265"/>
          </a:xfrm>
        </p:grpSpPr>
        <p:pic>
          <p:nvPicPr>
            <p:cNvPr id="5" name="Picture 4"/>
            <p:cNvPicPr>
              <a:picLocks noChangeAspect="1"/>
            </p:cNvPicPr>
            <p:nvPr/>
          </p:nvPicPr>
          <p:blipFill>
            <a:blip r:embed="rId4" cstate="print"/>
            <a:stretch>
              <a:fillRect/>
            </a:stretch>
          </p:blipFill>
          <p:spPr>
            <a:xfrm>
              <a:off x="628650" y="3527140"/>
              <a:ext cx="2459858" cy="1590708"/>
            </a:xfrm>
            <a:prstGeom prst="rect">
              <a:avLst/>
            </a:prstGeom>
          </p:spPr>
        </p:pic>
        <p:sp>
          <p:nvSpPr>
            <p:cNvPr id="9" name="TextBox 8"/>
            <p:cNvSpPr txBox="1"/>
            <p:nvPr/>
          </p:nvSpPr>
          <p:spPr>
            <a:xfrm>
              <a:off x="654570" y="5278073"/>
              <a:ext cx="2174511" cy="369332"/>
            </a:xfrm>
            <a:prstGeom prst="rect">
              <a:avLst/>
            </a:prstGeom>
            <a:noFill/>
          </p:spPr>
          <p:txBody>
            <a:bodyPr wrap="square" rtlCol="0">
              <a:spAutoFit/>
            </a:bodyPr>
            <a:lstStyle/>
            <a:p>
              <a:pPr algn="ctr"/>
              <a:r>
                <a:rPr lang="es-ES" smtClean="0">
                  <a:solidFill>
                    <a:schemeClr val="bg1"/>
                  </a:solidFill>
                </a:rPr>
                <a:t>Revistas</a:t>
              </a:r>
              <a:endParaRPr lang="es-ES">
                <a:solidFill>
                  <a:schemeClr val="bg1"/>
                </a:solidFill>
              </a:endParaRPr>
            </a:p>
          </p:txBody>
        </p:sp>
      </p:grpSp>
      <p:grpSp>
        <p:nvGrpSpPr>
          <p:cNvPr id="13" name="Group 12"/>
          <p:cNvGrpSpPr/>
          <p:nvPr/>
        </p:nvGrpSpPr>
        <p:grpSpPr>
          <a:xfrm>
            <a:off x="3072500" y="3516306"/>
            <a:ext cx="2466506" cy="2969425"/>
            <a:chOff x="3338747" y="3527140"/>
            <a:chExt cx="2466506" cy="2969425"/>
          </a:xfrm>
        </p:grpSpPr>
        <p:pic>
          <p:nvPicPr>
            <p:cNvPr id="6" name="Picture 5"/>
            <p:cNvPicPr>
              <a:picLocks noChangeAspect="1"/>
            </p:cNvPicPr>
            <p:nvPr/>
          </p:nvPicPr>
          <p:blipFill>
            <a:blip r:embed="rId5" cstate="print"/>
            <a:stretch>
              <a:fillRect/>
            </a:stretch>
          </p:blipFill>
          <p:spPr>
            <a:xfrm>
              <a:off x="3338747" y="3527140"/>
              <a:ext cx="2466506" cy="2453922"/>
            </a:xfrm>
            <a:prstGeom prst="rect">
              <a:avLst/>
            </a:prstGeom>
          </p:spPr>
        </p:pic>
        <p:sp>
          <p:nvSpPr>
            <p:cNvPr id="10" name="TextBox 9"/>
            <p:cNvSpPr txBox="1"/>
            <p:nvPr/>
          </p:nvSpPr>
          <p:spPr>
            <a:xfrm>
              <a:off x="3484744" y="6127233"/>
              <a:ext cx="2174511" cy="369332"/>
            </a:xfrm>
            <a:prstGeom prst="rect">
              <a:avLst/>
            </a:prstGeom>
            <a:noFill/>
          </p:spPr>
          <p:txBody>
            <a:bodyPr wrap="square" rtlCol="0">
              <a:spAutoFit/>
            </a:bodyPr>
            <a:lstStyle/>
            <a:p>
              <a:pPr algn="ctr"/>
              <a:r>
                <a:rPr lang="es-ES" smtClean="0">
                  <a:solidFill>
                    <a:schemeClr val="bg1"/>
                  </a:solidFill>
                </a:rPr>
                <a:t>Computadoras</a:t>
              </a:r>
            </a:p>
          </p:txBody>
        </p:sp>
      </p:grpSp>
      <p:grpSp>
        <p:nvGrpSpPr>
          <p:cNvPr id="14" name="Group 13"/>
          <p:cNvGrpSpPr/>
          <p:nvPr/>
        </p:nvGrpSpPr>
        <p:grpSpPr>
          <a:xfrm>
            <a:off x="5758544" y="3516306"/>
            <a:ext cx="3000225" cy="2969425"/>
            <a:chOff x="6024791" y="3527140"/>
            <a:chExt cx="3000225" cy="2969425"/>
          </a:xfrm>
        </p:grpSpPr>
        <p:pic>
          <p:nvPicPr>
            <p:cNvPr id="7" name="Picture 6"/>
            <p:cNvPicPr>
              <a:picLocks noChangeAspect="1"/>
            </p:cNvPicPr>
            <p:nvPr/>
          </p:nvPicPr>
          <p:blipFill>
            <a:blip r:embed="rId6" cstate="print"/>
            <a:stretch>
              <a:fillRect/>
            </a:stretch>
          </p:blipFill>
          <p:spPr>
            <a:xfrm>
              <a:off x="6024791" y="3527140"/>
              <a:ext cx="3000225" cy="2468367"/>
            </a:xfrm>
            <a:prstGeom prst="rect">
              <a:avLst/>
            </a:prstGeom>
          </p:spPr>
        </p:pic>
        <p:sp>
          <p:nvSpPr>
            <p:cNvPr id="11" name="TextBox 10"/>
            <p:cNvSpPr txBox="1"/>
            <p:nvPr/>
          </p:nvSpPr>
          <p:spPr>
            <a:xfrm>
              <a:off x="6437647" y="6127233"/>
              <a:ext cx="2174511" cy="369332"/>
            </a:xfrm>
            <a:prstGeom prst="rect">
              <a:avLst/>
            </a:prstGeom>
            <a:noFill/>
          </p:spPr>
          <p:txBody>
            <a:bodyPr wrap="square" rtlCol="0">
              <a:spAutoFit/>
            </a:bodyPr>
            <a:lstStyle/>
            <a:p>
              <a:pPr algn="ctr"/>
              <a:r>
                <a:rPr lang="es-ES" smtClean="0">
                  <a:solidFill>
                    <a:schemeClr val="bg1"/>
                  </a:solidFill>
                </a:rPr>
                <a:t>Teléfonos Celulares</a:t>
              </a:r>
              <a:endParaRPr lang="es-ES">
                <a:solidFill>
                  <a:schemeClr val="bg1"/>
                </a:solidFill>
              </a:endParaRPr>
            </a:p>
          </p:txBody>
        </p:sp>
      </p:grpSp>
      <p:sp>
        <p:nvSpPr>
          <p:cNvPr id="15" name="TextBox 14"/>
          <p:cNvSpPr txBox="1"/>
          <p:nvPr/>
        </p:nvSpPr>
        <p:spPr>
          <a:xfrm>
            <a:off x="1746355" y="1808702"/>
            <a:ext cx="5651291" cy="4154984"/>
          </a:xfrm>
          <a:prstGeom prst="rect">
            <a:avLst/>
          </a:prstGeom>
          <a:solidFill>
            <a:srgbClr val="FF0000"/>
          </a:solidFill>
        </p:spPr>
        <p:txBody>
          <a:bodyPr wrap="square" rtlCol="0">
            <a:spAutoFit/>
          </a:bodyPr>
          <a:lstStyle/>
          <a:p>
            <a:pPr algn="ctr"/>
            <a:endParaRPr lang="es-ES" sz="4400" dirty="0" smtClean="0">
              <a:solidFill>
                <a:schemeClr val="bg1"/>
              </a:solidFill>
              <a:effectLst>
                <a:outerShdw blurRad="38100" dist="38100" dir="2700000" algn="tl">
                  <a:srgbClr val="000000">
                    <a:alpha val="43137"/>
                  </a:srgbClr>
                </a:outerShdw>
              </a:effectLst>
            </a:endParaRPr>
          </a:p>
          <a:p>
            <a:pPr algn="ctr"/>
            <a:r>
              <a:rPr lang="es-ES" sz="4400" dirty="0" smtClean="0">
                <a:solidFill>
                  <a:schemeClr val="bg1"/>
                </a:solidFill>
                <a:effectLst>
                  <a:outerShdw blurRad="38100" dist="38100" dir="2700000" algn="tl">
                    <a:srgbClr val="000000">
                      <a:alpha val="43137"/>
                    </a:srgbClr>
                  </a:outerShdw>
                </a:effectLst>
              </a:rPr>
              <a:t>¡Esto ha causado</a:t>
            </a:r>
            <a:br>
              <a:rPr lang="es-ES" sz="4400" dirty="0" smtClean="0">
                <a:solidFill>
                  <a:schemeClr val="bg1"/>
                </a:solidFill>
                <a:effectLst>
                  <a:outerShdw blurRad="38100" dist="38100" dir="2700000" algn="tl">
                    <a:srgbClr val="000000">
                      <a:alpha val="43137"/>
                    </a:srgbClr>
                  </a:outerShdw>
                </a:effectLst>
              </a:rPr>
            </a:br>
            <a:r>
              <a:rPr lang="es-ES" sz="4400" dirty="0" smtClean="0">
                <a:solidFill>
                  <a:schemeClr val="bg1"/>
                </a:solidFill>
                <a:effectLst>
                  <a:outerShdw blurRad="38100" dist="38100" dir="2700000" algn="tl">
                    <a:srgbClr val="000000">
                      <a:alpha val="43137"/>
                    </a:srgbClr>
                  </a:outerShdw>
                </a:effectLst>
              </a:rPr>
              <a:t>un gran problema</a:t>
            </a:r>
            <a:br>
              <a:rPr lang="es-ES" sz="4400" dirty="0" smtClean="0">
                <a:solidFill>
                  <a:schemeClr val="bg1"/>
                </a:solidFill>
                <a:effectLst>
                  <a:outerShdw blurRad="38100" dist="38100" dir="2700000" algn="tl">
                    <a:srgbClr val="000000">
                      <a:alpha val="43137"/>
                    </a:srgbClr>
                  </a:outerShdw>
                </a:effectLst>
              </a:rPr>
            </a:br>
            <a:r>
              <a:rPr lang="es-ES" sz="4400" dirty="0" smtClean="0">
                <a:solidFill>
                  <a:schemeClr val="bg1"/>
                </a:solidFill>
                <a:effectLst>
                  <a:outerShdw blurRad="38100" dist="38100" dir="2700000" algn="tl">
                    <a:srgbClr val="000000">
                      <a:alpha val="43137"/>
                    </a:srgbClr>
                  </a:outerShdw>
                </a:effectLst>
              </a:rPr>
              <a:t>en nuestra sociedad hoy en </a:t>
            </a:r>
            <a:r>
              <a:rPr lang="es-ES" sz="4400" dirty="0" smtClean="0">
                <a:solidFill>
                  <a:schemeClr val="bg1"/>
                </a:solidFill>
                <a:effectLst>
                  <a:outerShdw blurRad="38100" dist="38100" dir="2700000" algn="tl">
                    <a:srgbClr val="000000">
                      <a:alpha val="43137"/>
                    </a:srgbClr>
                  </a:outerShdw>
                </a:effectLst>
              </a:rPr>
              <a:t>día!</a:t>
            </a:r>
            <a:endParaRPr lang="es-ES" sz="4400" dirty="0" smtClean="0">
              <a:solidFill>
                <a:schemeClr val="bg1"/>
              </a:solidFill>
              <a:effectLst>
                <a:outerShdw blurRad="38100" dist="38100" dir="2700000" algn="tl">
                  <a:srgbClr val="000000">
                    <a:alpha val="43137"/>
                  </a:srgbClr>
                </a:outerShdw>
              </a:effectLst>
            </a:endParaRPr>
          </a:p>
          <a:p>
            <a:pPr algn="ct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5494350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Estadísticas</a:t>
            </a:r>
            <a:r>
              <a:rPr lang="es-ES" sz="4000" noProof="0" dirty="0" smtClean="0">
                <a:solidFill>
                  <a:schemeClr val="bg1"/>
                </a:solidFill>
                <a:effectLst>
                  <a:reflection blurRad="6350" stA="50000" endA="300" endPos="50000" dist="29997" dir="5400000" sy="-100000" algn="bl" rotWithShape="0"/>
                </a:effectLst>
              </a:rPr>
              <a:t> (2006)</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rgbClr val="EBA343"/>
                </a:solidFill>
              </a:rPr>
              <a:t>Ganancias en EE.UU. </a:t>
            </a:r>
            <a:r>
              <a:rPr lang="es-ES" sz="3600" dirty="0" smtClean="0">
                <a:solidFill>
                  <a:srgbClr val="EBA343"/>
                </a:solidFill>
              </a:rPr>
              <a:t>= $13 mil millones por año</a:t>
            </a:r>
            <a:endParaRPr lang="es-ES" sz="3600" noProof="0" dirty="0" smtClean="0">
              <a:solidFill>
                <a:srgbClr val="EBA343"/>
              </a:solidFill>
            </a:endParaRPr>
          </a:p>
          <a:p>
            <a:pPr marL="342900" indent="-342900"/>
            <a:r>
              <a:rPr lang="es-ES" sz="3600" noProof="0" dirty="0" smtClean="0">
                <a:solidFill>
                  <a:schemeClr val="bg1"/>
                </a:solidFill>
              </a:rPr>
              <a:t>Cada Segundo:</a:t>
            </a:r>
          </a:p>
          <a:p>
            <a:pPr marL="800100" lvl="1" indent="-342900"/>
            <a:r>
              <a:rPr lang="es-ES" sz="3600" dirty="0" smtClean="0">
                <a:solidFill>
                  <a:schemeClr val="bg1"/>
                </a:solidFill>
              </a:rPr>
              <a:t>Se gastan $3,075 en la pornografía</a:t>
            </a:r>
            <a:endParaRPr lang="es-ES" sz="3600" noProof="0" dirty="0" smtClean="0">
              <a:solidFill>
                <a:schemeClr val="bg1"/>
              </a:solidFill>
            </a:endParaRPr>
          </a:p>
          <a:p>
            <a:pPr marL="800100" lvl="1" indent="-342900"/>
            <a:r>
              <a:rPr lang="es-ES" sz="3600" dirty="0" smtClean="0">
                <a:solidFill>
                  <a:schemeClr val="bg1"/>
                </a:solidFill>
              </a:rPr>
              <a:t>28,258 usuarios de Internet miran</a:t>
            </a:r>
            <a:br>
              <a:rPr lang="es-ES" sz="3600" dirty="0" smtClean="0">
                <a:solidFill>
                  <a:schemeClr val="bg1"/>
                </a:solidFill>
              </a:rPr>
            </a:br>
            <a:r>
              <a:rPr lang="es-ES" sz="3600" dirty="0" smtClean="0">
                <a:solidFill>
                  <a:schemeClr val="bg1"/>
                </a:solidFill>
              </a:rPr>
              <a:t>la pornografía</a:t>
            </a:r>
            <a:endParaRPr lang="es-ES" sz="3600" noProof="0" dirty="0" smtClean="0">
              <a:solidFill>
                <a:schemeClr val="bg1"/>
              </a:solidFill>
            </a:endParaRPr>
          </a:p>
          <a:p>
            <a:pPr marL="800100" lvl="1" indent="-342900"/>
            <a:r>
              <a:rPr lang="es-ES" sz="3600" dirty="0" smtClean="0">
                <a:solidFill>
                  <a:schemeClr val="bg1"/>
                </a:solidFill>
              </a:rPr>
              <a:t>372 usuarios de Internet teclean términos para adultos en los motores de búsqueda</a:t>
            </a:r>
            <a:endParaRPr lang="es-ES" sz="3600" noProof="0" dirty="0" smtClean="0">
              <a:solidFill>
                <a:schemeClr val="bg1"/>
              </a:solidFill>
            </a:endParaRPr>
          </a:p>
          <a:p>
            <a:pPr marL="800100" lvl="1" indent="-342900"/>
            <a:endParaRPr lang="es-ES" sz="3200" noProof="0" dirty="0" smtClean="0">
              <a:solidFill>
                <a:schemeClr val="bg1"/>
              </a:solidFill>
            </a:endParaRPr>
          </a:p>
        </p:txBody>
      </p:sp>
    </p:spTree>
    <p:extLst>
      <p:ext uri="{BB962C8B-B14F-4D97-AF65-F5344CB8AC3E}">
        <p14:creationId xmlns:p14="http://schemas.microsoft.com/office/powerpoint/2010/main" xmlns="" val="1400601487"/>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750"/>
                                        <p:tgtEl>
                                          <p:spTgt spid="3">
                                            <p:txEl>
                                              <p:pRg st="1" end="1"/>
                                            </p:txEl>
                                          </p:spTgt>
                                        </p:tgtEl>
                                      </p:cBhvr>
                                    </p:animEffect>
                                  </p:childTnLst>
                                </p:cTn>
                              </p:par>
                            </p:childTnLst>
                          </p:cTn>
                        </p:par>
                        <p:par>
                          <p:cTn id="15" fill="hold">
                            <p:stCondLst>
                              <p:cond delay="750"/>
                            </p:stCondLst>
                            <p:childTnLst>
                              <p:par>
                                <p:cTn id="16" presetID="22" presetClass="entr" presetSubtype="8"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750"/>
                                        <p:tgtEl>
                                          <p:spTgt spid="3">
                                            <p:txEl>
                                              <p:pRg st="2" end="2"/>
                                            </p:txEl>
                                          </p:spTgt>
                                        </p:tgtEl>
                                      </p:cBhvr>
                                    </p:animEffect>
                                  </p:childTnLst>
                                </p:cTn>
                              </p:par>
                            </p:childTnLst>
                          </p:cTn>
                        </p:par>
                        <p:par>
                          <p:cTn id="19" fill="hold">
                            <p:stCondLst>
                              <p:cond delay="3000"/>
                            </p:stCondLst>
                            <p:childTnLst>
                              <p:par>
                                <p:cTn id="20" presetID="22" presetClass="entr" presetSubtype="8" fill="hold" grpId="0"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par>
                          <p:cTn id="23" fill="hold">
                            <p:stCondLst>
                              <p:cond delay="5250"/>
                            </p:stCondLst>
                            <p:childTnLst>
                              <p:par>
                                <p:cTn id="24" presetID="22" presetClass="entr" presetSubtype="8" fill="hold" grpId="0"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Estadísticas</a:t>
            </a:r>
            <a:r>
              <a:rPr lang="es-ES" sz="4000" dirty="0" smtClean="0">
                <a:solidFill>
                  <a:schemeClr val="bg1"/>
                </a:solidFill>
                <a:effectLst>
                  <a:reflection blurRad="6350" stA="50000" endA="300" endPos="50000" dist="29997" dir="5400000" sy="-100000" algn="bl" rotWithShape="0"/>
                </a:effectLst>
              </a:rPr>
              <a:t> (2006)</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Ganancias en EE.UU. = $13 mil millones por año</a:t>
            </a:r>
            <a:endParaRPr lang="es-ES" sz="3600" noProof="0" dirty="0" smtClean="0">
              <a:solidFill>
                <a:srgbClr val="EBA343"/>
              </a:solidFill>
            </a:endParaRPr>
          </a:p>
          <a:p>
            <a:pPr marL="342900" indent="-342900"/>
            <a:r>
              <a:rPr lang="es-ES" sz="3600" dirty="0" smtClean="0">
                <a:solidFill>
                  <a:schemeClr val="bg1"/>
                </a:solidFill>
              </a:rPr>
              <a:t>Cada 39 minutos un nuevo vídeo pornográfico se crea en los Estados Unidos</a:t>
            </a:r>
            <a:endParaRPr lang="es-ES" sz="3200" noProof="0" dirty="0" smtClean="0">
              <a:solidFill>
                <a:schemeClr val="bg1"/>
              </a:solidFill>
            </a:endParaRPr>
          </a:p>
        </p:txBody>
      </p:sp>
    </p:spTree>
    <p:extLst>
      <p:ext uri="{BB962C8B-B14F-4D97-AF65-F5344CB8AC3E}">
        <p14:creationId xmlns:p14="http://schemas.microsoft.com/office/powerpoint/2010/main" xmlns="" val="9453090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Estadísticas</a:t>
            </a:r>
            <a:r>
              <a:rPr lang="es-ES" sz="4000" dirty="0" smtClean="0">
                <a:solidFill>
                  <a:schemeClr val="bg1"/>
                </a:solidFill>
                <a:effectLst>
                  <a:reflection blurRad="6350" stA="50000" endA="300" endPos="50000" dist="29997" dir="5400000" sy="-100000" algn="bl" rotWithShape="0"/>
                </a:effectLst>
              </a:rPr>
              <a:t> (2006)</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rgbClr val="EBA343"/>
                </a:solidFill>
              </a:rPr>
              <a:t>Las Páginas Pornográficas y Estadísticas de los Motores de Búsqueda:</a:t>
            </a:r>
            <a:endParaRPr lang="es-ES" sz="3600" noProof="0" dirty="0" smtClean="0">
              <a:solidFill>
                <a:srgbClr val="EBA343"/>
              </a:solidFill>
            </a:endParaRPr>
          </a:p>
          <a:p>
            <a:pPr marL="800100" lvl="1" indent="-342900"/>
            <a:r>
              <a:rPr lang="es-ES" sz="3600" dirty="0" smtClean="0">
                <a:solidFill>
                  <a:schemeClr val="bg1"/>
                </a:solidFill>
              </a:rPr>
              <a:t>4.2 millones de sitios web (12% del total de los sitios web)</a:t>
            </a:r>
            <a:endParaRPr lang="es-ES" sz="3600" noProof="0" dirty="0" smtClean="0">
              <a:solidFill>
                <a:schemeClr val="bg1"/>
              </a:solidFill>
            </a:endParaRPr>
          </a:p>
          <a:p>
            <a:pPr marL="800100" lvl="1" indent="-342900"/>
            <a:r>
              <a:rPr lang="es-ES" sz="3600" dirty="0" smtClean="0">
                <a:solidFill>
                  <a:schemeClr val="bg1"/>
                </a:solidFill>
              </a:rPr>
              <a:t>420 millones de páginas web</a:t>
            </a:r>
            <a:endParaRPr lang="es-ES" sz="3600" noProof="0" dirty="0" smtClean="0">
              <a:solidFill>
                <a:schemeClr val="bg1"/>
              </a:solidFill>
            </a:endParaRPr>
          </a:p>
          <a:p>
            <a:pPr marL="800100" lvl="1" indent="-342900"/>
            <a:r>
              <a:rPr lang="es-ES" sz="3600" dirty="0" smtClean="0">
                <a:solidFill>
                  <a:schemeClr val="bg1"/>
                </a:solidFill>
              </a:rPr>
              <a:t>68 millones de búsquedas pornográficas diarias en los motores de búsqueda (25% de todas las búsquedas)</a:t>
            </a:r>
            <a:endParaRPr lang="es-ES" sz="3600" noProof="0" dirty="0" smtClean="0">
              <a:solidFill>
                <a:schemeClr val="bg1"/>
              </a:solidFill>
            </a:endParaRPr>
          </a:p>
        </p:txBody>
      </p:sp>
    </p:spTree>
    <p:extLst>
      <p:ext uri="{BB962C8B-B14F-4D97-AF65-F5344CB8AC3E}">
        <p14:creationId xmlns:p14="http://schemas.microsoft.com/office/powerpoint/2010/main" xmlns="" val="36040667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750"/>
                                        <p:tgtEl>
                                          <p:spTgt spid="3">
                                            <p:txEl>
                                              <p:pRg st="1" end="1"/>
                                            </p:txEl>
                                          </p:spTgt>
                                        </p:tgtEl>
                                      </p:cBhvr>
                                    </p:animEffect>
                                  </p:childTnLst>
                                </p:cTn>
                              </p:par>
                            </p:childTnLst>
                          </p:cTn>
                        </p:par>
                        <p:par>
                          <p:cTn id="14" fill="hold">
                            <p:stCondLst>
                              <p:cond delay="3750"/>
                            </p:stCondLst>
                            <p:childTnLst>
                              <p:par>
                                <p:cTn id="15" presetID="22" presetClass="entr" presetSubtype="8"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Estadísticas</a:t>
            </a:r>
            <a:r>
              <a:rPr lang="es-ES" sz="4000" dirty="0" smtClean="0">
                <a:solidFill>
                  <a:schemeClr val="bg1"/>
                </a:solidFill>
                <a:effectLst>
                  <a:reflection blurRad="6350" stA="50000" endA="300" endPos="50000" dist="29997" dir="5400000" sy="-100000" algn="bl" rotWithShape="0"/>
                </a:effectLst>
              </a:rPr>
              <a:t> (2006)</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28650" y="1825624"/>
            <a:ext cx="7886700" cy="4620145"/>
          </a:xfrm>
        </p:spPr>
        <p:txBody>
          <a:bodyPr>
            <a:noAutofit/>
          </a:bodyPr>
          <a:lstStyle/>
          <a:p>
            <a:pPr marL="342900" indent="-342900"/>
            <a:r>
              <a:rPr lang="es-ES" sz="3600" dirty="0" smtClean="0">
                <a:solidFill>
                  <a:srgbClr val="EBA343"/>
                </a:solidFill>
              </a:rPr>
              <a:t>La Pornografía de Internet y los Jóvenes</a:t>
            </a:r>
            <a:endParaRPr lang="es-ES" sz="3600" noProof="0" dirty="0" smtClean="0">
              <a:solidFill>
                <a:srgbClr val="EBA343"/>
              </a:solidFill>
            </a:endParaRPr>
          </a:p>
          <a:p>
            <a:pPr marL="800100" lvl="1" indent="-342900"/>
            <a:r>
              <a:rPr lang="es-ES" sz="3200" dirty="0" smtClean="0">
                <a:solidFill>
                  <a:schemeClr val="bg1"/>
                </a:solidFill>
              </a:rPr>
              <a:t>El promedio de edad de exponerse por primera vez a la pornografía:</a:t>
            </a:r>
            <a:br>
              <a:rPr lang="es-ES" sz="3200" dirty="0" smtClean="0">
                <a:solidFill>
                  <a:schemeClr val="bg1"/>
                </a:solidFill>
              </a:rPr>
            </a:br>
            <a:r>
              <a:rPr lang="es-ES" sz="3200" dirty="0" smtClean="0">
                <a:solidFill>
                  <a:schemeClr val="bg1"/>
                </a:solidFill>
              </a:rPr>
              <a:t>11 años</a:t>
            </a:r>
            <a:endParaRPr lang="es-ES" sz="3200" noProof="0" dirty="0" smtClean="0">
              <a:solidFill>
                <a:schemeClr val="bg1"/>
              </a:solidFill>
            </a:endParaRPr>
          </a:p>
          <a:p>
            <a:pPr marL="800100" lvl="1" indent="-342900"/>
            <a:r>
              <a:rPr lang="es-ES" sz="3200" dirty="0" smtClean="0">
                <a:solidFill>
                  <a:schemeClr val="bg1"/>
                </a:solidFill>
              </a:rPr>
              <a:t>Jóvenes de entre 15 y 17 años que se exponen múltiples veces a la pornografía dura: 80%</a:t>
            </a:r>
            <a:endParaRPr lang="es-ES" sz="3200" noProof="0" dirty="0" smtClean="0">
              <a:solidFill>
                <a:schemeClr val="bg1"/>
              </a:solidFill>
            </a:endParaRPr>
          </a:p>
          <a:p>
            <a:pPr marL="800100" lvl="1" indent="-342900"/>
            <a:r>
              <a:rPr lang="es-ES" sz="3200" dirty="0" smtClean="0">
                <a:solidFill>
                  <a:schemeClr val="bg1"/>
                </a:solidFill>
              </a:rPr>
              <a:t>Jóvenes de entre 8 y 16 años que han visto la pornografía en línea: el 90%</a:t>
            </a:r>
            <a:br>
              <a:rPr lang="es-ES" sz="3200" dirty="0" smtClean="0">
                <a:solidFill>
                  <a:schemeClr val="bg1"/>
                </a:solidFill>
              </a:rPr>
            </a:br>
            <a:r>
              <a:rPr lang="es-ES" sz="3200" dirty="0" smtClean="0">
                <a:solidFill>
                  <a:schemeClr val="bg1"/>
                </a:solidFill>
              </a:rPr>
              <a:t>(la mayoría mientras hacen las tareas)</a:t>
            </a:r>
            <a:endParaRPr lang="es-ES" sz="3200" noProof="0" dirty="0" smtClean="0">
              <a:solidFill>
                <a:schemeClr val="bg1"/>
              </a:solidFill>
            </a:endParaRPr>
          </a:p>
        </p:txBody>
      </p:sp>
    </p:spTree>
    <p:extLst>
      <p:ext uri="{BB962C8B-B14F-4D97-AF65-F5344CB8AC3E}">
        <p14:creationId xmlns:p14="http://schemas.microsoft.com/office/powerpoint/2010/main" xmlns="" val="12240047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750"/>
                                        <p:tgtEl>
                                          <p:spTgt spid="3">
                                            <p:txEl>
                                              <p:pRg st="1" end="1"/>
                                            </p:txEl>
                                          </p:spTgt>
                                        </p:tgtEl>
                                      </p:cBhvr>
                                    </p:animEffect>
                                  </p:childTnLst>
                                </p:cTn>
                              </p:par>
                            </p:childTnLst>
                          </p:cTn>
                        </p:par>
                        <p:par>
                          <p:cTn id="14" fill="hold">
                            <p:stCondLst>
                              <p:cond delay="3750"/>
                            </p:stCondLst>
                            <p:childTnLst>
                              <p:par>
                                <p:cTn id="15" presetID="22" presetClass="entr" presetSubtype="8"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TotalTime>
  <Words>1409</Words>
  <Application>Microsoft Office PowerPoint</Application>
  <PresentationFormat>On-screen Show (4:3)</PresentationFormat>
  <Paragraphs>210</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Gill Sans Ultra Bold Condensed</vt:lpstr>
      <vt:lpstr>Calibri Light</vt:lpstr>
      <vt:lpstr>Calibri</vt:lpstr>
      <vt:lpstr>Wingdings</vt:lpstr>
      <vt:lpstr>Office Theme</vt:lpstr>
      <vt:lpstr>Desenmascarando  las Ilusiones de Nuestra Cultura</vt:lpstr>
      <vt:lpstr>Nuestra Guerra Espiritual</vt:lpstr>
      <vt:lpstr>Nuestra Guerra Espiritual</vt:lpstr>
      <vt:lpstr>¿Qué es la pornografía?</vt:lpstr>
      <vt:lpstr>Ahora es más fácil verla</vt:lpstr>
      <vt:lpstr>Estadísticas (2006)</vt:lpstr>
      <vt:lpstr>Estadísticas (2006)</vt:lpstr>
      <vt:lpstr>Estadísticas (2006)</vt:lpstr>
      <vt:lpstr>Estadísticas (2006)</vt:lpstr>
      <vt:lpstr>Estadísticas (2006)</vt:lpstr>
      <vt:lpstr>Los Regalos Perfectos de Dios</vt:lpstr>
      <vt:lpstr>Los Regalos Perfectos de Dios</vt:lpstr>
      <vt:lpstr>Los Regalos Perfectos de Dios</vt:lpstr>
      <vt:lpstr>Los Regalos Perfectos de Dios</vt:lpstr>
      <vt:lpstr>Los Regalos Perfectos de Dios</vt:lpstr>
      <vt:lpstr>Los Regalos Perfectos de Dios</vt:lpstr>
      <vt:lpstr>Los Regalos Perfectos de Dios</vt:lpstr>
      <vt:lpstr>Los Regalos Falsos de Satanás</vt:lpstr>
      <vt:lpstr>Los Regalos Falsos de Satanás</vt:lpstr>
      <vt:lpstr>Los Regalos Falsos de Satanás</vt:lpstr>
      <vt:lpstr>Los Regalos Falsos de Satanás</vt:lpstr>
      <vt:lpstr>Las Promesas Rotas de la Pornografía</vt:lpstr>
      <vt:lpstr>Las Promesas Rotas de la Pornografía</vt:lpstr>
      <vt:lpstr>Las Promesas Rotas de la Pornografía</vt:lpstr>
      <vt:lpstr> Venciendo las Artimañas del Diablo</vt:lpstr>
      <vt:lpstr> Venciendo las Artimañas del Diablo</vt:lpstr>
      <vt:lpstr> Venciendo las Artimañas del Diablo</vt:lpstr>
      <vt:lpstr> Venciendo las Artimañas del Diablo</vt:lpstr>
      <vt:lpstr> Venciendo las Artimañas del Diablo</vt:lpstr>
      <vt:lpstr> Venciendo las Artimañas del Diablo</vt:lpstr>
      <vt:lpstr> Venciendo las Artimañas del Diablo</vt:lpstr>
      <vt:lpstr> Venciendo las Artimañas del Diablo</vt:lpstr>
      <vt:lpstr>Deje Penetrar la Luz</vt:lpstr>
      <vt:lpstr>Deje Penetrar la Luz</vt:lpstr>
      <vt:lpstr>Deje Penetrar la Luz</vt:lpstr>
      <vt:lpstr> Deje Penetrar la Luz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Desenmascarando las Ilusiones de Nuestra Cultura</dc:title>
  <dc:creator>Steve Klein</dc:creator>
  <dc:description>Translated by Jerry and Maria Falk</dc:description>
  <cp:lastModifiedBy>Jerome Thomas Falk</cp:lastModifiedBy>
  <cp:revision>70</cp:revision>
  <dcterms:created xsi:type="dcterms:W3CDTF">2014-05-22T19:34:44Z</dcterms:created>
  <dcterms:modified xsi:type="dcterms:W3CDTF">2015-06-11T11:19:39Z</dcterms:modified>
</cp:coreProperties>
</file>