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56" r:id="rId2"/>
    <p:sldId id="257" r:id="rId3"/>
    <p:sldId id="262" r:id="rId4"/>
    <p:sldId id="263" r:id="rId5"/>
    <p:sldId id="277" r:id="rId6"/>
    <p:sldId id="276" r:id="rId7"/>
    <p:sldId id="278" r:id="rId8"/>
    <p:sldId id="280" r:id="rId9"/>
    <p:sldId id="279" r:id="rId10"/>
    <p:sldId id="281" r:id="rId11"/>
  </p:sldIdLst>
  <p:sldSz cx="9144000" cy="6858000" type="screen4x3"/>
  <p:notesSz cx="6858000" cy="9144000"/>
  <p:embeddedFontLst>
    <p:embeddedFont>
      <p:font typeface="Gill Sans Ultra Bold Condensed" charset="0"/>
      <p:regular r:id="rId13"/>
    </p:embeddedFont>
    <p:embeddedFont>
      <p:font typeface="Calibri Light" pitchFamily="34" charset="0"/>
      <p:regular r:id="rId14"/>
      <p:italic r:id="rId15"/>
    </p:embeddedFon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34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62903" autoAdjust="0"/>
  </p:normalViewPr>
  <p:slideViewPr>
    <p:cSldViewPr snapToGrid="0">
      <p:cViewPr varScale="1">
        <p:scale>
          <a:sx n="44" d="100"/>
          <a:sy n="44" d="100"/>
        </p:scale>
        <p:origin x="-1890" y="-108"/>
      </p:cViewPr>
      <p:guideLst>
        <p:guide orient="horz" pos="2160"/>
        <p:guide pos="2880"/>
      </p:guideLst>
    </p:cSldViewPr>
  </p:slideViewPr>
  <p:outlineViewPr>
    <p:cViewPr>
      <p:scale>
        <a:sx n="33" d="100"/>
        <a:sy n="33" d="100"/>
      </p:scale>
      <p:origin x="0" y="0"/>
    </p:cViewPr>
  </p:outlineViewPr>
  <p:notesTextViewPr>
    <p:cViewPr>
      <p:scale>
        <a:sx n="1" d="1"/>
        <a:sy n="1" d="1"/>
      </p:scale>
      <p:origin x="0" y="1962"/>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8B08E-08D1-4786-AA73-FF0218A6CEDF}" type="datetimeFigureOut">
              <a:rPr lang="en-US" smtClean="0"/>
              <a:pPr/>
              <a:t>4/24/2015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120D2-0AF1-460A-ACAB-C8E7B099259B}" type="slidenum">
              <a:rPr lang="en-US" smtClean="0"/>
              <a:pPr/>
              <a:t>‹#›</a:t>
            </a:fld>
            <a:endParaRPr lang="en-US"/>
          </a:p>
        </p:txBody>
      </p:sp>
    </p:spTree>
    <p:extLst>
      <p:ext uri="{BB962C8B-B14F-4D97-AF65-F5344CB8AC3E}">
        <p14:creationId xmlns="" xmlns:p14="http://schemas.microsoft.com/office/powerpoint/2010/main" val="46715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ivorcestatistics.inf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a:t>
            </a:fld>
            <a:endParaRPr lang="en-US"/>
          </a:p>
        </p:txBody>
      </p:sp>
    </p:spTree>
    <p:extLst>
      <p:ext uri="{BB962C8B-B14F-4D97-AF65-F5344CB8AC3E}">
        <p14:creationId xmlns="" xmlns:p14="http://schemas.microsoft.com/office/powerpoint/2010/main" val="354088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10</a:t>
            </a:fld>
            <a:endParaRPr lang="en-US"/>
          </a:p>
        </p:txBody>
      </p:sp>
    </p:spTree>
    <p:extLst>
      <p:ext uri="{BB962C8B-B14F-4D97-AF65-F5344CB8AC3E}">
        <p14:creationId xmlns="" xmlns:p14="http://schemas.microsoft.com/office/powerpoint/2010/main" val="401205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Material</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2</a:t>
            </a:fld>
            <a:endParaRPr lang="en-US"/>
          </a:p>
        </p:txBody>
      </p:sp>
    </p:spTree>
    <p:extLst>
      <p:ext uri="{BB962C8B-B14F-4D97-AF65-F5344CB8AC3E}">
        <p14:creationId xmlns="" xmlns:p14="http://schemas.microsoft.com/office/powerpoint/2010/main" val="127205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how my second grade teacher told us that we would stay out of trouble.</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3</a:t>
            </a:fld>
            <a:endParaRPr lang="en-US"/>
          </a:p>
        </p:txBody>
      </p:sp>
    </p:spTree>
    <p:extLst>
      <p:ext uri="{BB962C8B-B14F-4D97-AF65-F5344CB8AC3E}">
        <p14:creationId xmlns="" xmlns:p14="http://schemas.microsoft.com/office/powerpoint/2010/main" val="401205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True stories- What sins do you recognize?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Two middle school age girls lied to each other’s family about where they were going to spend the night.  They went out to the woods with two boys in their early twenties.  They drank together.  When they finished, one girl got in the back of the SUV with one guy and the other got in the back seat with the other guy.  The pair in the back seat started kissing and “making out”.  That led to them having sex.  The pair in the back end did not, because she didn’t want to.  The girl from the back seat, then switched places with her and had sex with the other guy.  This was consensual, obviously spiritually and morally wrong, and also defined as rape in Alabama due to their ages.  One guy was arrested and the other committed suicide.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police saw a vehicle on the side of the road and they stopped to make sure everything was ok and see if they needed any help.  Inside they found a teenager and older guy having sex.  They were on their way home from her having an abortion.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Twenty-one year old, pregnant after being raped at 15, pregnant the second time at 20 with a guy she only knew one night, reported being raped a total of seven times in six years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Fourteen year old and 18 year old were having consensual sex, until she decided to change her mind.  The guy didn’t listen.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18 year old, hasn’t thought much about sex, because she has been raised in the church and knows it is for marriage, she graduates and starts working with a 21 year old and 55 year old (divorced) who both openly state that they are having sexual relationships with their boyfriends and her boss is having a rumored affair with another co-worker.  How do you think this influences her beliefs on a daily basis?  Do you think it weakens her or strengthens her values?</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4</a:t>
            </a:fld>
            <a:endParaRPr lang="en-US"/>
          </a:p>
        </p:txBody>
      </p:sp>
    </p:spTree>
    <p:extLst>
      <p:ext uri="{BB962C8B-B14F-4D97-AF65-F5344CB8AC3E}">
        <p14:creationId xmlns="" xmlns:p14="http://schemas.microsoft.com/office/powerpoint/2010/main" val="48187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 Why am I telling you these things?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 am telling you these examples because they are true, because they are happening in your area and in your age group.  No one is immune to physical feelings.  God created you with physical and sexual feelings that will develop as you grow and mature.  You are not saying “no” to these feelings forever, but you are to “wait for” marriage.  These feelings are what Satan uses against you, trying your patience and determination to obey God.</a:t>
            </a:r>
          </a:p>
          <a:p>
            <a:r>
              <a:rPr lang="en-US" sz="1200" kern="1200" dirty="0" smtClean="0">
                <a:solidFill>
                  <a:schemeClr val="tx1"/>
                </a:solidFill>
                <a:latin typeface="+mn-lt"/>
                <a:ea typeface="+mn-ea"/>
                <a:cs typeface="+mn-cs"/>
              </a:rPr>
              <a:t>I Peter 5:8 “Be sober, be vigilant; because your adversary the devil, as a roaring lion, walks about seeking whom he may devour.”</a:t>
            </a:r>
          </a:p>
          <a:p>
            <a:r>
              <a:rPr lang="en-US" sz="1200" kern="1200" dirty="0" smtClean="0">
                <a:solidFill>
                  <a:schemeClr val="tx1"/>
                </a:solidFill>
                <a:latin typeface="+mn-lt"/>
                <a:ea typeface="+mn-ea"/>
                <a:cs typeface="+mn-cs"/>
              </a:rPr>
              <a:t>I John 2:16 “For all that is in the world, the lust of the flesh, and the lust of the eyes, and the pride of life, is not of the Father, but is of the world.”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3D120D2-0AF1-460A-ACAB-C8E7B099259B}" type="slidenum">
              <a:rPr lang="en-US" smtClean="0"/>
              <a:pPr/>
              <a:t>5</a:t>
            </a:fld>
            <a:endParaRPr lang="en-US"/>
          </a:p>
        </p:txBody>
      </p:sp>
    </p:spTree>
    <p:extLst>
      <p:ext uri="{BB962C8B-B14F-4D97-AF65-F5344CB8AC3E}">
        <p14:creationId xmlns="" xmlns:p14="http://schemas.microsoft.com/office/powerpoint/2010/main" val="48187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Instructions for sexual activity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State of Alabama says that a 16 year old is old enough to consent to being sexually active.  God says sex is for marriage.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Song of Solomon 2:7b “Do not stir up nor awaken love until it pleases”</a:t>
            </a:r>
          </a:p>
          <a:p>
            <a:r>
              <a:rPr lang="en-US" sz="1200" kern="1200" dirty="0" smtClean="0">
                <a:solidFill>
                  <a:schemeClr val="tx1"/>
                </a:solidFill>
                <a:latin typeface="+mn-lt"/>
                <a:ea typeface="+mn-ea"/>
                <a:cs typeface="+mn-cs"/>
              </a:rPr>
              <a:t>I </a:t>
            </a:r>
            <a:r>
              <a:rPr lang="en-US" sz="1200" kern="1200" dirty="0" err="1" smtClean="0">
                <a:solidFill>
                  <a:schemeClr val="tx1"/>
                </a:solidFill>
                <a:latin typeface="+mn-lt"/>
                <a:ea typeface="+mn-ea"/>
                <a:cs typeface="+mn-cs"/>
              </a:rPr>
              <a:t>Thess</a:t>
            </a:r>
            <a:r>
              <a:rPr lang="en-US" sz="1200" kern="1200" dirty="0" smtClean="0">
                <a:solidFill>
                  <a:schemeClr val="tx1"/>
                </a:solidFill>
                <a:latin typeface="+mn-lt"/>
                <a:ea typeface="+mn-ea"/>
                <a:cs typeface="+mn-cs"/>
              </a:rPr>
              <a:t> 4:3-4 “For this is the will of God, even your sanctification, that ye should abstain from fornication:  That every one of you should know how to posses his vessel in sanctification and honor.”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Within the marriage relationship, the sexual relationship is a gift.  It is given to be a special strength and bond between a husband and wife.  I want to caution you to not think of your physical feelings as wrong or bad, they are not, but they are given for a set time in your life.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Heb 13:4 “Marriage is honorable in all, and the bed undefiled:  but whoremongers and adulterers God will judge.”</a:t>
            </a:r>
          </a:p>
          <a:p>
            <a:r>
              <a:rPr lang="en-US" sz="1200" kern="1200" dirty="0" smtClean="0">
                <a:solidFill>
                  <a:schemeClr val="tx1"/>
                </a:solidFill>
                <a:latin typeface="+mn-lt"/>
                <a:ea typeface="+mn-ea"/>
                <a:cs typeface="+mn-cs"/>
              </a:rPr>
              <a:t>Proverbs 5:15-18, 21 “Drink waters out of our own cistern, and running waters out of your own well.  Let thy fountains be dispersed abroad, and rivers of waters in the streets.  Let them be only your own, and not strangers’ with thee.  Let thy fountain be blessed:  and rejoice with the wife of your youth…For the ways of man are before the eyes of the Lord, and he ponders all his goings.”</a:t>
            </a:r>
          </a:p>
          <a:p>
            <a:r>
              <a:rPr lang="en-US" sz="1200" kern="1200" dirty="0" smtClean="0">
                <a:solidFill>
                  <a:schemeClr val="tx1"/>
                </a:solidFill>
                <a:latin typeface="+mn-lt"/>
                <a:ea typeface="+mn-ea"/>
                <a:cs typeface="+mn-cs"/>
              </a:rPr>
              <a:t>I </a:t>
            </a:r>
            <a:r>
              <a:rPr lang="en-US" sz="1200" kern="1200" dirty="0" err="1" smtClean="0">
                <a:solidFill>
                  <a:schemeClr val="tx1"/>
                </a:solidFill>
                <a:latin typeface="+mn-lt"/>
                <a:ea typeface="+mn-ea"/>
                <a:cs typeface="+mn-cs"/>
              </a:rPr>
              <a:t>Cor</a:t>
            </a:r>
            <a:r>
              <a:rPr lang="en-US" sz="1200" kern="1200" dirty="0" smtClean="0">
                <a:solidFill>
                  <a:schemeClr val="tx1"/>
                </a:solidFill>
                <a:latin typeface="+mn-lt"/>
                <a:ea typeface="+mn-ea"/>
                <a:cs typeface="+mn-cs"/>
              </a:rPr>
              <a:t> 7:1-5</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Now concerning the things of which you wrote to me:  </a:t>
            </a:r>
            <a:r>
              <a:rPr lang="en-US" sz="1200" i="1" kern="1200" dirty="0" smtClean="0">
                <a:solidFill>
                  <a:schemeClr val="tx1"/>
                </a:solidFill>
                <a:latin typeface="+mn-lt"/>
                <a:ea typeface="+mn-ea"/>
                <a:cs typeface="+mn-cs"/>
              </a:rPr>
              <a:t>It is</a:t>
            </a:r>
            <a:r>
              <a:rPr lang="en-US" sz="1200" kern="1200" dirty="0" smtClean="0">
                <a:solidFill>
                  <a:schemeClr val="tx1"/>
                </a:solidFill>
                <a:latin typeface="+mn-lt"/>
                <a:ea typeface="+mn-ea"/>
                <a:cs typeface="+mn-cs"/>
              </a:rPr>
              <a:t> good for a man not to touch a woman. </a:t>
            </a:r>
            <a:r>
              <a:rPr lang="en-US" sz="1200" b="1" kern="1200" baseline="30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Nevertheless, because of sexual immorality, let each man have his own wife, and let each woman have her own husband. </a:t>
            </a:r>
            <a:r>
              <a:rPr lang="en-US" sz="1200" b="1"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Let the husband render to his wife the affection due her, and likewise also the wife to her husband. </a:t>
            </a:r>
            <a:r>
              <a:rPr lang="en-US" sz="1200" b="1" kern="1200" baseline="30000" dirty="0" smtClean="0">
                <a:solidFill>
                  <a:schemeClr val="tx1"/>
                </a:solidFill>
                <a:latin typeface="+mn-lt"/>
                <a:ea typeface="+mn-ea"/>
                <a:cs typeface="+mn-cs"/>
              </a:rPr>
              <a:t>4 </a:t>
            </a:r>
            <a:r>
              <a:rPr lang="en-US" sz="1200" kern="1200" dirty="0" smtClean="0">
                <a:solidFill>
                  <a:schemeClr val="tx1"/>
                </a:solidFill>
                <a:latin typeface="+mn-lt"/>
                <a:ea typeface="+mn-ea"/>
                <a:cs typeface="+mn-cs"/>
              </a:rPr>
              <a:t>The wife does not have authority over her own body, but the husband </a:t>
            </a:r>
            <a:r>
              <a:rPr lang="en-US" sz="1200" i="1" kern="1200" dirty="0" smtClean="0">
                <a:solidFill>
                  <a:schemeClr val="tx1"/>
                </a:solidFill>
                <a:latin typeface="+mn-lt"/>
                <a:ea typeface="+mn-ea"/>
                <a:cs typeface="+mn-cs"/>
              </a:rPr>
              <a:t>does.</a:t>
            </a:r>
            <a:r>
              <a:rPr lang="en-US" sz="1200" kern="1200" dirty="0" smtClean="0">
                <a:solidFill>
                  <a:schemeClr val="tx1"/>
                </a:solidFill>
                <a:latin typeface="+mn-lt"/>
                <a:ea typeface="+mn-ea"/>
                <a:cs typeface="+mn-cs"/>
              </a:rPr>
              <a:t> And likewise the husband does not have authority over his own body, but the wife </a:t>
            </a:r>
            <a:r>
              <a:rPr lang="en-US" sz="1200" i="1" kern="1200" dirty="0" smtClean="0">
                <a:solidFill>
                  <a:schemeClr val="tx1"/>
                </a:solidFill>
                <a:latin typeface="+mn-lt"/>
                <a:ea typeface="+mn-ea"/>
                <a:cs typeface="+mn-cs"/>
              </a:rPr>
              <a:t>does.</a:t>
            </a:r>
            <a:r>
              <a:rPr lang="en-US" sz="1200" kern="1200" dirty="0" smtClean="0">
                <a:solidFill>
                  <a:schemeClr val="tx1"/>
                </a:solidFill>
                <a:latin typeface="+mn-lt"/>
                <a:ea typeface="+mn-ea"/>
                <a:cs typeface="+mn-cs"/>
              </a:rPr>
              <a:t> </a:t>
            </a:r>
            <a:r>
              <a:rPr lang="en-US" sz="1200" b="1" kern="1200" baseline="30000" dirty="0" smtClean="0">
                <a:solidFill>
                  <a:schemeClr val="tx1"/>
                </a:solidFill>
                <a:latin typeface="+mn-lt"/>
                <a:ea typeface="+mn-ea"/>
                <a:cs typeface="+mn-cs"/>
              </a:rPr>
              <a:t>5 </a:t>
            </a:r>
            <a:r>
              <a:rPr lang="en-US" sz="1200" kern="1200" dirty="0" smtClean="0">
                <a:solidFill>
                  <a:schemeClr val="tx1"/>
                </a:solidFill>
                <a:latin typeface="+mn-lt"/>
                <a:ea typeface="+mn-ea"/>
                <a:cs typeface="+mn-cs"/>
              </a:rPr>
              <a:t>Do not deprive one another except with consent for a time, that you may give yourselves to fasting and prayer; and come together again so that Satan does not tempt you because of your lack of self-control.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God would not give us warnings if we weren’t in danger.  Sexual promiscuity is not limited to young, single people.  Age in years and marriage doesn’t protect your marriage from Satan.  Women frequently cheat in a marriage for emotional reasons and men frequently cheat just for the sexual contact (</a:t>
            </a:r>
            <a:r>
              <a:rPr lang="en-US" sz="1200" u="sng" kern="1200" dirty="0" smtClean="0">
                <a:solidFill>
                  <a:schemeClr val="tx1"/>
                </a:solidFill>
                <a:latin typeface="+mn-lt"/>
                <a:ea typeface="+mn-ea"/>
                <a:cs typeface="+mn-cs"/>
                <a:hlinkClick r:id="rId3"/>
              </a:rPr>
              <a:t>www.divorcestatistics.info</a:t>
            </a:r>
            <a:r>
              <a:rPr lang="en-US" sz="1200" kern="1200" dirty="0" smtClean="0">
                <a:solidFill>
                  <a:schemeClr val="tx1"/>
                </a:solidFill>
                <a:latin typeface="+mn-lt"/>
                <a:ea typeface="+mn-ea"/>
                <a:cs typeface="+mn-cs"/>
              </a:rPr>
              <a:t>).  This is why knowing God’s laws and you and your future partner obeying and respecting these laws is so important.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Warnings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Proverbs 5:1-23</a:t>
            </a:r>
          </a:p>
          <a:p>
            <a:r>
              <a:rPr lang="en-US" sz="1200" kern="1200" dirty="0" smtClean="0">
                <a:solidFill>
                  <a:schemeClr val="tx1"/>
                </a:solidFill>
                <a:latin typeface="+mn-lt"/>
                <a:ea typeface="+mn-ea"/>
                <a:cs typeface="+mn-cs"/>
              </a:rPr>
              <a:t>Proverbs 6:23-29</a:t>
            </a:r>
          </a:p>
          <a:p>
            <a:r>
              <a:rPr lang="en-US" sz="1200" kern="1200" dirty="0" smtClean="0">
                <a:solidFill>
                  <a:schemeClr val="tx1"/>
                </a:solidFill>
                <a:latin typeface="+mn-lt"/>
                <a:ea typeface="+mn-ea"/>
                <a:cs typeface="+mn-cs"/>
              </a:rPr>
              <a:t>Proverbs 7:1-27</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6</a:t>
            </a:fld>
            <a:endParaRPr lang="en-US"/>
          </a:p>
        </p:txBody>
      </p:sp>
    </p:spTree>
    <p:extLst>
      <p:ext uri="{BB962C8B-B14F-4D97-AF65-F5344CB8AC3E}">
        <p14:creationId xmlns="" xmlns:p14="http://schemas.microsoft.com/office/powerpoint/2010/main" val="48187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Remember the devil is constantly looking for something to tempt us with.  He is looking for our weaknesses.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Songs lyrics-</a:t>
            </a:r>
          </a:p>
          <a:p>
            <a:pPr lvl="0"/>
            <a:r>
              <a:rPr lang="en-US" sz="1200" kern="1200" dirty="0" smtClean="0">
                <a:solidFill>
                  <a:schemeClr val="tx1"/>
                </a:solidFill>
                <a:latin typeface="+mn-lt"/>
                <a:ea typeface="+mn-ea"/>
                <a:cs typeface="+mn-cs"/>
              </a:rPr>
              <a:t>“If it makes you happy, then it can’t be that bad”</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“Hold me, touch me, and think of me when we're apart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Hold me, baby won't you touch me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 think of me here in the night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 you know it'll be alright”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“You got to do what you can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 let Mother Nature do the rest</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Ain't</a:t>
            </a:r>
            <a:r>
              <a:rPr lang="en-US" sz="1200" kern="1200" dirty="0" smtClean="0">
                <a:solidFill>
                  <a:schemeClr val="tx1"/>
                </a:solidFill>
                <a:latin typeface="+mn-lt"/>
                <a:ea typeface="+mn-ea"/>
                <a:cs typeface="+mn-cs"/>
              </a:rPr>
              <a:t> no doubt about it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We were doubly blessed</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'Cause we were barely seventeen</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And we were barely dressed”</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By no means are all songs bad, but you need to be very aware of what you are consciously and unconsciously listening too.</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TV/Movies-</a:t>
            </a:r>
          </a:p>
          <a:p>
            <a:pPr lvl="0"/>
            <a:r>
              <a:rPr lang="en-US" sz="1200" kern="1200" dirty="0" smtClean="0">
                <a:solidFill>
                  <a:schemeClr val="tx1"/>
                </a:solidFill>
                <a:latin typeface="+mn-lt"/>
                <a:ea typeface="+mn-ea"/>
                <a:cs typeface="+mn-cs"/>
              </a:rPr>
              <a:t>Secret Life of an American Teenager (life of pregnant teen)</a:t>
            </a:r>
          </a:p>
          <a:p>
            <a:pPr lvl="0"/>
            <a:r>
              <a:rPr lang="en-US" sz="1200" kern="1200" dirty="0" smtClean="0">
                <a:solidFill>
                  <a:schemeClr val="tx1"/>
                </a:solidFill>
                <a:latin typeface="+mn-lt"/>
                <a:ea typeface="+mn-ea"/>
                <a:cs typeface="+mn-cs"/>
              </a:rPr>
              <a:t>“The Client List” (high profile prostitute’s life)</a:t>
            </a:r>
          </a:p>
          <a:p>
            <a:pPr lvl="0"/>
            <a:r>
              <a:rPr lang="en-US" sz="1200" kern="1200" dirty="0" smtClean="0">
                <a:solidFill>
                  <a:schemeClr val="tx1"/>
                </a:solidFill>
                <a:latin typeface="+mn-lt"/>
                <a:ea typeface="+mn-ea"/>
                <a:cs typeface="+mn-cs"/>
              </a:rPr>
              <a:t>50 Shade of Grey (erotic/romantic drama)</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Again, by no means are all movies and TV programs sinful, but you have to know what thoughts and </a:t>
            </a:r>
          </a:p>
          <a:p>
            <a:r>
              <a:rPr lang="en-US" sz="1200" kern="1200" dirty="0" smtClean="0">
                <a:solidFill>
                  <a:schemeClr val="tx1"/>
                </a:solidFill>
                <a:latin typeface="+mn-lt"/>
                <a:ea typeface="+mn-ea"/>
                <a:cs typeface="+mn-cs"/>
              </a:rPr>
              <a:t>       lifestyles are being shown as acceptable.  </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7</a:t>
            </a:fld>
            <a:endParaRPr lang="en-US"/>
          </a:p>
        </p:txBody>
      </p:sp>
    </p:spTree>
    <p:extLst>
      <p:ext uri="{BB962C8B-B14F-4D97-AF65-F5344CB8AC3E}">
        <p14:creationId xmlns="" xmlns:p14="http://schemas.microsoft.com/office/powerpoint/2010/main" val="48187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Christian qualities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can we stay pure and holy?</a:t>
            </a:r>
          </a:p>
          <a:p>
            <a:r>
              <a:rPr lang="en-US" sz="1200" kern="1200" dirty="0" smtClean="0">
                <a:solidFill>
                  <a:schemeClr val="tx1"/>
                </a:solidFill>
                <a:latin typeface="+mn-lt"/>
                <a:ea typeface="+mn-ea"/>
                <a:cs typeface="+mn-cs"/>
              </a:rPr>
              <a:t>“If you advertise, then someone will buy”  -- </a:t>
            </a:r>
            <a:r>
              <a:rPr lang="en-US" sz="1200" kern="1200" dirty="0" err="1" smtClean="0">
                <a:solidFill>
                  <a:schemeClr val="tx1"/>
                </a:solidFill>
                <a:latin typeface="+mn-lt"/>
                <a:ea typeface="+mn-ea"/>
                <a:cs typeface="+mn-cs"/>
              </a:rPr>
              <a:t>Fonzie</a:t>
            </a:r>
            <a:r>
              <a:rPr lang="en-US" sz="1200" kern="1200" dirty="0" smtClean="0">
                <a:solidFill>
                  <a:schemeClr val="tx1"/>
                </a:solidFill>
                <a:latin typeface="+mn-lt"/>
                <a:ea typeface="+mn-ea"/>
                <a:cs typeface="+mn-cs"/>
              </a:rPr>
              <a:t> to Joanie on Happy Days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Proverbs 7:10 “And, behold, there met him a woman with the attire of a harlot, and a crafty heart.”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dress, actions and outward appearance tells others many things about our thoughts.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II Timothy 2:22 “Flee also youthful lusts:  but follow righteousness, faith, charity, peace, with them that call on the Lord out of a pure heart.”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have to determine how to keep our heart directed toward God.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Gal 5:22 “But the fruit of the Spirit is love, joy, peace, patience, kindness, goodness, faithfulness”</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8</a:t>
            </a:fld>
            <a:endParaRPr lang="en-US"/>
          </a:p>
        </p:txBody>
      </p:sp>
    </p:spTree>
    <p:extLst>
      <p:ext uri="{BB962C8B-B14F-4D97-AF65-F5344CB8AC3E}">
        <p14:creationId xmlns="" xmlns:p14="http://schemas.microsoft.com/office/powerpoint/2010/main" val="48187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What precautions or goals can you set in your life to help you be pure sexually and save sexual activities for your marriage?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10 Emotional Dangers of Premature Sexual Involvement</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Tom </a:t>
            </a:r>
            <a:r>
              <a:rPr lang="en-US" sz="1200" b="1" kern="1200" dirty="0" err="1" smtClean="0">
                <a:solidFill>
                  <a:schemeClr val="tx1"/>
                </a:solidFill>
                <a:latin typeface="+mn-lt"/>
                <a:ea typeface="+mn-ea"/>
                <a:cs typeface="+mn-cs"/>
              </a:rPr>
              <a:t>Lickona</a:t>
            </a:r>
            <a:r>
              <a:rPr lang="en-US" sz="1200" b="1" kern="1200" dirty="0" smtClean="0">
                <a:solidFill>
                  <a:schemeClr val="tx1"/>
                </a:solidFill>
                <a:latin typeface="+mn-lt"/>
                <a:ea typeface="+mn-ea"/>
                <a:cs typeface="+mn-cs"/>
              </a:rPr>
              <a:t>, Director, Center for the 4th and 5th Rs, Fall 2007</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Sex is so special, it deserves a special home.  It's most meaningful, most fulfilling, when it's part of</a:t>
            </a:r>
          </a:p>
          <a:p>
            <a:r>
              <a:rPr lang="en-US" sz="1200" kern="1200" dirty="0" smtClean="0">
                <a:solidFill>
                  <a:schemeClr val="tx1"/>
                </a:solidFill>
                <a:latin typeface="+mn-lt"/>
                <a:ea typeface="+mn-ea"/>
                <a:cs typeface="+mn-cs"/>
              </a:rPr>
              <a:t>something bigger—a continuing loving relationship between two human beings.</a:t>
            </a:r>
          </a:p>
          <a:p>
            <a:r>
              <a:rPr lang="en-US" sz="1200" kern="1200" dirty="0" smtClean="0">
                <a:solidFill>
                  <a:schemeClr val="tx1"/>
                </a:solidFill>
                <a:latin typeface="+mn-lt"/>
                <a:ea typeface="+mn-ea"/>
                <a:cs typeface="+mn-cs"/>
              </a:rPr>
              <a:t>When you're married, your sexual intimacy expresses your total commitment to each other. You are saying with your body, "I give myself to you, completely."</a:t>
            </a:r>
          </a:p>
          <a:p>
            <a:r>
              <a:rPr lang="en-US" sz="1200" kern="1200" dirty="0" smtClean="0">
                <a:solidFill>
                  <a:schemeClr val="tx1"/>
                </a:solidFill>
                <a:latin typeface="+mn-lt"/>
                <a:ea typeface="+mn-ea"/>
                <a:cs typeface="+mn-cs"/>
              </a:rPr>
              <a:t>From this perspective, you join your bodies when you join your lives. The ultimate intimacy belongs</a:t>
            </a:r>
          </a:p>
          <a:p>
            <a:r>
              <a:rPr lang="en-US" sz="1200" kern="1200" dirty="0" smtClean="0">
                <a:solidFill>
                  <a:schemeClr val="tx1"/>
                </a:solidFill>
                <a:latin typeface="+mn-lt"/>
                <a:ea typeface="+mn-ea"/>
                <a:cs typeface="+mn-cs"/>
              </a:rPr>
              <a:t>within the ultimate commitment.</a:t>
            </a:r>
          </a:p>
          <a:p>
            <a:r>
              <a:rPr lang="en-US" sz="1200" i="1" kern="1200" dirty="0" smtClean="0">
                <a:solidFill>
                  <a:schemeClr val="tx1"/>
                </a:solidFill>
                <a:latin typeface="+mn-lt"/>
                <a:ea typeface="+mn-ea"/>
                <a:cs typeface="+mn-cs"/>
              </a:rPr>
              <a:t>—Character Matters</a:t>
            </a:r>
            <a:endParaRPr lang="en-US" sz="120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You are going too far when . . .</a:t>
            </a:r>
          </a:p>
          <a:p>
            <a:r>
              <a:rPr lang="en-US" sz="1200" kern="1200" dirty="0" smtClean="0">
                <a:solidFill>
                  <a:schemeClr val="tx1"/>
                </a:solidFill>
                <a:latin typeface="+mn-lt"/>
                <a:ea typeface="+mn-ea"/>
                <a:cs typeface="+mn-cs"/>
              </a:rPr>
              <a:t> Either person’s hands start roaming.</a:t>
            </a:r>
          </a:p>
          <a:p>
            <a:r>
              <a:rPr lang="en-US" sz="1200" kern="1200" dirty="0" smtClean="0">
                <a:solidFill>
                  <a:schemeClr val="tx1"/>
                </a:solidFill>
                <a:latin typeface="+mn-lt"/>
                <a:ea typeface="+mn-ea"/>
                <a:cs typeface="+mn-cs"/>
              </a:rPr>
              <a:t>You start to remove clothing.</a:t>
            </a:r>
          </a:p>
          <a:p>
            <a:r>
              <a:rPr lang="en-US" sz="1200" kern="1200" dirty="0" smtClean="0">
                <a:solidFill>
                  <a:schemeClr val="tx1"/>
                </a:solidFill>
                <a:latin typeface="+mn-lt"/>
                <a:ea typeface="+mn-ea"/>
                <a:cs typeface="+mn-cs"/>
              </a:rPr>
              <a:t>You are doing something you wouldn’t do in the presence of someone you really respect.</a:t>
            </a:r>
          </a:p>
          <a:p>
            <a:r>
              <a:rPr lang="en-US" sz="1200" kern="1200" dirty="0" smtClean="0">
                <a:solidFill>
                  <a:schemeClr val="tx1"/>
                </a:solidFill>
                <a:latin typeface="+mn-lt"/>
                <a:ea typeface="+mn-ea"/>
                <a:cs typeface="+mn-cs"/>
              </a:rPr>
              <a:t> You are arousing feelings that reduce your self-control and ability to make the right decision.</a:t>
            </a:r>
          </a:p>
          <a:p>
            <a:r>
              <a:rPr lang="en-US" sz="1200" kern="1200" dirty="0" smtClean="0">
                <a:solidFill>
                  <a:schemeClr val="tx1"/>
                </a:solidFill>
                <a:latin typeface="+mn-lt"/>
                <a:ea typeface="+mn-ea"/>
                <a:cs typeface="+mn-cs"/>
              </a:rPr>
              <a:t>—George Eager, </a:t>
            </a:r>
            <a:r>
              <a:rPr lang="en-US" sz="1200" i="1" kern="1200" dirty="0" smtClean="0">
                <a:solidFill>
                  <a:schemeClr val="tx1"/>
                </a:solidFill>
                <a:latin typeface="+mn-lt"/>
                <a:ea typeface="+mn-ea"/>
                <a:cs typeface="+mn-cs"/>
              </a:rPr>
              <a:t>Love, Dating, and Sex</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Ten Rewards of Waiting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Waiting will make your relationships better because you’ll spend more time getting to know each other.</a:t>
            </a:r>
          </a:p>
          <a:p>
            <a:r>
              <a:rPr lang="en-US" sz="1200" kern="1200" dirty="0" smtClean="0">
                <a:solidFill>
                  <a:schemeClr val="tx1"/>
                </a:solidFill>
                <a:latin typeface="+mn-lt"/>
                <a:ea typeface="+mn-ea"/>
                <a:cs typeface="+mn-cs"/>
              </a:rPr>
              <a:t>2. Waiting will increase your self-respect.</a:t>
            </a:r>
          </a:p>
          <a:p>
            <a:r>
              <a:rPr lang="en-US" sz="1200" kern="1200" dirty="0" smtClean="0">
                <a:solidFill>
                  <a:schemeClr val="tx1"/>
                </a:solidFill>
                <a:latin typeface="+mn-lt"/>
                <a:ea typeface="+mn-ea"/>
                <a:cs typeface="+mn-cs"/>
              </a:rPr>
              <a:t>3. Waiting will gain you respect for having the courage of your convictions.</a:t>
            </a:r>
          </a:p>
          <a:p>
            <a:r>
              <a:rPr lang="en-US" sz="1200" kern="1200" dirty="0" smtClean="0">
                <a:solidFill>
                  <a:schemeClr val="tx1"/>
                </a:solidFill>
                <a:latin typeface="+mn-lt"/>
                <a:ea typeface="+mn-ea"/>
                <a:cs typeface="+mn-cs"/>
              </a:rPr>
              <a:t>4. Waiting will teach you to respect others— you won’t tempt or pressure them.</a:t>
            </a:r>
          </a:p>
          <a:p>
            <a:r>
              <a:rPr lang="en-US" sz="1200" kern="1200" dirty="0" smtClean="0">
                <a:solidFill>
                  <a:schemeClr val="tx1"/>
                </a:solidFill>
                <a:latin typeface="+mn-lt"/>
                <a:ea typeface="+mn-ea"/>
                <a:cs typeface="+mn-cs"/>
              </a:rPr>
              <a:t>5. Waiting takes the pressure off you.</a:t>
            </a:r>
          </a:p>
          <a:p>
            <a:r>
              <a:rPr lang="en-US" sz="1200" kern="1200" dirty="0" smtClean="0">
                <a:solidFill>
                  <a:schemeClr val="tx1"/>
                </a:solidFill>
                <a:latin typeface="+mn-lt"/>
                <a:ea typeface="+mn-ea"/>
                <a:cs typeface="+mn-cs"/>
              </a:rPr>
              <a:t>6. Waiting means a clear conscience (no guilt) and peace of mind (no regrets).</a:t>
            </a:r>
          </a:p>
          <a:p>
            <a:r>
              <a:rPr lang="en-US" sz="1200" kern="1200" dirty="0" smtClean="0">
                <a:solidFill>
                  <a:schemeClr val="tx1"/>
                </a:solidFill>
                <a:latin typeface="+mn-lt"/>
                <a:ea typeface="+mn-ea"/>
                <a:cs typeface="+mn-cs"/>
              </a:rPr>
              <a:t>7. Waiting will help you find the right mate—someone who values you for the person you are.</a:t>
            </a:r>
          </a:p>
          <a:p>
            <a:r>
              <a:rPr lang="en-US" sz="1200" kern="1200" dirty="0" smtClean="0">
                <a:solidFill>
                  <a:schemeClr val="tx1"/>
                </a:solidFill>
                <a:latin typeface="+mn-lt"/>
                <a:ea typeface="+mn-ea"/>
                <a:cs typeface="+mn-cs"/>
              </a:rPr>
              <a:t>8. Waiting means a better sexual relationship in marriage—free of comparisons and based on trust. By waiting, you’re being faithful to your spouse even before you meet him or her.</a:t>
            </a:r>
          </a:p>
          <a:p>
            <a:r>
              <a:rPr lang="en-US" sz="1200" kern="1200" dirty="0" smtClean="0">
                <a:solidFill>
                  <a:schemeClr val="tx1"/>
                </a:solidFill>
                <a:latin typeface="+mn-lt"/>
                <a:ea typeface="+mn-ea"/>
                <a:cs typeface="+mn-cs"/>
              </a:rPr>
              <a:t>9. By practicing the virtues involved in waiting—such as good judgment, self-control, modesty, and genuine respect for self and others—you’re developing the kind of character that </a:t>
            </a:r>
            <a:r>
              <a:rPr lang="en-US" sz="1200" kern="1200" smtClean="0">
                <a:solidFill>
                  <a:schemeClr val="tx1"/>
                </a:solidFill>
                <a:latin typeface="+mn-lt"/>
                <a:ea typeface="+mn-ea"/>
                <a:cs typeface="+mn-cs"/>
              </a:rPr>
              <a:t>will make you </a:t>
            </a:r>
            <a:r>
              <a:rPr lang="en-US" sz="1200" kern="1200" dirty="0" smtClean="0">
                <a:solidFill>
                  <a:schemeClr val="tx1"/>
                </a:solidFill>
                <a:latin typeface="+mn-lt"/>
                <a:ea typeface="+mn-ea"/>
                <a:cs typeface="+mn-cs"/>
              </a:rPr>
              <a:t>a good marriage partner.</a:t>
            </a:r>
          </a:p>
          <a:p>
            <a:r>
              <a:rPr lang="en-US" sz="1200" kern="1200" dirty="0" smtClean="0">
                <a:solidFill>
                  <a:schemeClr val="tx1"/>
                </a:solidFill>
                <a:latin typeface="+mn-lt"/>
                <a:ea typeface="+mn-ea"/>
                <a:cs typeface="+mn-cs"/>
              </a:rPr>
              <a:t>10.By becoming a person of character yourself, you’ll be able to attract a person of character—the kind of person you’d like to marry and to have as the father or mother of your children.</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pPr/>
              <a:t>9</a:t>
            </a:fld>
            <a:endParaRPr lang="en-US"/>
          </a:p>
        </p:txBody>
      </p:sp>
    </p:spTree>
    <p:extLst>
      <p:ext uri="{BB962C8B-B14F-4D97-AF65-F5344CB8AC3E}">
        <p14:creationId xmlns="" xmlns:p14="http://schemas.microsoft.com/office/powerpoint/2010/main" val="48187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2115530598"/>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2383093141"/>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2772286141"/>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3368315452"/>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1AC5B-8DD0-4D29-8EBF-5424B5765864}"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1258461905"/>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1AC5B-8DD0-4D29-8EBF-5424B5765864}"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2146423231"/>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31AC5B-8DD0-4D29-8EBF-5424B5765864}"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1816907272"/>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31AC5B-8DD0-4D29-8EBF-5424B5765864}"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3679407725"/>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1AC5B-8DD0-4D29-8EBF-5424B5765864}"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648403444"/>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708408343"/>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47562281"/>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1AC5B-8DD0-4D29-8EBF-5424B5765864}" type="datetimeFigureOut">
              <a:rPr lang="en-US" smtClean="0"/>
              <a:pPr/>
              <a:t>4/24/2015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4D315-570E-46F0-A9FF-5C90A1F7F345}" type="slidenum">
              <a:rPr lang="en-US" smtClean="0"/>
              <a:pPr/>
              <a:t>‹#›</a:t>
            </a:fld>
            <a:endParaRPr lang="en-US"/>
          </a:p>
        </p:txBody>
      </p:sp>
    </p:spTree>
    <p:extLst>
      <p:ext uri="{BB962C8B-B14F-4D97-AF65-F5344CB8AC3E}">
        <p14:creationId xmlns="" xmlns:p14="http://schemas.microsoft.com/office/powerpoint/2010/main" val="429489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64189" y="3602038"/>
            <a:ext cx="5779811" cy="325596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685800" y="457345"/>
            <a:ext cx="7772400" cy="2387600"/>
          </a:xfrm>
        </p:spPr>
        <p:txBody>
          <a:bodyPr/>
          <a:lstStyle/>
          <a:p>
            <a:r>
              <a:rPr lang="en-US" sz="7200" dirty="0" smtClean="0">
                <a:solidFill>
                  <a:schemeClr val="bg1"/>
                </a:solidFill>
                <a:latin typeface="Gill Sans Ultra Bold Condensed" panose="020B0A06020104020203" pitchFamily="34" charset="0"/>
              </a:rPr>
              <a:t>Unmasking</a:t>
            </a:r>
            <a:r>
              <a:rPr lang="en-US" dirty="0" smtClean="0">
                <a:solidFill>
                  <a:schemeClr val="bg1"/>
                </a:solidFill>
              </a:rPr>
              <a:t> </a:t>
            </a:r>
            <a:br>
              <a:rPr lang="en-US" dirty="0" smtClean="0">
                <a:solidFill>
                  <a:schemeClr val="bg1"/>
                </a:solidFill>
              </a:rPr>
            </a:br>
            <a:r>
              <a:rPr lang="en-US" dirty="0" smtClean="0">
                <a:solidFill>
                  <a:schemeClr val="bg1"/>
                </a:solidFill>
                <a:effectLst>
                  <a:reflection blurRad="6350" stA="50000" endA="300" endPos="50000" dist="29997" dir="5400000" sy="-100000" algn="bl" rotWithShape="0"/>
                </a:effectLst>
              </a:rPr>
              <a:t>Illusions of our Culture</a:t>
            </a:r>
            <a:endParaRPr lang="en-US" dirty="0">
              <a:solidFill>
                <a:schemeClr val="bg1"/>
              </a:solidFill>
              <a:effectLst>
                <a:reflection blurRad="6350" stA="50000" endA="300" endPos="50000" dist="29997" dir="5400000" sy="-100000" algn="bl" rotWithShape="0"/>
              </a:effectLst>
            </a:endParaRPr>
          </a:p>
        </p:txBody>
      </p:sp>
      <p:sp>
        <p:nvSpPr>
          <p:cNvPr id="3" name="Subtitle 2"/>
          <p:cNvSpPr>
            <a:spLocks noGrp="1"/>
          </p:cNvSpPr>
          <p:nvPr>
            <p:ph type="subTitle" idx="1"/>
          </p:nvPr>
        </p:nvSpPr>
        <p:spPr>
          <a:xfrm>
            <a:off x="798616" y="3946207"/>
            <a:ext cx="4212771" cy="1655762"/>
          </a:xfrm>
        </p:spPr>
        <p:txBody>
          <a:bodyPr>
            <a:normAutofit/>
          </a:bodyPr>
          <a:lstStyle/>
          <a:p>
            <a:r>
              <a:rPr lang="en-US" sz="3200" i="1" dirty="0" smtClean="0">
                <a:solidFill>
                  <a:schemeClr val="bg1"/>
                </a:solidFill>
              </a:rPr>
              <a:t>The Illusion of Sexual Promiscuity</a:t>
            </a:r>
            <a:endParaRPr lang="en-US" sz="3200" i="1" dirty="0">
              <a:solidFill>
                <a:schemeClr val="bg1"/>
              </a:solidFill>
            </a:endParaRPr>
          </a:p>
        </p:txBody>
      </p:sp>
    </p:spTree>
    <p:extLst>
      <p:ext uri="{BB962C8B-B14F-4D97-AF65-F5344CB8AC3E}">
        <p14:creationId xmlns="" xmlns:p14="http://schemas.microsoft.com/office/powerpoint/2010/main" val="268808667"/>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6600" dirty="0" smtClean="0">
                <a:solidFill>
                  <a:schemeClr val="bg1"/>
                </a:solidFill>
              </a:rPr>
              <a:t>“Be in the right place, at the right time, doing the right thing in the right way.”</a:t>
            </a:r>
          </a:p>
        </p:txBody>
      </p:sp>
    </p:spTree>
    <p:extLst>
      <p:ext uri="{BB962C8B-B14F-4D97-AF65-F5344CB8AC3E}">
        <p14:creationId xmlns="" xmlns:p14="http://schemas.microsoft.com/office/powerpoint/2010/main" val="214910010"/>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pic>
        <p:nvPicPr>
          <p:cNvPr id="5" name="Picture 5" descr="Warning_Tape"/>
          <p:cNvPicPr>
            <a:picLocks noGrp="1" noChangeAspect="1" noChangeArrowheads="1"/>
          </p:cNvPicPr>
          <p:nvPr>
            <p:ph idx="1"/>
          </p:nvPr>
        </p:nvPicPr>
        <p:blipFill>
          <a:blip r:embed="rId4" cstate="print"/>
          <a:srcRect/>
          <a:stretch>
            <a:fillRect/>
          </a:stretch>
        </p:blipFill>
        <p:spPr bwMode="auto">
          <a:xfrm>
            <a:off x="1036320" y="1645920"/>
            <a:ext cx="6949440" cy="4937760"/>
          </a:xfrm>
          <a:prstGeom prst="rect">
            <a:avLst/>
          </a:prstGeom>
          <a:noFill/>
          <a:ln w="9525">
            <a:noFill/>
            <a:miter lim="800000"/>
            <a:headEnd/>
            <a:tailEnd/>
          </a:ln>
        </p:spPr>
      </p:pic>
    </p:spTree>
    <p:extLst>
      <p:ext uri="{BB962C8B-B14F-4D97-AF65-F5344CB8AC3E}">
        <p14:creationId xmlns="" xmlns:p14="http://schemas.microsoft.com/office/powerpoint/2010/main" val="794383900"/>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6600" dirty="0" smtClean="0">
                <a:solidFill>
                  <a:schemeClr val="bg1"/>
                </a:solidFill>
              </a:rPr>
              <a:t>“Be in the right place, at the right time, doing the right thing in the right way.”</a:t>
            </a:r>
          </a:p>
        </p:txBody>
      </p:sp>
    </p:spTree>
    <p:extLst>
      <p:ext uri="{BB962C8B-B14F-4D97-AF65-F5344CB8AC3E}">
        <p14:creationId xmlns="" xmlns:p14="http://schemas.microsoft.com/office/powerpoint/2010/main" val="214910010"/>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8800" dirty="0" smtClean="0">
                <a:solidFill>
                  <a:schemeClr val="bg1"/>
                </a:solidFill>
              </a:rPr>
              <a:t>BAD CHOICES = BAD SITUATIONS</a:t>
            </a:r>
          </a:p>
          <a:p>
            <a:pPr marL="342900" indent="-342900">
              <a:buNone/>
            </a:pPr>
            <a:endParaRPr lang="en-US" sz="8000" dirty="0" smtClean="0">
              <a:solidFill>
                <a:schemeClr val="bg1"/>
              </a:solidFill>
            </a:endParaRPr>
          </a:p>
        </p:txBody>
      </p:sp>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chemeClr val="bg1"/>
                </a:solidFill>
              </a:rPr>
              <a:t>I Peter 5:8</a:t>
            </a:r>
          </a:p>
          <a:p>
            <a:pPr marL="342900" indent="-342900"/>
            <a:endParaRPr lang="en-US" sz="3600" dirty="0" smtClean="0">
              <a:solidFill>
                <a:schemeClr val="bg1"/>
              </a:solidFill>
            </a:endParaRPr>
          </a:p>
          <a:p>
            <a:pPr marL="342900" indent="-342900"/>
            <a:r>
              <a:rPr lang="en-US" sz="3600" dirty="0" smtClean="0">
                <a:solidFill>
                  <a:schemeClr val="bg1"/>
                </a:solidFill>
              </a:rPr>
              <a:t>I John 2:16</a:t>
            </a:r>
          </a:p>
          <a:p>
            <a:pPr marL="342900" indent="-342900"/>
            <a:endParaRPr lang="en-US" sz="3600" dirty="0" smtClean="0">
              <a:solidFill>
                <a:schemeClr val="bg1"/>
              </a:solidFill>
            </a:endParaRPr>
          </a:p>
          <a:p>
            <a:pPr marL="342900" indent="-342900"/>
            <a:endParaRPr lang="en-US" sz="3600" dirty="0" smtClean="0">
              <a:solidFill>
                <a:schemeClr val="bg1"/>
              </a:solidFill>
            </a:endParaRPr>
          </a:p>
          <a:p>
            <a:pPr marL="342900" indent="-342900"/>
            <a:endParaRPr lang="en-US" sz="3600" dirty="0" smtClean="0">
              <a:solidFill>
                <a:schemeClr val="bg1"/>
              </a:solidFill>
            </a:endParaRPr>
          </a:p>
          <a:p>
            <a:pPr marL="342900" indent="-342900">
              <a:buNone/>
            </a:pPr>
            <a:endParaRPr lang="en-US" sz="3600" dirty="0" smtClean="0">
              <a:solidFill>
                <a:schemeClr val="bg1"/>
              </a:solidFill>
            </a:endParaRPr>
          </a:p>
        </p:txBody>
      </p:sp>
      <p:pic>
        <p:nvPicPr>
          <p:cNvPr id="5" name="Picture 2" descr="http://img.thesun.co.uk/aidemitlum/archive/00809/lionmain_809846a.jpg"/>
          <p:cNvPicPr>
            <a:picLocks noChangeAspect="1" noChangeArrowheads="1"/>
          </p:cNvPicPr>
          <p:nvPr/>
        </p:nvPicPr>
        <p:blipFill>
          <a:blip r:embed="rId4" cstate="print"/>
          <a:srcRect/>
          <a:stretch>
            <a:fillRect/>
          </a:stretch>
        </p:blipFill>
        <p:spPr bwMode="auto">
          <a:xfrm>
            <a:off x="3743456" y="1813877"/>
            <a:ext cx="3041519" cy="4236403"/>
          </a:xfrm>
          <a:prstGeom prst="rect">
            <a:avLst/>
          </a:prstGeom>
          <a:noFill/>
        </p:spPr>
      </p:pic>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chemeClr val="bg1"/>
                </a:solidFill>
              </a:rPr>
              <a:t>Man’s laws vs. God’s laws</a:t>
            </a:r>
          </a:p>
          <a:p>
            <a:pPr marL="800100" lvl="1" indent="-342900"/>
            <a:r>
              <a:rPr lang="en-US" sz="3200" dirty="0" smtClean="0">
                <a:solidFill>
                  <a:schemeClr val="bg1"/>
                </a:solidFill>
              </a:rPr>
              <a:t>Age of consent vs. in marriage</a:t>
            </a:r>
          </a:p>
          <a:p>
            <a:pPr marL="342900" indent="-342900"/>
            <a:endParaRPr lang="en-US" sz="3600" dirty="0" smtClean="0">
              <a:solidFill>
                <a:schemeClr val="bg1"/>
              </a:solidFill>
            </a:endParaRPr>
          </a:p>
          <a:p>
            <a:pPr marL="342900" indent="-342900">
              <a:buNone/>
            </a:pPr>
            <a:endParaRPr lang="en-US" sz="8000" dirty="0" smtClean="0">
              <a:solidFill>
                <a:schemeClr val="bg1"/>
              </a:solidFill>
            </a:endParaRPr>
          </a:p>
        </p:txBody>
      </p:sp>
      <p:pic>
        <p:nvPicPr>
          <p:cNvPr id="32770" name="Picture 2" descr="http://deenaroseministries.files.wordpress.com/2010/03/marriage-logo4.jpg"/>
          <p:cNvPicPr>
            <a:picLocks noChangeAspect="1" noChangeArrowheads="1"/>
          </p:cNvPicPr>
          <p:nvPr/>
        </p:nvPicPr>
        <p:blipFill>
          <a:blip r:embed="rId4" cstate="print"/>
          <a:srcRect/>
          <a:stretch>
            <a:fillRect/>
          </a:stretch>
        </p:blipFill>
        <p:spPr bwMode="auto">
          <a:xfrm>
            <a:off x="4697760" y="5273039"/>
            <a:ext cx="4248119" cy="1389195"/>
          </a:xfrm>
          <a:prstGeom prst="rect">
            <a:avLst/>
          </a:prstGeom>
          <a:noFill/>
        </p:spPr>
      </p:pic>
      <p:pic>
        <p:nvPicPr>
          <p:cNvPr id="32772" name="Picture 4" descr="http://returntomanliness.com/wp-content/uploads/2008/06/dating.jpg"/>
          <p:cNvPicPr>
            <a:picLocks noChangeAspect="1" noChangeArrowheads="1"/>
          </p:cNvPicPr>
          <p:nvPr/>
        </p:nvPicPr>
        <p:blipFill>
          <a:blip r:embed="rId5" cstate="print"/>
          <a:srcRect/>
          <a:stretch>
            <a:fillRect/>
          </a:stretch>
        </p:blipFill>
        <p:spPr bwMode="auto">
          <a:xfrm>
            <a:off x="475615" y="3207152"/>
            <a:ext cx="4416425" cy="1913488"/>
          </a:xfrm>
          <a:prstGeom prst="rect">
            <a:avLst/>
          </a:prstGeom>
          <a:noFill/>
        </p:spPr>
      </p:pic>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chemeClr val="bg1"/>
                </a:solidFill>
              </a:rPr>
              <a:t>Influences from society</a:t>
            </a:r>
          </a:p>
          <a:p>
            <a:pPr marL="342900" indent="-342900"/>
            <a:endParaRPr lang="en-US" sz="3600" dirty="0" smtClean="0">
              <a:solidFill>
                <a:schemeClr val="bg1"/>
              </a:solidFill>
            </a:endParaRPr>
          </a:p>
          <a:p>
            <a:pPr marL="342900" indent="-342900">
              <a:buNone/>
            </a:pPr>
            <a:endParaRPr lang="en-US" sz="8000" dirty="0" smtClean="0">
              <a:solidFill>
                <a:schemeClr val="bg1"/>
              </a:solidFill>
            </a:endParaRPr>
          </a:p>
        </p:txBody>
      </p:sp>
      <p:pic>
        <p:nvPicPr>
          <p:cNvPr id="53250" name="Picture 2" descr="http://creativeconstruction.files.wordpress.com/2012/03/music_note.jpg"/>
          <p:cNvPicPr>
            <a:picLocks noChangeAspect="1" noChangeArrowheads="1"/>
          </p:cNvPicPr>
          <p:nvPr/>
        </p:nvPicPr>
        <p:blipFill>
          <a:blip r:embed="rId4" cstate="print"/>
          <a:srcRect/>
          <a:stretch>
            <a:fillRect/>
          </a:stretch>
        </p:blipFill>
        <p:spPr bwMode="auto">
          <a:xfrm>
            <a:off x="358658" y="2578516"/>
            <a:ext cx="2671362" cy="1871564"/>
          </a:xfrm>
          <a:prstGeom prst="rect">
            <a:avLst/>
          </a:prstGeom>
          <a:noFill/>
        </p:spPr>
      </p:pic>
      <p:pic>
        <p:nvPicPr>
          <p:cNvPr id="53252" name="Picture 4" descr="http://i1.tribune.com.pk/wp-content/uploads/2012/07/405425-tv-1341763654-536-640x480.jpg"/>
          <p:cNvPicPr>
            <a:picLocks noChangeAspect="1" noChangeArrowheads="1"/>
          </p:cNvPicPr>
          <p:nvPr/>
        </p:nvPicPr>
        <p:blipFill>
          <a:blip r:embed="rId5" cstate="print"/>
          <a:srcRect/>
          <a:stretch>
            <a:fillRect/>
          </a:stretch>
        </p:blipFill>
        <p:spPr bwMode="auto">
          <a:xfrm>
            <a:off x="3325495" y="4578825"/>
            <a:ext cx="2633345" cy="1975009"/>
          </a:xfrm>
          <a:prstGeom prst="rect">
            <a:avLst/>
          </a:prstGeom>
          <a:noFill/>
        </p:spPr>
      </p:pic>
      <p:pic>
        <p:nvPicPr>
          <p:cNvPr id="53254" name="Picture 6" descr="http://moviescreenings.webs.com/vector-movie-reel.jpg"/>
          <p:cNvPicPr>
            <a:picLocks noChangeAspect="1" noChangeArrowheads="1"/>
          </p:cNvPicPr>
          <p:nvPr/>
        </p:nvPicPr>
        <p:blipFill>
          <a:blip r:embed="rId6" cstate="print"/>
          <a:srcRect/>
          <a:stretch>
            <a:fillRect/>
          </a:stretch>
        </p:blipFill>
        <p:spPr bwMode="auto">
          <a:xfrm>
            <a:off x="6266816" y="2423477"/>
            <a:ext cx="2388152" cy="2072323"/>
          </a:xfrm>
          <a:prstGeom prst="rect">
            <a:avLst/>
          </a:prstGeom>
          <a:noFill/>
        </p:spPr>
      </p:pic>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chemeClr val="bg1"/>
                </a:solidFill>
              </a:rPr>
              <a:t>Christian qualities</a:t>
            </a:r>
          </a:p>
          <a:p>
            <a:pPr marL="342900" indent="-342900"/>
            <a:r>
              <a:rPr lang="en-US" sz="3600" dirty="0" err="1" smtClean="0">
                <a:solidFill>
                  <a:schemeClr val="bg1"/>
                </a:solidFill>
              </a:rPr>
              <a:t>Prov</a:t>
            </a:r>
            <a:r>
              <a:rPr lang="en-US" sz="3600" dirty="0" smtClean="0">
                <a:solidFill>
                  <a:schemeClr val="bg1"/>
                </a:solidFill>
              </a:rPr>
              <a:t> 7:10</a:t>
            </a:r>
          </a:p>
          <a:p>
            <a:pPr marL="342900" indent="-342900"/>
            <a:r>
              <a:rPr lang="en-US" sz="3600" dirty="0" smtClean="0">
                <a:solidFill>
                  <a:schemeClr val="bg1"/>
                </a:solidFill>
              </a:rPr>
              <a:t>II Tim 2:22</a:t>
            </a:r>
          </a:p>
          <a:p>
            <a:pPr marL="342900" indent="-342900"/>
            <a:r>
              <a:rPr lang="en-US" sz="3600" dirty="0" smtClean="0">
                <a:solidFill>
                  <a:schemeClr val="bg1"/>
                </a:solidFill>
              </a:rPr>
              <a:t>Gal 5:22</a:t>
            </a:r>
          </a:p>
          <a:p>
            <a:pPr marL="342900" indent="-342900"/>
            <a:endParaRPr lang="en-US" sz="3600" dirty="0" smtClean="0">
              <a:solidFill>
                <a:schemeClr val="bg1"/>
              </a:solidFill>
            </a:endParaRPr>
          </a:p>
          <a:p>
            <a:pPr marL="342900" indent="-342900">
              <a:buNone/>
            </a:pPr>
            <a:endParaRPr lang="en-US" sz="8000" dirty="0" smtClean="0">
              <a:solidFill>
                <a:schemeClr val="bg1"/>
              </a:solidFill>
            </a:endParaRPr>
          </a:p>
        </p:txBody>
      </p:sp>
      <p:pic>
        <p:nvPicPr>
          <p:cNvPr id="49154" name="Picture 2" descr="http://www.uccf.org.uk/Images/content/article/Student-Pure.jpg"/>
          <p:cNvPicPr>
            <a:picLocks noChangeAspect="1" noChangeArrowheads="1"/>
          </p:cNvPicPr>
          <p:nvPr/>
        </p:nvPicPr>
        <p:blipFill>
          <a:blip r:embed="rId4" cstate="print"/>
          <a:srcRect/>
          <a:stretch>
            <a:fillRect/>
          </a:stretch>
        </p:blipFill>
        <p:spPr bwMode="auto">
          <a:xfrm>
            <a:off x="4815841" y="2827655"/>
            <a:ext cx="3291840" cy="3291840"/>
          </a:xfrm>
          <a:prstGeom prst="rect">
            <a:avLst/>
          </a:prstGeom>
          <a:noFill/>
        </p:spPr>
      </p:pic>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Sexual Promiscuity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chemeClr val="bg1"/>
                </a:solidFill>
              </a:rPr>
              <a:t>What plan do you have in place to obey God?</a:t>
            </a:r>
          </a:p>
          <a:p>
            <a:pPr marL="342900" indent="-342900"/>
            <a:endParaRPr lang="en-US" sz="3600" dirty="0" smtClean="0">
              <a:solidFill>
                <a:schemeClr val="bg1"/>
              </a:solidFill>
            </a:endParaRPr>
          </a:p>
          <a:p>
            <a:pPr marL="342900" indent="-342900">
              <a:buNone/>
            </a:pPr>
            <a:endParaRPr lang="en-US" sz="8000" dirty="0" smtClean="0">
              <a:solidFill>
                <a:schemeClr val="bg1"/>
              </a:solidFill>
            </a:endParaRPr>
          </a:p>
        </p:txBody>
      </p:sp>
      <p:pic>
        <p:nvPicPr>
          <p:cNvPr id="51202" name="Picture 2" descr="https://sp.yimg.com/ib/th?id=JN.t%2fXhIaVwfT0yiR56K4uLMA&amp;pid=15.1&amp;P=0"/>
          <p:cNvPicPr>
            <a:picLocks noChangeAspect="1" noChangeArrowheads="1"/>
          </p:cNvPicPr>
          <p:nvPr/>
        </p:nvPicPr>
        <p:blipFill>
          <a:blip r:embed="rId4" cstate="print"/>
          <a:srcRect/>
          <a:stretch>
            <a:fillRect/>
          </a:stretch>
        </p:blipFill>
        <p:spPr bwMode="auto">
          <a:xfrm>
            <a:off x="2895600" y="3276437"/>
            <a:ext cx="4922520" cy="3068372"/>
          </a:xfrm>
          <a:prstGeom prst="rect">
            <a:avLst/>
          </a:prstGeom>
          <a:noFill/>
        </p:spPr>
      </p:pic>
    </p:spTree>
    <p:extLst>
      <p:ext uri="{BB962C8B-B14F-4D97-AF65-F5344CB8AC3E}">
        <p14:creationId xmlns="" xmlns:p14="http://schemas.microsoft.com/office/powerpoint/2010/main" val="500798416"/>
      </p:ext>
    </p:extLst>
  </p:cSld>
  <p:clrMapOvr>
    <a:masterClrMapping/>
  </p:clrMapOvr>
  <mc:AlternateContent xmlns:mc="http://schemas.openxmlformats.org/markup-compatibility/2006">
    <mc:Choice xmlns="" xmlns:p14="http://schemas.microsoft.com/office/powerpoint/2010/main" Requires="p14">
      <p:transition spd="slow" p14:dur="175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1401</TotalTime>
  <Words>1151</Words>
  <Application>Microsoft Office PowerPoint</Application>
  <PresentationFormat>On-screen Show (4:3)</PresentationFormat>
  <Paragraphs>132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Gill Sans Ultra Bold Condensed</vt:lpstr>
      <vt:lpstr>Calibri Light</vt:lpstr>
      <vt:lpstr>Calibri</vt:lpstr>
      <vt:lpstr>Office Theme</vt:lpstr>
      <vt:lpstr>Unmasking  Illusions of our Culture</vt:lpstr>
      <vt:lpstr>Sexual Promiscuity</vt:lpstr>
      <vt:lpstr>Sexual Promiscuity</vt:lpstr>
      <vt:lpstr>Sexual Promiscuity</vt:lpstr>
      <vt:lpstr>Sexual Promiscuity</vt:lpstr>
      <vt:lpstr>Sexual Promiscuity</vt:lpstr>
      <vt:lpstr>Sexual Promiscuity</vt:lpstr>
      <vt:lpstr>Sexual Promiscuity</vt:lpstr>
      <vt:lpstr>Sexual Promiscuity</vt:lpstr>
      <vt:lpstr>Sexual Promiscuity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Unmasking  Illusions of our Culture</dc:title>
  <dc:creator>Steve</dc:creator>
  <cp:lastModifiedBy>sh</cp:lastModifiedBy>
  <cp:revision>46</cp:revision>
  <dcterms:created xsi:type="dcterms:W3CDTF">2014-05-22T19:34:44Z</dcterms:created>
  <dcterms:modified xsi:type="dcterms:W3CDTF">2015-04-25T17:00:48Z</dcterms:modified>
</cp:coreProperties>
</file>