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4"/>
  </p:notesMasterIdLst>
  <p:sldIdLst>
    <p:sldId id="256" r:id="rId3"/>
    <p:sldId id="257" r:id="rId4"/>
    <p:sldId id="282" r:id="rId5"/>
    <p:sldId id="297" r:id="rId6"/>
    <p:sldId id="284" r:id="rId7"/>
    <p:sldId id="277" r:id="rId8"/>
    <p:sldId id="283" r:id="rId9"/>
    <p:sldId id="286" r:id="rId10"/>
    <p:sldId id="287" r:id="rId11"/>
    <p:sldId id="288" r:id="rId12"/>
    <p:sldId id="289" r:id="rId13"/>
    <p:sldId id="290" r:id="rId14"/>
    <p:sldId id="291" r:id="rId15"/>
    <p:sldId id="276" r:id="rId16"/>
    <p:sldId id="285" r:id="rId17"/>
    <p:sldId id="294" r:id="rId18"/>
    <p:sldId id="292" r:id="rId19"/>
    <p:sldId id="293" r:id="rId20"/>
    <p:sldId id="295" r:id="rId21"/>
    <p:sldId id="296" r:id="rId22"/>
    <p:sldId id="281" r:id="rId23"/>
  </p:sldIdLst>
  <p:sldSz cx="9144000" cy="6858000" type="screen4x3"/>
  <p:notesSz cx="6858000" cy="9144000"/>
  <p:embeddedFontLst>
    <p:embeddedFont>
      <p:font typeface="Gill Sans Ultra Bold Condensed" panose="020B0A06020104020203" pitchFamily="34" charset="0"/>
      <p:regular r:id="rId25"/>
    </p:embeddedFont>
    <p:embeddedFont>
      <p:font typeface="Calibri Light" panose="020F0302020204030204" pitchFamily="34" charset="0"/>
      <p:regular r:id="rId26"/>
      <p:italic r:id="rId27"/>
    </p:embeddedFont>
    <p:embeddedFont>
      <p:font typeface="Brush Script MT" panose="03060802040406070304" pitchFamily="66" charset="0"/>
      <p: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74890" autoAdjust="0"/>
  </p:normalViewPr>
  <p:slideViewPr>
    <p:cSldViewPr snapToGrid="0">
      <p:cViewPr varScale="1">
        <p:scale>
          <a:sx n="87" d="100"/>
          <a:sy n="87" d="100"/>
        </p:scale>
        <p:origin x="9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pPr/>
              <a:t>5/10/2015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pPr/>
              <a:t>‹#›</a:t>
            </a:fld>
            <a:endParaRPr lang="en-US"/>
          </a:p>
        </p:txBody>
      </p:sp>
    </p:spTree>
    <p:extLst>
      <p:ext uri="{BB962C8B-B14F-4D97-AF65-F5344CB8AC3E}">
        <p14:creationId xmlns:p14="http://schemas.microsoft.com/office/powerpoint/2010/main"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ivorcestatistics.inf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a:t>
            </a:fld>
            <a:endParaRPr lang="en-US"/>
          </a:p>
        </p:txBody>
      </p:sp>
    </p:spTree>
    <p:extLst>
      <p:ext uri="{BB962C8B-B14F-4D97-AF65-F5344CB8AC3E}">
        <p14:creationId xmlns:p14="http://schemas.microsoft.com/office/powerpoint/2010/main"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notice the company that “Sexual Immorality” keeps.</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Those who practice these things are worthy of death</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Those who approve (support) others who do them are worthy of death (include a comment about Homosexuality) here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10</a:t>
            </a:fld>
            <a:endParaRPr lang="en-US"/>
          </a:p>
        </p:txBody>
      </p:sp>
    </p:spTree>
    <p:extLst>
      <p:ext uri="{BB962C8B-B14F-4D97-AF65-F5344CB8AC3E}">
        <p14:creationId xmlns:p14="http://schemas.microsoft.com/office/powerpoint/2010/main" val="94298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Everyone is doing it</a:t>
            </a:r>
            <a:r>
              <a:rPr lang="en-US" sz="1200" kern="1200" baseline="0" dirty="0" smtClean="0">
                <a:solidFill>
                  <a:schemeClr val="tx1"/>
                </a:solidFill>
                <a:effectLst/>
                <a:latin typeface="+mn-lt"/>
                <a:ea typeface="+mn-ea"/>
                <a:cs typeface="+mn-cs"/>
              </a:rPr>
              <a:t> and they tell me how much fun it is and make fun of me because I don’t (peer pressure)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It is nothing more than innocent fun.  It isn’t that bad because it isn’t hurting anyone.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It does hurt and causes depression</a:t>
            </a:r>
          </a:p>
          <a:p>
            <a:pPr marL="628650" lvl="1"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Fear of pregnancy, regret, guilt, low self-respect and self-esteem, corrupts character, issues committing,  depression/suicide, destroys relationships and can have a negative impact on current/future marriage.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Oral sex isn’t really sex so it is okay.   Girls do it to avoid going further.   However, they feel used and like an object instead of a person afterwards.  Guys do try to talk a girl into this.  You make them into an object to be used for your gratification instead of a person.</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Girls though they may participate with the hookup scene, they still want more than a one night stand and they have the same feelings of being used and made into an object.</a:t>
            </a:r>
          </a:p>
          <a:p>
            <a:pPr marL="171450" lvl="0" indent="-171450" algn="l">
              <a:buFont typeface="Wingdings" panose="05000000000000000000" pitchFamily="2" charset="2"/>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11</a:t>
            </a:fld>
            <a:endParaRPr lang="en-US"/>
          </a:p>
        </p:txBody>
      </p:sp>
    </p:spTree>
    <p:extLst>
      <p:ext uri="{BB962C8B-B14F-4D97-AF65-F5344CB8AC3E}">
        <p14:creationId xmlns:p14="http://schemas.microsoft.com/office/powerpoint/2010/main" val="93319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
            </a:pPr>
            <a:r>
              <a:rPr lang="en-US" sz="1200" kern="1200" dirty="0" smtClean="0">
                <a:solidFill>
                  <a:schemeClr val="tx1"/>
                </a:solidFill>
                <a:effectLst/>
                <a:latin typeface="+mn-lt"/>
                <a:ea typeface="+mn-ea"/>
                <a:cs typeface="+mn-cs"/>
              </a:rPr>
              <a:t>Internet (Social media, snap chat, sexting, etc.) is not hurting anyone</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Music (we have already looked the lyrics of one song but there are many where the music industry is glorifying this sin and lying about the consequences)</a:t>
            </a:r>
          </a:p>
          <a:p>
            <a:pPr marL="171450" lvl="0" indent="-171450" algn="l">
              <a:buFont typeface="Wingdings" panose="05000000000000000000" pitchFamily="2" charset="2"/>
              <a:buChar char="§"/>
            </a:pPr>
            <a:r>
              <a:rPr lang="en-US" sz="1200" kern="1200" baseline="0" dirty="0" smtClean="0">
                <a:solidFill>
                  <a:schemeClr val="tx1"/>
                </a:solidFill>
                <a:effectLst/>
                <a:latin typeface="+mn-lt"/>
                <a:ea typeface="+mn-ea"/>
                <a:cs typeface="+mn-cs"/>
              </a:rPr>
              <a:t>TV/Movies (I hear high school girls saying they want boys to act like boys instead of girls.   I really fear TV stations like Disney, Nick, etc. have overt agenda to encourage feminine traits in boys.   Many have pro-gay agendas which I fear correlates to the rise in teenage homosexual activity.   They glorify homo-sexuality and I fear encourage some through power of suggestion)</a:t>
            </a:r>
          </a:p>
          <a:p>
            <a:pPr marL="171450" lvl="0" indent="-171450" algn="l">
              <a:buFont typeface="Wingdings" panose="05000000000000000000" pitchFamily="2" charset="2"/>
              <a:buChar char="§"/>
            </a:pPr>
            <a:endParaRPr lang="en-US" sz="1200" kern="1200" baseline="0" dirty="0" smtClean="0">
              <a:solidFill>
                <a:schemeClr val="tx1"/>
              </a:solidFill>
              <a:effectLst/>
              <a:latin typeface="+mn-lt"/>
              <a:ea typeface="+mn-ea"/>
              <a:cs typeface="+mn-cs"/>
            </a:endParaRPr>
          </a:p>
          <a:p>
            <a:pPr marL="171450" lvl="0" indent="-171450" algn="l">
              <a:buFont typeface="Wingdings" panose="05000000000000000000" pitchFamily="2" charset="2"/>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12</a:t>
            </a:fld>
            <a:endParaRPr lang="en-US"/>
          </a:p>
        </p:txBody>
      </p:sp>
    </p:spTree>
    <p:extLst>
      <p:ext uri="{BB962C8B-B14F-4D97-AF65-F5344CB8AC3E}">
        <p14:creationId xmlns:p14="http://schemas.microsoft.com/office/powerpoint/2010/main" val="75177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13</a:t>
            </a:fld>
            <a:endParaRPr lang="en-US"/>
          </a:p>
        </p:txBody>
      </p:sp>
    </p:spTree>
    <p:extLst>
      <p:ext uri="{BB962C8B-B14F-4D97-AF65-F5344CB8AC3E}">
        <p14:creationId xmlns:p14="http://schemas.microsoft.com/office/powerpoint/2010/main" val="356431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Instructions for sexual activity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State of Alabama says that a 16 year old is old enough to consent to being sexually active.  God says sex is for marriage.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 of Solomon 2:7b “Do not stir up nor awaken love until it pleases”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Thess</a:t>
            </a:r>
            <a:r>
              <a:rPr lang="en-US" sz="1200" kern="1200" dirty="0" smtClean="0">
                <a:solidFill>
                  <a:schemeClr val="tx1"/>
                </a:solidFill>
                <a:latin typeface="+mn-lt"/>
                <a:ea typeface="+mn-ea"/>
                <a:cs typeface="+mn-cs"/>
              </a:rPr>
              <a:t> 4:3-4 “For this is the will of God, even your sanctification, that ye should abstain from fornication:  That every one of you should know how to posses his vessel in sanctification and honor.”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the marriage relationship, the sexual relationship is a gift.  It is given to be a special strength and bond between a husband and wife.  I want to caution you to not think of your physical feelings as wrong or bad, they are not, but they are given for a set time in your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Heb 13:4 “Marriage is honorable in all, and the bed undefiled:  but whoremongers and adulterers God will judge.”</a:t>
            </a:r>
          </a:p>
          <a:p>
            <a:r>
              <a:rPr lang="en-US" sz="1200" kern="1200" dirty="0" smtClean="0">
                <a:solidFill>
                  <a:schemeClr val="tx1"/>
                </a:solidFill>
                <a:latin typeface="+mn-lt"/>
                <a:ea typeface="+mn-ea"/>
                <a:cs typeface="+mn-cs"/>
              </a:rPr>
              <a:t>Proverbs 5:15-18, 21 “Drink waters out of our own cistern, and running waters out of your own well.  Let thy fountains be dispersed abroad, and rivers of waters in the streets.  Let them be only your own, and not strangers’ with thee.  Let thy fountain be blessed:  and rejoice with the wife of your youth…For the ways of man are before the eyes of the Lord, and he ponders all his goings.”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7:1-5</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Now concerning the things of which you wrote to me:  </a:t>
            </a:r>
            <a:r>
              <a:rPr lang="en-US" sz="1200" i="1" kern="1200" dirty="0" smtClean="0">
                <a:solidFill>
                  <a:schemeClr val="tx1"/>
                </a:solidFill>
                <a:latin typeface="+mn-lt"/>
                <a:ea typeface="+mn-ea"/>
                <a:cs typeface="+mn-cs"/>
              </a:rPr>
              <a:t>It is</a:t>
            </a:r>
            <a:r>
              <a:rPr lang="en-US" sz="1200" kern="1200" dirty="0" smtClean="0">
                <a:solidFill>
                  <a:schemeClr val="tx1"/>
                </a:solidFill>
                <a:latin typeface="+mn-lt"/>
                <a:ea typeface="+mn-ea"/>
                <a:cs typeface="+mn-cs"/>
              </a:rPr>
              <a:t> good for a man not to touch a woman. </a:t>
            </a:r>
            <a:r>
              <a:rPr lang="en-US" sz="1200" b="1"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Nevertheless, because of sexual immorality, let each man have his own wife, and let each woman have her own husband. </a:t>
            </a:r>
            <a:r>
              <a:rPr lang="en-US" sz="1200" b="1"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Let the husband render to his wife the affection due her, and likewise also the wife to her husband. </a:t>
            </a:r>
            <a:r>
              <a:rPr lang="en-US" sz="1200" b="1" kern="1200" baseline="30000" dirty="0" smtClean="0">
                <a:solidFill>
                  <a:schemeClr val="tx1"/>
                </a:solidFill>
                <a:latin typeface="+mn-lt"/>
                <a:ea typeface="+mn-ea"/>
                <a:cs typeface="+mn-cs"/>
              </a:rPr>
              <a:t>4 </a:t>
            </a:r>
            <a:r>
              <a:rPr lang="en-US" sz="1200" kern="1200" dirty="0" smtClean="0">
                <a:solidFill>
                  <a:schemeClr val="tx1"/>
                </a:solidFill>
                <a:latin typeface="+mn-lt"/>
                <a:ea typeface="+mn-ea"/>
                <a:cs typeface="+mn-cs"/>
              </a:rPr>
              <a:t>The wife does not have authority over her own body, but the husband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And likewise the husband does not have authority over his own body, but the wife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Do not deprive one another except with consent for a time, that you may give yourselves to fasting and prayer; and come together again so that Satan does not tempt you because of your lack of self-control.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God would not give us warnings if we weren’t in danger.  Sexual promiscuity is not limited to young, single people.  Age in years and marriage doesn’t protect your marriage from Satan.  Women frequently cheat in a marriage for emotional reasons and men frequently cheat just for the sexual contact (</a:t>
            </a:r>
            <a:r>
              <a:rPr lang="en-US" sz="1200" u="sng" kern="1200" dirty="0" smtClean="0">
                <a:solidFill>
                  <a:schemeClr val="tx1"/>
                </a:solidFill>
                <a:latin typeface="+mn-lt"/>
                <a:ea typeface="+mn-ea"/>
                <a:cs typeface="+mn-cs"/>
                <a:hlinkClick r:id="rId3"/>
              </a:rPr>
              <a:t>www.divorcestatistics.info</a:t>
            </a:r>
            <a:r>
              <a:rPr lang="en-US" sz="1200" kern="1200" dirty="0" smtClean="0">
                <a:solidFill>
                  <a:schemeClr val="tx1"/>
                </a:solidFill>
                <a:latin typeface="+mn-lt"/>
                <a:ea typeface="+mn-ea"/>
                <a:cs typeface="+mn-cs"/>
              </a:rPr>
              <a:t>).  This is why knowing God’s laws and you and your future partner obeying and respecting these laws is so important.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Warnings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Proverbs 5:1-23</a:t>
            </a:r>
          </a:p>
          <a:p>
            <a:r>
              <a:rPr lang="en-US" sz="1200" kern="1200" dirty="0" smtClean="0">
                <a:solidFill>
                  <a:schemeClr val="tx1"/>
                </a:solidFill>
                <a:latin typeface="+mn-lt"/>
                <a:ea typeface="+mn-ea"/>
                <a:cs typeface="+mn-cs"/>
              </a:rPr>
              <a:t>Proverbs 6:23-29</a:t>
            </a:r>
          </a:p>
          <a:p>
            <a:r>
              <a:rPr lang="en-US" sz="1200" kern="1200" dirty="0" smtClean="0">
                <a:solidFill>
                  <a:schemeClr val="tx1"/>
                </a:solidFill>
                <a:latin typeface="+mn-lt"/>
                <a:ea typeface="+mn-ea"/>
                <a:cs typeface="+mn-cs"/>
              </a:rPr>
              <a:t>Proverbs 7:1-27</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14</a:t>
            </a:fld>
            <a:endParaRPr lang="en-US"/>
          </a:p>
        </p:txBody>
      </p:sp>
    </p:spTree>
    <p:extLst>
      <p:ext uri="{BB962C8B-B14F-4D97-AF65-F5344CB8AC3E}">
        <p14:creationId xmlns:p14="http://schemas.microsoft.com/office/powerpoint/2010/main" val="48187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True stories- What sins do you recognize?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middle school age girls lied to each other’s family about where they were going to spend the night.  They went out to the woods with two boys in their early twenties.  They drank together.  When they finished, one girl got in the back of the SUV with one guy and the other got in the back seat with the other guy.  The pair in the back seat started kissing and “making out”.  That led to them having sex.  The pair in the back end did not, because she didn’t want to.  The girl from the back seat, then switched places with her and had sex with the other guy.  This was consensual, obviously spiritually and morally wrong, and also defined as rape in Alabama due to their ages.  One guy was arrested and the other committed suicide.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police saw a vehicle on the side of the road and they stopped to make sure everything was ok and see if they needed any help.  Inside they found a teenager and older guy having sex.  They were on their way home from her having an abortion.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Twenty-one year old, pregnant after being raped at 15, pregnant the second time at 20 with a guy she only knew one night, reported being raped a total of seven times in six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Fourteen year old and 18 year old were having consensual sex, until she decided to change her mind.  The guy didn’t listen.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18 year old, hasn’t thought much about sex, because she has been raised in the church and knows it is for marriage, she graduates and starts working with a 21 year old and 55 year old (divorced) who both openly state that they are having sexual relationships with their boyfriends and her boss is having a rumored affair with another co-worker.  How do you think this influences her beliefs on a daily basis?  Do you think it weakens her or strengthens her values?</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15</a:t>
            </a:fld>
            <a:endParaRPr lang="en-US"/>
          </a:p>
        </p:txBody>
      </p:sp>
    </p:spTree>
    <p:extLst>
      <p:ext uri="{BB962C8B-B14F-4D97-AF65-F5344CB8AC3E}">
        <p14:creationId xmlns:p14="http://schemas.microsoft.com/office/powerpoint/2010/main" val="382926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great news for us though, we can avoid all the bad and experience all the good that comes from this great gift from God.   We can have that relationship with one person who we know on a level no one else does and they know us on the same level.   So how do we do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16</a:t>
            </a:fld>
            <a:endParaRPr lang="en-US"/>
          </a:p>
        </p:txBody>
      </p:sp>
    </p:spTree>
    <p:extLst>
      <p:ext uri="{BB962C8B-B14F-4D97-AF65-F5344CB8AC3E}">
        <p14:creationId xmlns:p14="http://schemas.microsoft.com/office/powerpoint/2010/main" val="258916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desire or appetite within the human body for this sexual relationship.  We must keep it under control and never feed it until marriage.  Many speak of this relationship as a drug one gets addicted too.   We must not stir up nor awaken love until it pleases – Song of Solomon 2:7b.  We are commanded to control ourselves (1 </a:t>
            </a:r>
            <a:r>
              <a:rPr lang="en-US" sz="1200" kern="1200" dirty="0" err="1" smtClean="0">
                <a:solidFill>
                  <a:schemeClr val="tx1"/>
                </a:solidFill>
                <a:effectLst/>
                <a:latin typeface="+mn-lt"/>
                <a:ea typeface="+mn-ea"/>
                <a:cs typeface="+mn-cs"/>
              </a:rPr>
              <a:t>Thess</a:t>
            </a:r>
            <a:r>
              <a:rPr lang="en-US" sz="1200" kern="1200" dirty="0" smtClean="0">
                <a:solidFill>
                  <a:schemeClr val="tx1"/>
                </a:solidFill>
                <a:effectLst/>
                <a:latin typeface="+mn-lt"/>
                <a:ea typeface="+mn-ea"/>
                <a:cs typeface="+mn-cs"/>
              </a:rPr>
              <a:t> 4:3-4).  I have heard people justify an adulterous marriage by saying “I just believe God wants me to be happy, so it is okay that I am in this marriage.   God doesn’t want us to be unhappy does he?”  Do you remember what Jesus said (Matthew 19:9-12) after his disciples stated this teaching was too hard and it would just be better not to marry?   Jesus didn’t downplay their statement at all.   Instead He answered, there are eunuchs for many reasons and one of those reasons was for the “kingdoms of heaven’s sake”.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19</a:t>
            </a:fld>
            <a:endParaRPr lang="en-US"/>
          </a:p>
        </p:txBody>
      </p:sp>
    </p:spTree>
    <p:extLst>
      <p:ext uri="{BB962C8B-B14F-4D97-AF65-F5344CB8AC3E}">
        <p14:creationId xmlns:p14="http://schemas.microsoft.com/office/powerpoint/2010/main" val="45526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this statistics earlier, it is very likely there are those listening right now who have already fallen to this temptation.   Many people in this situation may not continue to be sexually active but feel they have failed, their worthless and there is no reason to change.  This can’t be any further from the truth.   If you are depressed, living with regret, feeling guilty because you fell to this temptation, Satan continues to destroy your soul.   You can fix it by “Repenting – set your mind to never do it again”, ask forgiveness of God, and the third point is most important which is to forgive yourself.   Otherwise, Satan has you under his control.   David was a man after God's own heart and he fell to this temptation.  Looking at his life you will see where he suffered consequences of his behavior but yet he did repent and turned back to the Lord.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20</a:t>
            </a:fld>
            <a:endParaRPr lang="en-US"/>
          </a:p>
        </p:txBody>
      </p:sp>
    </p:spTree>
    <p:extLst>
      <p:ext uri="{BB962C8B-B14F-4D97-AF65-F5344CB8AC3E}">
        <p14:creationId xmlns:p14="http://schemas.microsoft.com/office/powerpoint/2010/main" val="71585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21</a:t>
            </a:fld>
            <a:endParaRPr lang="en-US"/>
          </a:p>
        </p:txBody>
      </p:sp>
    </p:spTree>
    <p:extLst>
      <p:ext uri="{BB962C8B-B14F-4D97-AF65-F5344CB8AC3E}">
        <p14:creationId xmlns:p14="http://schemas.microsoft.com/office/powerpoint/2010/main" val="40120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Material</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a:t>
            </a:fld>
            <a:endParaRPr lang="en-US"/>
          </a:p>
        </p:txBody>
      </p:sp>
    </p:spTree>
    <p:extLst>
      <p:ext uri="{BB962C8B-B14F-4D97-AF65-F5344CB8AC3E}">
        <p14:creationId xmlns:p14="http://schemas.microsoft.com/office/powerpoint/2010/main" val="12720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3</a:t>
            </a:fld>
            <a:endParaRPr lang="en-US"/>
          </a:p>
        </p:txBody>
      </p:sp>
    </p:spTree>
    <p:extLst>
      <p:ext uri="{BB962C8B-B14F-4D97-AF65-F5344CB8AC3E}">
        <p14:creationId xmlns:p14="http://schemas.microsoft.com/office/powerpoint/2010/main" val="103379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4</a:t>
            </a:fld>
            <a:endParaRPr lang="en-US"/>
          </a:p>
        </p:txBody>
      </p:sp>
    </p:spTree>
    <p:extLst>
      <p:ext uri="{BB962C8B-B14F-4D97-AF65-F5344CB8AC3E}">
        <p14:creationId xmlns:p14="http://schemas.microsoft.com/office/powerpoint/2010/main" val="415812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5</a:t>
            </a:fld>
            <a:endParaRPr lang="en-US"/>
          </a:p>
        </p:txBody>
      </p:sp>
    </p:spTree>
    <p:extLst>
      <p:ext uri="{BB962C8B-B14F-4D97-AF65-F5344CB8AC3E}">
        <p14:creationId xmlns:p14="http://schemas.microsoft.com/office/powerpoint/2010/main" val="196053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Peter 5:8 “Be sober, be vigilant; because your adversary the devil, as a roaring lion, walks about seeking whom he may devour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John 2:16 “For all that is in the world, the lust of the flesh, and the lust of the eyes, and the pride of life, is not of the Father, but is of the world.”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 </a:t>
            </a:r>
            <a:r>
              <a:rPr lang="en-US" sz="1200" kern="1200" dirty="0" smtClean="0">
                <a:solidFill>
                  <a:schemeClr val="tx1"/>
                </a:solidFill>
                <a:latin typeface="+mn-lt"/>
                <a:ea typeface="+mn-ea"/>
                <a:cs typeface="+mn-cs"/>
              </a:rPr>
              <a:t>12:9 So the great dragon was cast out, that serpent of old, called the Devil and Satan, who deceives the whole world; he was cast to the earth, and his angels were cast out with him.</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6</a:t>
            </a:fld>
            <a:endParaRPr lang="en-US"/>
          </a:p>
        </p:txBody>
      </p:sp>
    </p:spTree>
    <p:extLst>
      <p:ext uri="{BB962C8B-B14F-4D97-AF65-F5344CB8AC3E}">
        <p14:creationId xmlns:p14="http://schemas.microsoft.com/office/powerpoint/2010/main" val="48187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song highlights</a:t>
            </a:r>
            <a:r>
              <a:rPr lang="en-US" sz="1200" kern="1200" baseline="0" dirty="0" smtClean="0">
                <a:solidFill>
                  <a:schemeClr val="tx1"/>
                </a:solidFill>
                <a:effectLst/>
                <a:latin typeface="+mn-lt"/>
                <a:ea typeface="+mn-ea"/>
                <a:cs typeface="+mn-cs"/>
              </a:rPr>
              <a:t> the words feeling toward almost everything.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Songs lyrics-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Cheryl Crow</a:t>
            </a:r>
          </a:p>
          <a:p>
            <a:pPr lvl="0"/>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If it makes you happy, then it can’t be that bad</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“Hold me, touch me, and think of me when we're apart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Hold me, baby won't you touch me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think of me here in the night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you know it'll be alright</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Meatloaf</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got to do what you can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let Mother Nature do the rest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Ain't</a:t>
            </a:r>
            <a:r>
              <a:rPr lang="en-US" sz="1200" kern="1200" dirty="0" smtClean="0">
                <a:solidFill>
                  <a:schemeClr val="tx1"/>
                </a:solidFill>
                <a:effectLst/>
                <a:latin typeface="+mn-lt"/>
                <a:ea typeface="+mn-ea"/>
                <a:cs typeface="+mn-cs"/>
              </a:rPr>
              <a:t> no doubt about it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were doubly blessed</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'Cause</a:t>
            </a:r>
            <a:r>
              <a:rPr lang="en-US" sz="1200" kern="1200" dirty="0" smtClean="0">
                <a:solidFill>
                  <a:schemeClr val="tx1"/>
                </a:solidFill>
                <a:effectLst/>
                <a:latin typeface="+mn-lt"/>
                <a:ea typeface="+mn-ea"/>
                <a:cs typeface="+mn-cs"/>
              </a:rPr>
              <a:t> we were barely seventeen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we were barely dressed”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7</a:t>
            </a:fld>
            <a:endParaRPr lang="en-US"/>
          </a:p>
        </p:txBody>
      </p:sp>
    </p:spTree>
    <p:extLst>
      <p:ext uri="{BB962C8B-B14F-4D97-AF65-F5344CB8AC3E}">
        <p14:creationId xmlns:p14="http://schemas.microsoft.com/office/powerpoint/2010/main" val="427850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47% of High School age students have had sexual intercourse </a:t>
            </a:r>
          </a:p>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34% had had sexual intercourse during the previous 3 months</a:t>
            </a:r>
          </a:p>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15% reported they had sex with four or more people.</a:t>
            </a:r>
          </a:p>
          <a:p>
            <a:pPr marL="0" indent="0" algn="l">
              <a:buFont typeface="Arial" panose="020B0604020202020204" pitchFamily="34" charset="0"/>
              <a:buNone/>
            </a:pPr>
            <a:endParaRPr lang="en-US" sz="1200" kern="1200" dirty="0">
              <a:solidFill>
                <a:schemeClr val="tx1"/>
              </a:solidFill>
              <a:effectLst/>
              <a:latin typeface="+mn-lt"/>
              <a:ea typeface="+mn-ea"/>
              <a:cs typeface="+mn-cs"/>
            </a:endParaRPr>
          </a:p>
          <a:p>
            <a:pPr marL="0" indent="0" algn="l">
              <a:buFont typeface="Arial" panose="020B0604020202020204" pitchFamily="34" charset="0"/>
              <a:buNone/>
            </a:pPr>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the CDC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8</a:t>
            </a:fld>
            <a:endParaRPr lang="en-US"/>
          </a:p>
        </p:txBody>
      </p:sp>
    </p:spTree>
    <p:extLst>
      <p:ext uri="{BB962C8B-B14F-4D97-AF65-F5344CB8AC3E}">
        <p14:creationId xmlns:p14="http://schemas.microsoft.com/office/powerpoint/2010/main" val="288132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kern="1200" dirty="0" smtClean="0">
                <a:solidFill>
                  <a:schemeClr val="tx1"/>
                </a:solidFill>
                <a:effectLst/>
                <a:latin typeface="+mn-lt"/>
                <a:ea typeface="+mn-ea"/>
                <a:cs typeface="+mn-cs"/>
              </a:rPr>
              <a:t>75% (some research as high as 85-92%) have had sexual intercourse by their senior year of College. </a:t>
            </a: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baseline="0" dirty="0" smtClean="0">
                <a:solidFill>
                  <a:schemeClr val="tx1"/>
                </a:solidFill>
                <a:effectLst/>
                <a:latin typeface="+mn-lt"/>
                <a:ea typeface="+mn-ea"/>
                <a:cs typeface="+mn-cs"/>
              </a:rPr>
              <a:t>Over half the Student speak of “Hooking Up” which most commonly means having sex within the first 24 hours of meeting someone, or sex with a friend with no strings attached.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9</a:t>
            </a:fld>
            <a:endParaRPr lang="en-US"/>
          </a:p>
        </p:txBody>
      </p:sp>
    </p:spTree>
    <p:extLst>
      <p:ext uri="{BB962C8B-B14F-4D97-AF65-F5344CB8AC3E}">
        <p14:creationId xmlns:p14="http://schemas.microsoft.com/office/powerpoint/2010/main" val="11742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21155305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2383093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2772286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723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0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08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79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920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969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55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0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33683154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31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4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1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12584619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21464232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pPr/>
              <a:t>5/10/2015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18169072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pPr/>
              <a:t>5/10/2015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367940772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pPr/>
              <a:t>5/10/2015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6484034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7084083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p14="http://schemas.microsoft.com/office/powerpoint/2010/main" val="4756228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pPr/>
              <a:t>5/10/2015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pPr/>
              <a:t>‹#›</a:t>
            </a:fld>
            <a:endParaRPr lang="en-US"/>
          </a:p>
        </p:txBody>
      </p:sp>
    </p:spTree>
    <p:extLst>
      <p:ext uri="{BB962C8B-B14F-4D97-AF65-F5344CB8AC3E}">
        <p14:creationId xmlns:p14="http://schemas.microsoft.com/office/powerpoint/2010/main"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CCE5F1-22E1-4C2A-BC14-35BEBA46E7BC}" type="datetimeFigureOut">
              <a:rPr lang="en-US" smtClean="0">
                <a:solidFill>
                  <a:prstClr val="black">
                    <a:tint val="75000"/>
                  </a:prstClr>
                </a:solidFill>
              </a:rPr>
              <a:pPr/>
              <a:t>5/10/2015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0F935-0D2F-4FF7-B9C3-31B08CC68E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665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2.cortland.edu/dotAsset/199337.pdf"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ivorcestatistics.info/"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189" y="3602038"/>
            <a:ext cx="5779811" cy="3255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n-US" sz="7200" dirty="0" smtClean="0">
                <a:solidFill>
                  <a:schemeClr val="bg1"/>
                </a:solidFill>
                <a:latin typeface="Gill Sans Ultra Bold Condensed" panose="020B0A06020104020203" pitchFamily="34" charset="0"/>
              </a:rPr>
              <a:t>Unmasking</a:t>
            </a:r>
            <a:r>
              <a:rPr lang="en-US" dirty="0" smtClean="0">
                <a:solidFill>
                  <a:schemeClr val="bg1"/>
                </a:solidFill>
              </a:rPr>
              <a:t> </a:t>
            </a:r>
            <a:br>
              <a:rPr lang="en-US" dirty="0" smtClean="0">
                <a:solidFill>
                  <a:schemeClr val="bg1"/>
                </a:solidFill>
              </a:rPr>
            </a:br>
            <a:r>
              <a:rPr lang="en-US" dirty="0" smtClean="0">
                <a:solidFill>
                  <a:schemeClr val="bg1"/>
                </a:solidFill>
                <a:effectLst>
                  <a:reflection blurRad="6350" stA="50000" endA="300" endPos="50000" dist="29997" dir="5400000" sy="-100000" algn="bl" rotWithShape="0"/>
                </a:effectLst>
              </a:rPr>
              <a:t>Illusions of our Culture</a:t>
            </a:r>
            <a:endParaRPr lang="en-US" dirty="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n-US" sz="3200" i="1" dirty="0" smtClean="0">
                <a:solidFill>
                  <a:schemeClr val="bg1"/>
                </a:solidFill>
              </a:rPr>
              <a:t>The Illusion of Sexual Promiscuity</a:t>
            </a:r>
            <a:endParaRPr lang="en-US" sz="3200" i="1" dirty="0">
              <a:solidFill>
                <a:schemeClr val="bg1"/>
              </a:solidFill>
            </a:endParaRPr>
          </a:p>
        </p:txBody>
      </p:sp>
    </p:spTree>
    <p:extLst>
      <p:ext uri="{BB962C8B-B14F-4D97-AF65-F5344CB8AC3E}">
        <p14:creationId xmlns:p14="http://schemas.microsoft.com/office/powerpoint/2010/main" val="2688086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887100"/>
          </a:xfrm>
        </p:spPr>
        <p:txBody>
          <a:bodyPr>
            <a:normAutofit/>
          </a:bodyPr>
          <a:lstStyle/>
          <a:p>
            <a:pPr marL="342900" indent="-342900">
              <a:buNone/>
            </a:pPr>
            <a:r>
              <a:rPr lang="en-US" dirty="0">
                <a:solidFill>
                  <a:schemeClr val="bg1"/>
                </a:solidFill>
              </a:rPr>
              <a:t> </a:t>
            </a:r>
            <a:r>
              <a:rPr lang="en-US" sz="3200" dirty="0">
                <a:solidFill>
                  <a:schemeClr val="bg1"/>
                </a:solidFill>
              </a:rPr>
              <a:t>Ro </a:t>
            </a:r>
            <a:r>
              <a:rPr lang="en-US" sz="3200" dirty="0" smtClean="0">
                <a:solidFill>
                  <a:schemeClr val="bg1"/>
                </a:solidFill>
              </a:rPr>
              <a:t>1:28-31 </a:t>
            </a:r>
            <a:r>
              <a:rPr lang="en-US" sz="3200" dirty="0">
                <a:solidFill>
                  <a:schemeClr val="bg1"/>
                </a:solidFill>
              </a:rPr>
              <a:t>And even as they did not like to retain God in their knowledge, God gave them over to a debased mind, to do those things which are not </a:t>
            </a:r>
            <a:r>
              <a:rPr lang="en-US" sz="3200" dirty="0" smtClean="0">
                <a:solidFill>
                  <a:schemeClr val="bg1"/>
                </a:solidFill>
              </a:rPr>
              <a:t>fitting; being </a:t>
            </a:r>
            <a:r>
              <a:rPr lang="en-US" sz="3200" dirty="0">
                <a:solidFill>
                  <a:schemeClr val="bg1"/>
                </a:solidFill>
              </a:rPr>
              <a:t>filled with all unrighteousness, sexual immorality, wickedness, covetousness, maliciousness; full of envy, murder, strife, deceit, evil-mindedness; they are whisperers</a:t>
            </a:r>
            <a:r>
              <a:rPr lang="en-US" sz="3200" dirty="0" smtClean="0">
                <a:solidFill>
                  <a:schemeClr val="bg1"/>
                </a:solidFill>
              </a:rPr>
              <a:t>,  </a:t>
            </a:r>
            <a:r>
              <a:rPr lang="en-US" sz="3200" dirty="0">
                <a:solidFill>
                  <a:schemeClr val="bg1"/>
                </a:solidFill>
              </a:rPr>
              <a:t>backbiters, haters of God, violent, proud, boasters, inventors of evil things, disobedient to </a:t>
            </a:r>
            <a:r>
              <a:rPr lang="en-US" sz="3200" dirty="0" smtClean="0">
                <a:solidFill>
                  <a:schemeClr val="bg1"/>
                </a:solidFill>
              </a:rPr>
              <a:t>parents, </a:t>
            </a:r>
            <a:r>
              <a:rPr lang="en-US" sz="3200" dirty="0">
                <a:solidFill>
                  <a:schemeClr val="bg1"/>
                </a:solidFill>
              </a:rPr>
              <a:t>undiscerning, untrustworthy, unloving, unforgiving, unmerciful</a:t>
            </a:r>
            <a:r>
              <a:rPr lang="en-US" sz="3200" dirty="0" smtClean="0">
                <a:solidFill>
                  <a:schemeClr val="bg1"/>
                </a:solidFill>
              </a:rPr>
              <a:t>;</a:t>
            </a:r>
            <a:endParaRPr lang="en-US" sz="3200" dirty="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p:spPr>
      </p:pic>
    </p:spTree>
    <p:extLst>
      <p:ext uri="{BB962C8B-B14F-4D97-AF65-F5344CB8AC3E}">
        <p14:creationId xmlns:p14="http://schemas.microsoft.com/office/powerpoint/2010/main" val="346785241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887100"/>
          </a:xfrm>
        </p:spPr>
        <p:txBody>
          <a:bodyPr>
            <a:normAutofit/>
          </a:bodyPr>
          <a:lstStyle/>
          <a:p>
            <a:pPr marL="342900" indent="-342900" algn="ctr">
              <a:buNone/>
            </a:pPr>
            <a:r>
              <a:rPr lang="en-US" sz="6600" dirty="0">
                <a:solidFill>
                  <a:schemeClr val="bg1"/>
                </a:solidFill>
              </a:rPr>
              <a:t> </a:t>
            </a:r>
            <a:r>
              <a:rPr lang="en-US" sz="7200" dirty="0" smtClean="0">
                <a:solidFill>
                  <a:schemeClr val="bg1"/>
                </a:solidFill>
              </a:rPr>
              <a:t>What are some illusions that Satan uses to inspire sexual immorality?</a:t>
            </a:r>
            <a:endParaRPr lang="en-US" sz="7200" dirty="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p:spPr>
      </p:pic>
    </p:spTree>
    <p:extLst>
      <p:ext uri="{BB962C8B-B14F-4D97-AF65-F5344CB8AC3E}">
        <p14:creationId xmlns:p14="http://schemas.microsoft.com/office/powerpoint/2010/main" val="11342943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2266222"/>
            <a:ext cx="9144000" cy="4887100"/>
          </a:xfrm>
        </p:spPr>
        <p:txBody>
          <a:bodyPr>
            <a:normAutofit/>
          </a:bodyPr>
          <a:lstStyle/>
          <a:p>
            <a:pPr marL="342900" indent="-342900" algn="ctr">
              <a:buNone/>
            </a:pPr>
            <a:r>
              <a:rPr lang="en-US" sz="6600" dirty="0">
                <a:solidFill>
                  <a:schemeClr val="bg1"/>
                </a:solidFill>
              </a:rPr>
              <a:t> </a:t>
            </a:r>
            <a:r>
              <a:rPr lang="en-US" sz="7200" dirty="0" smtClean="0">
                <a:solidFill>
                  <a:schemeClr val="bg1"/>
                </a:solidFill>
              </a:rPr>
              <a:t>What are some “tools” that Satan uses to inspire sexual immorality?</a:t>
            </a:r>
            <a:endParaRPr lang="en-US" sz="7200" dirty="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641770" y="0"/>
            <a:ext cx="1502229" cy="2092391"/>
          </a:xfrm>
          <a:prstGeom prst="rect">
            <a:avLst/>
          </a:prstGeom>
          <a:noFill/>
        </p:spPr>
      </p:pic>
    </p:spTree>
    <p:extLst>
      <p:ext uri="{BB962C8B-B14F-4D97-AF65-F5344CB8AC3E}">
        <p14:creationId xmlns:p14="http://schemas.microsoft.com/office/powerpoint/2010/main" val="321850344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sp>
        <p:nvSpPr>
          <p:cNvPr id="6" name="Rounded Rectangular Callout 5"/>
          <p:cNvSpPr/>
          <p:nvPr/>
        </p:nvSpPr>
        <p:spPr>
          <a:xfrm>
            <a:off x="159027" y="2975815"/>
            <a:ext cx="8766312" cy="3643646"/>
          </a:xfrm>
          <a:prstGeom prst="wedgeRoundRectCallout">
            <a:avLst>
              <a:gd name="adj1" fmla="val -19968"/>
              <a:gd name="adj2" fmla="val 49670"/>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2800" dirty="0" smtClean="0">
              <a:solidFill>
                <a:schemeClr val="bg1"/>
              </a:solidFill>
              <a:effectLst/>
              <a:latin typeface="ComicSansMS"/>
              <a:ea typeface="Calibri" panose="020F0502020204030204" pitchFamily="34" charset="0"/>
              <a:cs typeface="ComicSansMS"/>
            </a:endParaRPr>
          </a:p>
          <a:p>
            <a:pPr marL="0" marR="0" algn="ctr">
              <a:spcBef>
                <a:spcPts val="0"/>
              </a:spcBef>
              <a:spcAft>
                <a:spcPts val="0"/>
              </a:spcAft>
            </a:pPr>
            <a:r>
              <a:rPr lang="en-US" sz="2800" dirty="0" smtClean="0">
                <a:solidFill>
                  <a:schemeClr val="bg1"/>
                </a:solidFill>
                <a:effectLst/>
                <a:ea typeface="Calibri" panose="020F0502020204030204" pitchFamily="34" charset="0"/>
                <a:cs typeface="ComicSansMS"/>
              </a:rPr>
              <a:t>I </a:t>
            </a:r>
            <a:r>
              <a:rPr lang="en-US" sz="2800" dirty="0">
                <a:solidFill>
                  <a:schemeClr val="bg1"/>
                </a:solidFill>
                <a:effectLst/>
                <a:ea typeface="Calibri" panose="020F0502020204030204" pitchFamily="34" charset="0"/>
                <a:cs typeface="ComicSansMS"/>
              </a:rPr>
              <a:t>lost my virginity when I was 15. My boyfriend and I thought we loved each other. But once we began having sex, it completely destroyed any love we had. I felt he was no longer interested in spending time with me—he was interested in spending time with my body.</a:t>
            </a:r>
            <a:endParaRPr lang="en-US" sz="3600" dirty="0">
              <a:solidFill>
                <a:schemeClr val="bg1"/>
              </a:solidFill>
              <a:effectLst/>
              <a:ea typeface="Calibri" panose="020F0502020204030204" pitchFamily="34" charset="0"/>
            </a:endParaRPr>
          </a:p>
          <a:p>
            <a:pPr marL="0" marR="0" algn="ctr">
              <a:spcBef>
                <a:spcPts val="0"/>
              </a:spcBef>
              <a:spcAft>
                <a:spcPts val="0"/>
              </a:spcAft>
            </a:pPr>
            <a:r>
              <a:rPr lang="en-US" sz="3200" dirty="0">
                <a:solidFill>
                  <a:schemeClr val="bg1"/>
                </a:solidFill>
                <a:effectLst/>
                <a:ea typeface="Calibri" panose="020F0502020204030204" pitchFamily="34" charset="0"/>
                <a:cs typeface="ComicSansMS"/>
              </a:rPr>
              <a:t>—A</a:t>
            </a:r>
            <a:r>
              <a:rPr lang="en-US" sz="1600" dirty="0">
                <a:solidFill>
                  <a:schemeClr val="bg1"/>
                </a:solidFill>
                <a:effectLst/>
                <a:ea typeface="Calibri" panose="020F0502020204030204" pitchFamily="34" charset="0"/>
                <a:cs typeface="ComicSansMS"/>
              </a:rPr>
              <a:t>MANDA</a:t>
            </a:r>
            <a:r>
              <a:rPr lang="en-US" sz="3200" dirty="0">
                <a:solidFill>
                  <a:schemeClr val="bg1"/>
                </a:solidFill>
                <a:effectLst/>
                <a:ea typeface="Calibri" panose="020F0502020204030204" pitchFamily="34" charset="0"/>
                <a:cs typeface="ComicSansMS"/>
              </a:rPr>
              <a:t>, </a:t>
            </a:r>
            <a:r>
              <a:rPr lang="en-US" sz="1600" dirty="0">
                <a:solidFill>
                  <a:schemeClr val="bg1"/>
                </a:solidFill>
                <a:effectLst/>
                <a:ea typeface="Calibri" panose="020F0502020204030204" pitchFamily="34" charset="0"/>
                <a:cs typeface="ComicSansMS"/>
              </a:rPr>
              <a:t>A COLLEGE STUDENT</a:t>
            </a:r>
            <a:endParaRPr lang="en-US" sz="3600" dirty="0">
              <a:solidFill>
                <a:schemeClr val="bg1"/>
              </a:solidFill>
              <a:effectLst/>
              <a:ea typeface="Calibri" panose="020F0502020204030204" pitchFamily="34" charset="0"/>
            </a:endParaRPr>
          </a:p>
          <a:p>
            <a:pPr marL="0" marR="0" algn="ctr">
              <a:spcBef>
                <a:spcPts val="0"/>
              </a:spcBef>
              <a:spcAft>
                <a:spcPts val="0"/>
              </a:spcAft>
            </a:pPr>
            <a:r>
              <a:rPr lang="en-US" sz="1600" dirty="0">
                <a:solidFill>
                  <a:schemeClr val="bg1"/>
                </a:solidFill>
                <a:effectLst/>
                <a:latin typeface="Times New Roman" panose="02020603050405020304" pitchFamily="18" charset="0"/>
                <a:ea typeface="Times New Roman" panose="02020603050405020304" pitchFamily="18" charset="0"/>
              </a:rPr>
              <a:t> </a:t>
            </a:r>
            <a:endParaRPr lang="en-US" sz="3600"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600" u="sng" dirty="0">
                <a:solidFill>
                  <a:schemeClr val="bg1"/>
                </a:solidFill>
                <a:effectLst/>
                <a:latin typeface="Times New Roman" panose="02020603050405020304" pitchFamily="18" charset="0"/>
                <a:ea typeface="Times New Roman" panose="02020603050405020304" pitchFamily="18" charset="0"/>
                <a:hlinkClick r:id="rId5"/>
              </a:rPr>
              <a:t>https://www2.cortland.edu/dotAsset/199337.pdf</a:t>
            </a:r>
            <a:endParaRPr lang="en-US" sz="3600"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3600" dirty="0">
                <a:solidFill>
                  <a:schemeClr val="bg1"/>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6136442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0" indent="0" algn="ctr">
              <a:buNone/>
            </a:pPr>
            <a:r>
              <a:rPr lang="en-US" sz="3600" dirty="0" smtClean="0">
                <a:solidFill>
                  <a:schemeClr val="bg1"/>
                </a:solidFill>
              </a:rPr>
              <a:t>Man’s laws vs. God’s laws</a:t>
            </a:r>
          </a:p>
          <a:p>
            <a:pPr marL="0" indent="0" algn="ctr">
              <a:buNone/>
            </a:pPr>
            <a:r>
              <a:rPr lang="en-US" sz="3200" dirty="0" smtClean="0">
                <a:solidFill>
                  <a:schemeClr val="bg1"/>
                </a:solidFill>
              </a:rPr>
              <a:t>Age of consent vs. marriage</a:t>
            </a:r>
          </a:p>
          <a:p>
            <a:pPr marL="342900" indent="-342900"/>
            <a:endParaRPr lang="en-US" sz="3600" dirty="0" smtClean="0">
              <a:solidFill>
                <a:schemeClr val="bg1"/>
              </a:solidFill>
            </a:endParaRPr>
          </a:p>
          <a:p>
            <a:pPr marL="342900" indent="-342900">
              <a:buNone/>
            </a:pPr>
            <a:endParaRPr lang="en-US" sz="8000" dirty="0" smtClean="0">
              <a:solidFill>
                <a:schemeClr val="bg1"/>
              </a:solidFill>
            </a:endParaRPr>
          </a:p>
        </p:txBody>
      </p:sp>
      <p:pic>
        <p:nvPicPr>
          <p:cNvPr id="32770" name="Picture 2" descr="http://deenaroseministries.files.wordpress.com/2010/03/marriage-logo4.jpg"/>
          <p:cNvPicPr>
            <a:picLocks noChangeAspect="1" noChangeArrowheads="1"/>
          </p:cNvPicPr>
          <p:nvPr/>
        </p:nvPicPr>
        <p:blipFill>
          <a:blip r:embed="rId4" cstate="print"/>
          <a:srcRect/>
          <a:stretch>
            <a:fillRect/>
          </a:stretch>
        </p:blipFill>
        <p:spPr bwMode="auto">
          <a:xfrm>
            <a:off x="4697760" y="5161126"/>
            <a:ext cx="4248119" cy="1389195"/>
          </a:xfrm>
          <a:prstGeom prst="rect">
            <a:avLst/>
          </a:prstGeom>
          <a:noFill/>
        </p:spPr>
      </p:pic>
      <p:pic>
        <p:nvPicPr>
          <p:cNvPr id="32772" name="Picture 4" descr="http://returntomanliness.com/wp-content/uploads/2008/06/dating.jpg"/>
          <p:cNvPicPr>
            <a:picLocks noChangeAspect="1" noChangeArrowheads="1"/>
          </p:cNvPicPr>
          <p:nvPr/>
        </p:nvPicPr>
        <p:blipFill>
          <a:blip r:embed="rId5" cstate="print"/>
          <a:srcRect/>
          <a:stretch>
            <a:fillRect/>
          </a:stretch>
        </p:blipFill>
        <p:spPr bwMode="auto">
          <a:xfrm>
            <a:off x="281335" y="3068527"/>
            <a:ext cx="4416425" cy="1913488"/>
          </a:xfrm>
          <a:prstGeom prst="rect">
            <a:avLst/>
          </a:prstGeom>
          <a:noFill/>
        </p:spPr>
      </p:pic>
      <p:sp>
        <p:nvSpPr>
          <p:cNvPr id="5" name="TextBox 4"/>
          <p:cNvSpPr txBox="1"/>
          <p:nvPr/>
        </p:nvSpPr>
        <p:spPr>
          <a:xfrm>
            <a:off x="418642" y="5161126"/>
            <a:ext cx="3947100" cy="1569660"/>
          </a:xfrm>
          <a:prstGeom prst="rect">
            <a:avLst/>
          </a:prstGeom>
          <a:noFill/>
        </p:spPr>
        <p:txBody>
          <a:bodyPr wrap="square" rtlCol="0">
            <a:spAutoFit/>
          </a:bodyPr>
          <a:lstStyle/>
          <a:p>
            <a:pPr algn="ctr"/>
            <a:r>
              <a:rPr lang="en-US" sz="2400" i="1" dirty="0" smtClean="0">
                <a:solidFill>
                  <a:schemeClr val="bg1"/>
                </a:solidFill>
              </a:rPr>
              <a:t>“Men </a:t>
            </a:r>
            <a:r>
              <a:rPr lang="en-US" sz="2400" i="1" dirty="0">
                <a:solidFill>
                  <a:schemeClr val="bg1"/>
                </a:solidFill>
              </a:rPr>
              <a:t>frequently cheat just for the sexual </a:t>
            </a:r>
            <a:r>
              <a:rPr lang="en-US" sz="2400" i="1" dirty="0" smtClean="0">
                <a:solidFill>
                  <a:schemeClr val="bg1"/>
                </a:solidFill>
              </a:rPr>
              <a:t>contact “</a:t>
            </a:r>
          </a:p>
          <a:p>
            <a:endParaRPr lang="en-US" sz="2400" dirty="0">
              <a:solidFill>
                <a:schemeClr val="bg1"/>
              </a:solidFill>
            </a:endParaRPr>
          </a:p>
          <a:p>
            <a:r>
              <a:rPr lang="en-US" sz="2400" dirty="0" smtClean="0">
                <a:solidFill>
                  <a:schemeClr val="bg1"/>
                </a:solidFill>
              </a:rPr>
              <a:t>(</a:t>
            </a:r>
            <a:r>
              <a:rPr lang="en-US" sz="2400" u="sng" dirty="0" smtClean="0">
                <a:solidFill>
                  <a:schemeClr val="bg1"/>
                </a:solidFill>
                <a:hlinkClick r:id="rId6"/>
              </a:rPr>
              <a:t>www.divorcestatistics.info</a:t>
            </a:r>
            <a:r>
              <a:rPr lang="en-US" sz="2400" dirty="0">
                <a:solidFill>
                  <a:schemeClr val="bg1"/>
                </a:solidFill>
              </a:rPr>
              <a:t>). </a:t>
            </a:r>
          </a:p>
        </p:txBody>
      </p:sp>
      <p:sp>
        <p:nvSpPr>
          <p:cNvPr id="8" name="TextBox 7"/>
          <p:cNvSpPr txBox="1"/>
          <p:nvPr/>
        </p:nvSpPr>
        <p:spPr>
          <a:xfrm>
            <a:off x="5072927" y="3263074"/>
            <a:ext cx="3211757" cy="1200329"/>
          </a:xfrm>
          <a:prstGeom prst="rect">
            <a:avLst/>
          </a:prstGeom>
          <a:noFill/>
        </p:spPr>
        <p:txBody>
          <a:bodyPr wrap="square" rtlCol="0">
            <a:spAutoFit/>
          </a:bodyPr>
          <a:lstStyle/>
          <a:p>
            <a:r>
              <a:rPr lang="en-US" sz="2400" i="1" dirty="0" smtClean="0">
                <a:solidFill>
                  <a:schemeClr val="bg1"/>
                </a:solidFill>
              </a:rPr>
              <a:t>“Women </a:t>
            </a:r>
            <a:r>
              <a:rPr lang="en-US" sz="2400" i="1" dirty="0">
                <a:solidFill>
                  <a:schemeClr val="bg1"/>
                </a:solidFill>
              </a:rPr>
              <a:t>frequently cheat in a marriage for emotional </a:t>
            </a:r>
            <a:r>
              <a:rPr lang="en-US" sz="2400" i="1" dirty="0" smtClean="0">
                <a:solidFill>
                  <a:schemeClr val="bg1"/>
                </a:solidFill>
              </a:rPr>
              <a:t>reasons”</a:t>
            </a:r>
            <a:endParaRPr lang="en-US" sz="2400" i="1" dirty="0">
              <a:solidFill>
                <a:schemeClr val="bg1"/>
              </a:solidFill>
            </a:endParaRPr>
          </a:p>
        </p:txBody>
      </p:sp>
    </p:spTree>
    <p:extLst>
      <p:ext uri="{BB962C8B-B14F-4D97-AF65-F5344CB8AC3E}">
        <p14:creationId xmlns:p14="http://schemas.microsoft.com/office/powerpoint/2010/main" val="50079841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44074" y="2801984"/>
            <a:ext cx="5734692" cy="1112705"/>
          </a:xfrm>
        </p:spPr>
        <p:txBody>
          <a:bodyPr>
            <a:normAutofit fontScale="92500" lnSpcReduction="10000"/>
          </a:bodyPr>
          <a:lstStyle/>
          <a:p>
            <a:pPr marL="0" indent="0">
              <a:buNone/>
            </a:pPr>
            <a:r>
              <a:rPr lang="en-US" sz="8800" dirty="0" smtClean="0">
                <a:solidFill>
                  <a:srgbClr val="C00000"/>
                </a:solidFill>
              </a:rPr>
              <a:t>Bad Choices</a:t>
            </a: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sp>
        <p:nvSpPr>
          <p:cNvPr id="6" name="Content Placeholder 2"/>
          <p:cNvSpPr txBox="1">
            <a:spLocks/>
          </p:cNvSpPr>
          <p:nvPr/>
        </p:nvSpPr>
        <p:spPr>
          <a:xfrm>
            <a:off x="2795541" y="5025783"/>
            <a:ext cx="5980323" cy="11127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800" dirty="0" smtClean="0">
                <a:solidFill>
                  <a:srgbClr val="C00000"/>
                </a:solidFill>
              </a:rPr>
              <a:t>Bad Situation</a:t>
            </a:r>
            <a:endParaRPr lang="en-US" sz="8800" dirty="0" smtClean="0">
              <a:solidFill>
                <a:srgbClr val="C00000"/>
              </a:solidFill>
            </a:endParaRPr>
          </a:p>
        </p:txBody>
      </p:sp>
      <p:sp>
        <p:nvSpPr>
          <p:cNvPr id="7" name="Content Placeholder 2"/>
          <p:cNvSpPr txBox="1">
            <a:spLocks/>
          </p:cNvSpPr>
          <p:nvPr/>
        </p:nvSpPr>
        <p:spPr>
          <a:xfrm>
            <a:off x="2062358" y="3913078"/>
            <a:ext cx="3062173" cy="11127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800" dirty="0" smtClean="0">
                <a:solidFill>
                  <a:schemeClr val="bg1"/>
                </a:solidFill>
              </a:rPr>
              <a:t>Create</a:t>
            </a:r>
            <a:endParaRPr lang="en-US" sz="8800" dirty="0" smtClean="0">
              <a:solidFill>
                <a:schemeClr val="bg1"/>
              </a:solidFill>
            </a:endParaRPr>
          </a:p>
        </p:txBody>
      </p:sp>
    </p:spTree>
    <p:extLst>
      <p:ext uri="{BB962C8B-B14F-4D97-AF65-F5344CB8AC3E}">
        <p14:creationId xmlns:p14="http://schemas.microsoft.com/office/powerpoint/2010/main" val="304974636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732208" y="3569464"/>
            <a:ext cx="7886700" cy="3826851"/>
          </a:xfrm>
        </p:spPr>
        <p:txBody>
          <a:bodyPr>
            <a:normAutofit/>
          </a:bodyPr>
          <a:lstStyle/>
          <a:p>
            <a:pPr marL="0" indent="0">
              <a:buNone/>
            </a:pPr>
            <a:r>
              <a:rPr lang="en-US" sz="7200" dirty="0" smtClean="0">
                <a:solidFill>
                  <a:schemeClr val="bg1"/>
                </a:solidFill>
              </a:rPr>
              <a:t>You Can Overcome</a:t>
            </a:r>
          </a:p>
          <a:p>
            <a:pPr marL="0" indent="0">
              <a:buNone/>
            </a:pPr>
            <a:r>
              <a:rPr lang="en-US" sz="7200" dirty="0" smtClean="0">
                <a:solidFill>
                  <a:schemeClr val="bg1"/>
                </a:solidFill>
              </a:rPr>
              <a:t>And Enjoy this Gift</a:t>
            </a:r>
            <a:endParaRPr lang="en-US" sz="66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spTree>
    <p:extLst>
      <p:ext uri="{BB962C8B-B14F-4D97-AF65-F5344CB8AC3E}">
        <p14:creationId xmlns:p14="http://schemas.microsoft.com/office/powerpoint/2010/main" val="33178869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7546" y="2950145"/>
            <a:ext cx="3395019" cy="1790700"/>
          </a:xfrm>
        </p:spPr>
        <p:txBody>
          <a:bodyPr>
            <a:normAutofit/>
          </a:bodyPr>
          <a:lstStyle/>
          <a:p>
            <a:r>
              <a:rPr lang="en-US" dirty="0">
                <a:latin typeface="Brush Script MT" panose="03060802040406070304" pitchFamily="66" charset="0"/>
              </a:rPr>
              <a:t>Of You?</a:t>
            </a:r>
          </a:p>
        </p:txBody>
      </p:sp>
      <p:pic>
        <p:nvPicPr>
          <p:cNvPr id="4" name="Picture 3"/>
          <p:cNvPicPr>
            <a:picLocks noChangeAspect="1"/>
          </p:cNvPicPr>
          <p:nvPr/>
        </p:nvPicPr>
        <p:blipFill>
          <a:blip r:embed="rId2"/>
          <a:stretch>
            <a:fillRect/>
          </a:stretch>
        </p:blipFill>
        <p:spPr>
          <a:xfrm>
            <a:off x="0" y="857250"/>
            <a:ext cx="4398865" cy="5143500"/>
          </a:xfrm>
          <a:prstGeom prst="rect">
            <a:avLst/>
          </a:prstGeom>
        </p:spPr>
      </p:pic>
      <p:pic>
        <p:nvPicPr>
          <p:cNvPr id="6" name="Picture 5"/>
          <p:cNvPicPr>
            <a:picLocks noChangeAspect="1"/>
          </p:cNvPicPr>
          <p:nvPr/>
        </p:nvPicPr>
        <p:blipFill>
          <a:blip r:embed="rId3"/>
          <a:stretch>
            <a:fillRect/>
          </a:stretch>
        </p:blipFill>
        <p:spPr>
          <a:xfrm>
            <a:off x="5587861" y="3103782"/>
            <a:ext cx="2636044" cy="835819"/>
          </a:xfrm>
          <a:prstGeom prst="rect">
            <a:avLst/>
          </a:prstGeom>
        </p:spPr>
      </p:pic>
      <p:sp>
        <p:nvSpPr>
          <p:cNvPr id="7" name="Title 1"/>
          <p:cNvSpPr txBox="1">
            <a:spLocks/>
          </p:cNvSpPr>
          <p:nvPr/>
        </p:nvSpPr>
        <p:spPr>
          <a:xfrm>
            <a:off x="5387546" y="1535296"/>
            <a:ext cx="3395019"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Brush Script MT" panose="03060802040406070304" pitchFamily="66" charset="0"/>
              </a:rPr>
              <a:t>Who </a:t>
            </a:r>
            <a:r>
              <a:rPr lang="en-US" dirty="0" smtClean="0">
                <a:latin typeface="Brush Script MT" panose="03060802040406070304" pitchFamily="66" charset="0"/>
              </a:rPr>
              <a:t>Will</a:t>
            </a:r>
          </a:p>
          <a:p>
            <a:r>
              <a:rPr lang="en-US" dirty="0" smtClean="0">
                <a:latin typeface="Brush Script MT" panose="03060802040406070304" pitchFamily="66" charset="0"/>
              </a:rPr>
              <a:t>You Let</a:t>
            </a:r>
            <a:endParaRPr lang="en-US" dirty="0">
              <a:latin typeface="Brush Script MT" panose="03060802040406070304" pitchFamily="66" charset="0"/>
            </a:endParaRPr>
          </a:p>
        </p:txBody>
      </p:sp>
    </p:spTree>
    <p:extLst>
      <p:ext uri="{BB962C8B-B14F-4D97-AF65-F5344CB8AC3E}">
        <p14:creationId xmlns:p14="http://schemas.microsoft.com/office/powerpoint/2010/main" val="299432098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570" y="931390"/>
            <a:ext cx="3395019" cy="890170"/>
          </a:xfrm>
        </p:spPr>
        <p:txBody>
          <a:bodyPr>
            <a:normAutofit fontScale="90000"/>
          </a:bodyPr>
          <a:lstStyle/>
          <a:p>
            <a:r>
              <a:rPr lang="en-US" dirty="0" smtClean="0">
                <a:latin typeface="Brush Script MT" panose="03060802040406070304" pitchFamily="66" charset="0"/>
              </a:rPr>
              <a:t>Who </a:t>
            </a:r>
            <a:r>
              <a:rPr lang="en-US" dirty="0" smtClean="0">
                <a:latin typeface="Brush Script MT" panose="03060802040406070304" pitchFamily="66" charset="0"/>
              </a:rPr>
              <a:t>Will</a:t>
            </a:r>
            <a:br>
              <a:rPr lang="en-US" dirty="0" smtClean="0">
                <a:latin typeface="Brush Script MT" panose="03060802040406070304" pitchFamily="66" charset="0"/>
              </a:rPr>
            </a:br>
            <a:r>
              <a:rPr lang="en-US" dirty="0" smtClean="0">
                <a:latin typeface="Brush Script MT" panose="03060802040406070304" pitchFamily="66" charset="0"/>
              </a:rPr>
              <a:t>You Let</a:t>
            </a:r>
            <a:endParaRPr lang="en-US" dirty="0">
              <a:latin typeface="Brush Script MT" panose="03060802040406070304" pitchFamily="66" charset="0"/>
            </a:endParaRPr>
          </a:p>
        </p:txBody>
      </p:sp>
      <p:pic>
        <p:nvPicPr>
          <p:cNvPr id="4" name="Picture 3"/>
          <p:cNvPicPr>
            <a:picLocks noChangeAspect="1"/>
          </p:cNvPicPr>
          <p:nvPr/>
        </p:nvPicPr>
        <p:blipFill>
          <a:blip r:embed="rId2"/>
          <a:stretch>
            <a:fillRect/>
          </a:stretch>
        </p:blipFill>
        <p:spPr>
          <a:xfrm>
            <a:off x="1" y="1237221"/>
            <a:ext cx="4073903" cy="4763530"/>
          </a:xfrm>
          <a:prstGeom prst="rect">
            <a:avLst/>
          </a:prstGeom>
        </p:spPr>
      </p:pic>
      <p:pic>
        <p:nvPicPr>
          <p:cNvPr id="6" name="Picture 5"/>
          <p:cNvPicPr>
            <a:picLocks noChangeAspect="1"/>
          </p:cNvPicPr>
          <p:nvPr/>
        </p:nvPicPr>
        <p:blipFill>
          <a:blip r:embed="rId3"/>
          <a:stretch>
            <a:fillRect/>
          </a:stretch>
        </p:blipFill>
        <p:spPr>
          <a:xfrm>
            <a:off x="5921975" y="1658062"/>
            <a:ext cx="2070239" cy="656417"/>
          </a:xfrm>
          <a:prstGeom prst="rect">
            <a:avLst/>
          </a:prstGeom>
        </p:spPr>
      </p:pic>
      <p:sp>
        <p:nvSpPr>
          <p:cNvPr id="3" name="TextBox 2"/>
          <p:cNvSpPr txBox="1"/>
          <p:nvPr/>
        </p:nvSpPr>
        <p:spPr>
          <a:xfrm>
            <a:off x="4406605" y="2900600"/>
            <a:ext cx="4616372" cy="3347070"/>
          </a:xfrm>
          <a:prstGeom prst="rect">
            <a:avLst/>
          </a:prstGeom>
          <a:noFill/>
        </p:spPr>
        <p:txBody>
          <a:bodyPr wrap="square" rtlCol="0">
            <a:spAutoFit/>
          </a:bodyPr>
          <a:lstStyle/>
          <a:p>
            <a:r>
              <a:rPr lang="en-US" sz="3000" dirty="0">
                <a:solidFill>
                  <a:prstClr val="black"/>
                </a:solidFill>
              </a:rPr>
              <a:t>Self-control</a:t>
            </a:r>
          </a:p>
          <a:p>
            <a:pPr marL="214313" indent="-214313">
              <a:buFont typeface="Arial" panose="020B0604020202020204" pitchFamily="34" charset="0"/>
              <a:buChar char="•"/>
            </a:pPr>
            <a:r>
              <a:rPr lang="en-US" sz="2400" dirty="0">
                <a:solidFill>
                  <a:prstClr val="black"/>
                </a:solidFill>
              </a:rPr>
              <a:t> The virtue of one who masters his desires and passions.</a:t>
            </a:r>
          </a:p>
          <a:p>
            <a:pPr marL="214313" indent="-214313">
              <a:buFont typeface="Arial" panose="020B0604020202020204" pitchFamily="34" charset="0"/>
              <a:buChar char="•"/>
            </a:pPr>
            <a:r>
              <a:rPr lang="en-US" sz="2400" dirty="0">
                <a:solidFill>
                  <a:prstClr val="black"/>
                </a:solidFill>
              </a:rPr>
              <a:t>Sober (Soundness of mind) </a:t>
            </a:r>
            <a:r>
              <a:rPr lang="en-US" sz="2400" b="1" dirty="0">
                <a:solidFill>
                  <a:srgbClr val="70AD47">
                    <a:lumMod val="50000"/>
                  </a:srgbClr>
                </a:solidFill>
              </a:rPr>
              <a:t>(ROE)</a:t>
            </a:r>
          </a:p>
          <a:p>
            <a:pPr marL="214313" indent="-214313">
              <a:buFont typeface="Arial" panose="020B0604020202020204" pitchFamily="34" charset="0"/>
              <a:buChar char="•"/>
            </a:pPr>
            <a:r>
              <a:rPr lang="en-US" sz="2400" dirty="0">
                <a:solidFill>
                  <a:prstClr val="black"/>
                </a:solidFill>
              </a:rPr>
              <a:t>Athletes who in preparing themselves for the game abstained from unwholesome food, wine, etc..</a:t>
            </a:r>
          </a:p>
          <a:p>
            <a:pPr marL="214313" indent="-214313">
              <a:buFont typeface="Arial" panose="020B0604020202020204" pitchFamily="34" charset="0"/>
              <a:buChar char="•"/>
            </a:pPr>
            <a:endParaRPr lang="en-US" sz="1350" dirty="0">
              <a:solidFill>
                <a:prstClr val="black"/>
              </a:solidFill>
            </a:endParaRPr>
          </a:p>
        </p:txBody>
      </p:sp>
      <p:sp>
        <p:nvSpPr>
          <p:cNvPr id="7" name="Title 1"/>
          <p:cNvSpPr txBox="1">
            <a:spLocks/>
          </p:cNvSpPr>
          <p:nvPr/>
        </p:nvSpPr>
        <p:spPr>
          <a:xfrm>
            <a:off x="5180570" y="2167066"/>
            <a:ext cx="3395019" cy="890170"/>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100" dirty="0">
                <a:solidFill>
                  <a:prstClr val="black"/>
                </a:solidFill>
                <a:latin typeface="Brush Script MT" panose="03060802040406070304" pitchFamily="66" charset="0"/>
              </a:rPr>
              <a:t>Of You?</a:t>
            </a:r>
          </a:p>
        </p:txBody>
      </p:sp>
    </p:spTree>
    <p:extLst>
      <p:ext uri="{BB962C8B-B14F-4D97-AF65-F5344CB8AC3E}">
        <p14:creationId xmlns:p14="http://schemas.microsoft.com/office/powerpoint/2010/main" val="37366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pic>
        <p:nvPicPr>
          <p:cNvPr id="7" name="Content Placeholder 6"/>
          <p:cNvPicPr>
            <a:picLocks noGrp="1"/>
          </p:cNvPicPr>
          <p:nvPr>
            <p:ph idx="1"/>
          </p:nvPr>
        </p:nvPicPr>
        <p:blipFill>
          <a:blip r:embed="rId5"/>
          <a:stretch>
            <a:fillRect/>
          </a:stretch>
        </p:blipFill>
        <p:spPr>
          <a:xfrm>
            <a:off x="695764" y="2178164"/>
            <a:ext cx="5857570" cy="4351338"/>
          </a:xfrm>
          <a:prstGeom prst="rect">
            <a:avLst/>
          </a:prstGeom>
        </p:spPr>
      </p:pic>
    </p:spTree>
    <p:extLst>
      <p:ext uri="{BB962C8B-B14F-4D97-AF65-F5344CB8AC3E}">
        <p14:creationId xmlns:p14="http://schemas.microsoft.com/office/powerpoint/2010/main" val="389087737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pic>
        <p:nvPicPr>
          <p:cNvPr id="5" name="Picture 5" descr="Warning_Tape"/>
          <p:cNvPicPr>
            <a:picLocks noGrp="1" noChangeAspect="1" noChangeArrowheads="1"/>
          </p:cNvPicPr>
          <p:nvPr>
            <p:ph idx="1"/>
          </p:nvPr>
        </p:nvPicPr>
        <p:blipFill>
          <a:blip r:embed="rId4" cstate="print"/>
          <a:srcRect/>
          <a:stretch>
            <a:fillRect/>
          </a:stretch>
        </p:blipFill>
        <p:spPr bwMode="auto">
          <a:xfrm>
            <a:off x="1036320" y="1645920"/>
            <a:ext cx="6949440" cy="4937760"/>
          </a:xfrm>
          <a:prstGeom prst="rect">
            <a:avLst/>
          </a:prstGeom>
          <a:noFill/>
          <a:ln w="9525">
            <a:noFill/>
            <a:miter lim="800000"/>
            <a:headEnd/>
            <a:tailEnd/>
          </a:ln>
        </p:spPr>
      </p:pic>
    </p:spTree>
    <p:extLst>
      <p:ext uri="{BB962C8B-B14F-4D97-AF65-F5344CB8AC3E}">
        <p14:creationId xmlns:p14="http://schemas.microsoft.com/office/powerpoint/2010/main" val="794383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5927075"/>
            <a:ext cx="9144000" cy="2570927"/>
          </a:xfrm>
        </p:spPr>
        <p:txBody>
          <a:bodyPr>
            <a:normAutofit/>
          </a:bodyPr>
          <a:lstStyle/>
          <a:p>
            <a:pPr marL="0" indent="0" algn="ctr">
              <a:buNone/>
            </a:pPr>
            <a:r>
              <a:rPr lang="en-US" sz="4800" dirty="0" smtClean="0">
                <a:solidFill>
                  <a:schemeClr val="bg1"/>
                </a:solidFill>
              </a:rPr>
              <a:t>“It Isn’t Over if You Have Fallen”</a:t>
            </a:r>
            <a:endParaRPr lang="en-US" sz="4400"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199" y="1743954"/>
            <a:ext cx="5850989" cy="4183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821705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0" indent="0">
              <a:buNone/>
            </a:pPr>
            <a:r>
              <a:rPr lang="en-US" sz="6600" dirty="0" smtClean="0">
                <a:solidFill>
                  <a:schemeClr val="bg1"/>
                </a:solidFill>
              </a:rPr>
              <a:t>“Be in the right place, at the right time, doing the right thing in the right way.”</a:t>
            </a:r>
          </a:p>
        </p:txBody>
      </p:sp>
    </p:spTree>
    <p:extLst>
      <p:ext uri="{BB962C8B-B14F-4D97-AF65-F5344CB8AC3E}">
        <p14:creationId xmlns:p14="http://schemas.microsoft.com/office/powerpoint/2010/main" val="21491001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The Sexual Relationship</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0" y="1825625"/>
            <a:ext cx="9144000" cy="4351338"/>
          </a:xfrm>
        </p:spPr>
        <p:txBody>
          <a:bodyPr>
            <a:normAutofit/>
          </a:bodyPr>
          <a:lstStyle/>
          <a:p>
            <a:pPr marL="342900" indent="-342900" algn="ctr">
              <a:buNone/>
            </a:pPr>
            <a:endParaRPr lang="en-US" sz="4400" dirty="0" smtClean="0">
              <a:solidFill>
                <a:schemeClr val="bg1"/>
              </a:solidFill>
            </a:endParaRPr>
          </a:p>
          <a:p>
            <a:pPr marL="342900" indent="-342900" algn="ctr">
              <a:buNone/>
            </a:pPr>
            <a:r>
              <a:rPr lang="en-US" sz="4400" dirty="0" smtClean="0">
                <a:solidFill>
                  <a:schemeClr val="bg1"/>
                </a:solidFill>
              </a:rPr>
              <a:t>God Created </a:t>
            </a:r>
            <a:r>
              <a:rPr lang="en-US" sz="4400" dirty="0" smtClean="0">
                <a:solidFill>
                  <a:schemeClr val="bg1"/>
                </a:solidFill>
              </a:rPr>
              <a:t>It for </a:t>
            </a:r>
            <a:r>
              <a:rPr lang="en-US" sz="4400" dirty="0" smtClean="0">
                <a:solidFill>
                  <a:schemeClr val="bg1"/>
                </a:solidFill>
              </a:rPr>
              <a:t>Good</a:t>
            </a:r>
          </a:p>
          <a:p>
            <a:pPr marL="342900" indent="-342900" algn="ctr">
              <a:buNone/>
            </a:pPr>
            <a:endParaRPr lang="en-US" sz="4400" dirty="0">
              <a:solidFill>
                <a:schemeClr val="bg1"/>
              </a:solidFill>
            </a:endParaRPr>
          </a:p>
          <a:p>
            <a:pPr marL="342900" indent="-342900" algn="ctr">
              <a:buNone/>
            </a:pPr>
            <a:r>
              <a:rPr lang="en-US" sz="4400" dirty="0" smtClean="0">
                <a:solidFill>
                  <a:schemeClr val="bg1"/>
                </a:solidFill>
              </a:rPr>
              <a:t>Satan Exploits </a:t>
            </a:r>
            <a:r>
              <a:rPr lang="en-US" sz="4400" dirty="0" smtClean="0">
                <a:solidFill>
                  <a:schemeClr val="bg1"/>
                </a:solidFill>
              </a:rPr>
              <a:t>It to </a:t>
            </a:r>
            <a:r>
              <a:rPr lang="en-US" sz="4400" dirty="0" smtClean="0">
                <a:solidFill>
                  <a:schemeClr val="bg1"/>
                </a:solidFill>
              </a:rPr>
              <a:t>Destroy Your Soul!</a:t>
            </a:r>
          </a:p>
          <a:p>
            <a:pPr marL="342900" indent="-342900" algn="ctr">
              <a:buNone/>
            </a:pPr>
            <a:endParaRPr lang="en-US" sz="4400" dirty="0">
              <a:solidFill>
                <a:schemeClr val="bg1"/>
              </a:solidFill>
            </a:endParaRPr>
          </a:p>
          <a:p>
            <a:pPr marL="342900" indent="-342900" algn="ctr">
              <a:buNone/>
            </a:pPr>
            <a:r>
              <a:rPr lang="en-US" sz="4400" dirty="0" smtClean="0">
                <a:solidFill>
                  <a:schemeClr val="bg1"/>
                </a:solidFill>
              </a:rPr>
              <a:t>Blessing or Curse – Your choice</a:t>
            </a:r>
            <a:endParaRPr lang="en-US" sz="4400" dirty="0" smtClean="0">
              <a:solidFill>
                <a:schemeClr val="bg1"/>
              </a:solidFill>
            </a:endParaRPr>
          </a:p>
        </p:txBody>
      </p:sp>
    </p:spTree>
    <p:extLst>
      <p:ext uri="{BB962C8B-B14F-4D97-AF65-F5344CB8AC3E}">
        <p14:creationId xmlns:p14="http://schemas.microsoft.com/office/powerpoint/2010/main" val="420685144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66883" y="365126"/>
            <a:ext cx="6649657"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The Sexual Relationship</a:t>
            </a:r>
            <a:endParaRPr lang="en-US" sz="5400" dirty="0">
              <a:solidFill>
                <a:schemeClr val="bg1"/>
              </a:solidFill>
              <a:effectLst>
                <a:reflection blurRad="6350" stA="50000" endA="300" endPos="50000" dist="29997" dir="5400000" sy="-100000" algn="bl" rotWithShape="0"/>
              </a:effectLst>
            </a:endParaRPr>
          </a:p>
        </p:txBody>
      </p:sp>
      <p:sp>
        <p:nvSpPr>
          <p:cNvPr id="8" name="Content Placeholder 7"/>
          <p:cNvSpPr>
            <a:spLocks noGrp="1"/>
          </p:cNvSpPr>
          <p:nvPr>
            <p:ph sz="quarter" idx="4"/>
          </p:nvPr>
        </p:nvSpPr>
        <p:spPr>
          <a:xfrm>
            <a:off x="4629149" y="1828801"/>
            <a:ext cx="3887391" cy="3931919"/>
          </a:xfrm>
        </p:spPr>
        <p:txBody>
          <a:bodyPr/>
          <a:lstStyle/>
          <a:p>
            <a:pPr marL="0" indent="0" algn="ctr">
              <a:buNone/>
            </a:pPr>
            <a:r>
              <a:rPr lang="en-US" sz="5400" i="1" dirty="0" smtClean="0">
                <a:solidFill>
                  <a:schemeClr val="bg1"/>
                </a:solidFill>
              </a:rPr>
              <a:t>This </a:t>
            </a:r>
            <a:r>
              <a:rPr lang="en-US" sz="5400" i="1" dirty="0">
                <a:solidFill>
                  <a:schemeClr val="bg1"/>
                </a:solidFill>
              </a:rPr>
              <a:t>is now bone of my bones and flesh of my flesh</a:t>
            </a:r>
          </a:p>
        </p:txBody>
      </p:sp>
      <p:sp>
        <p:nvSpPr>
          <p:cNvPr id="9" name="TextBox 8"/>
          <p:cNvSpPr txBox="1"/>
          <p:nvPr/>
        </p:nvSpPr>
        <p:spPr>
          <a:xfrm>
            <a:off x="1097280" y="5898832"/>
            <a:ext cx="6371873" cy="830997"/>
          </a:xfrm>
          <a:prstGeom prst="rect">
            <a:avLst/>
          </a:prstGeom>
          <a:noFill/>
        </p:spPr>
        <p:txBody>
          <a:bodyPr wrap="none" rtlCol="0">
            <a:spAutoFit/>
          </a:bodyPr>
          <a:lstStyle/>
          <a:p>
            <a:r>
              <a:rPr lang="en-US" sz="4800" b="1" i="1" dirty="0" smtClean="0">
                <a:solidFill>
                  <a:schemeClr val="bg1"/>
                </a:solidFill>
                <a:effectLst>
                  <a:outerShdw blurRad="38100" dist="38100" dir="2700000" algn="tl">
                    <a:srgbClr val="000000">
                      <a:alpha val="43137"/>
                    </a:srgbClr>
                  </a:outerShdw>
                </a:effectLst>
              </a:rPr>
              <a:t>God Created It For Good</a:t>
            </a:r>
            <a:endParaRPr lang="en-US" sz="4800" b="1" i="1" dirty="0">
              <a:solidFill>
                <a:schemeClr val="bg1"/>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07067" y="2308823"/>
            <a:ext cx="4222081" cy="3166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5888296"/>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66883" y="365126"/>
            <a:ext cx="6649657" cy="1325563"/>
          </a:xfrm>
        </p:spPr>
        <p:txBody>
          <a:bodyPr>
            <a:normAutofit/>
          </a:bodyPr>
          <a:lstStyle/>
          <a:p>
            <a:r>
              <a:rPr lang="en-US" sz="5400" dirty="0">
                <a:solidFill>
                  <a:schemeClr val="bg1"/>
                </a:solidFill>
                <a:effectLst>
                  <a:reflection blurRad="6350" stA="50000" endA="300" endPos="50000" dist="29997" dir="5400000" sy="-100000" algn="bl" rotWithShape="0"/>
                </a:effectLst>
              </a:rPr>
              <a:t>The Sexual Relationship</a:t>
            </a:r>
            <a:endParaRPr lang="en-US" sz="5400" dirty="0">
              <a:solidFill>
                <a:schemeClr val="bg1"/>
              </a:solidFill>
              <a:effectLst>
                <a:reflection blurRad="6350" stA="50000" endA="300" endPos="50000" dist="29997" dir="5400000" sy="-100000" algn="bl" rotWithShape="0"/>
              </a:effectLst>
            </a:endParaRPr>
          </a:p>
        </p:txBody>
      </p:sp>
      <p:sp>
        <p:nvSpPr>
          <p:cNvPr id="8" name="Content Placeholder 7"/>
          <p:cNvSpPr>
            <a:spLocks noGrp="1"/>
          </p:cNvSpPr>
          <p:nvPr>
            <p:ph sz="quarter" idx="4"/>
          </p:nvPr>
        </p:nvSpPr>
        <p:spPr>
          <a:xfrm>
            <a:off x="735473" y="2189744"/>
            <a:ext cx="3887391" cy="3350625"/>
          </a:xfrm>
        </p:spPr>
        <p:txBody>
          <a:bodyPr/>
          <a:lstStyle/>
          <a:p>
            <a:pPr marL="0" indent="0">
              <a:buNone/>
            </a:pPr>
            <a:endParaRPr lang="en-US" dirty="0" smtClean="0">
              <a:solidFill>
                <a:schemeClr val="bg1"/>
              </a:solidFill>
            </a:endParaRPr>
          </a:p>
          <a:p>
            <a:pPr marL="0" indent="0" algn="ctr">
              <a:buNone/>
            </a:pPr>
            <a:r>
              <a:rPr lang="en-US" sz="5400" i="1" dirty="0" smtClean="0">
                <a:solidFill>
                  <a:schemeClr val="bg1"/>
                </a:solidFill>
              </a:rPr>
              <a:t>And the Two Became One Flesh</a:t>
            </a:r>
            <a:endParaRPr lang="en-US" sz="5400" i="1" dirty="0">
              <a:solidFill>
                <a:schemeClr val="bg1"/>
              </a:solidFill>
            </a:endParaRPr>
          </a:p>
        </p:txBody>
      </p:sp>
      <p:pic>
        <p:nvPicPr>
          <p:cNvPr id="3" name="Picture 2"/>
          <p:cNvPicPr>
            <a:picLocks noChangeAspect="1"/>
          </p:cNvPicPr>
          <p:nvPr/>
        </p:nvPicPr>
        <p:blipFill>
          <a:blip r:embed="rId4"/>
          <a:stretch>
            <a:fillRect/>
          </a:stretch>
        </p:blipFill>
        <p:spPr>
          <a:xfrm>
            <a:off x="1069114" y="5743796"/>
            <a:ext cx="6901270" cy="13412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711" y="1812754"/>
            <a:ext cx="2719302" cy="41046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8599301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182880" y="1825624"/>
            <a:ext cx="4728755" cy="4875621"/>
          </a:xfrm>
        </p:spPr>
        <p:txBody>
          <a:bodyPr>
            <a:normAutofit lnSpcReduction="10000"/>
          </a:bodyPr>
          <a:lstStyle/>
          <a:p>
            <a:pPr marL="0" indent="0" algn="ctr">
              <a:buNone/>
            </a:pPr>
            <a:r>
              <a:rPr lang="en-US" sz="4000" dirty="0" smtClean="0">
                <a:solidFill>
                  <a:schemeClr val="bg1"/>
                </a:solidFill>
              </a:rPr>
              <a:t>Satan Exploits it to Destroy Your Soul!</a:t>
            </a:r>
          </a:p>
          <a:p>
            <a:pPr marL="0" indent="0">
              <a:buNone/>
            </a:pPr>
            <a:endParaRPr lang="en-US" sz="3600" dirty="0" smtClean="0">
              <a:solidFill>
                <a:schemeClr val="bg1"/>
              </a:solidFill>
            </a:endParaRPr>
          </a:p>
          <a:p>
            <a:pPr marL="342900" indent="-342900"/>
            <a:r>
              <a:rPr lang="en-US" sz="3600" dirty="0" smtClean="0">
                <a:solidFill>
                  <a:schemeClr val="bg1"/>
                </a:solidFill>
              </a:rPr>
              <a:t>I Peter 5:8</a:t>
            </a:r>
          </a:p>
          <a:p>
            <a:pPr marL="342900" indent="-342900"/>
            <a:endParaRPr lang="en-US" sz="3600" dirty="0" smtClean="0">
              <a:solidFill>
                <a:schemeClr val="bg1"/>
              </a:solidFill>
            </a:endParaRPr>
          </a:p>
          <a:p>
            <a:pPr marL="342900" indent="-342900"/>
            <a:r>
              <a:rPr lang="en-US" sz="3600" dirty="0" smtClean="0">
                <a:solidFill>
                  <a:schemeClr val="bg1"/>
                </a:solidFill>
              </a:rPr>
              <a:t>I John 2:16</a:t>
            </a:r>
          </a:p>
          <a:p>
            <a:pPr marL="342900" indent="-342900"/>
            <a:endParaRPr lang="en-US" sz="3600" dirty="0" smtClean="0">
              <a:solidFill>
                <a:schemeClr val="bg1"/>
              </a:solidFill>
            </a:endParaRPr>
          </a:p>
          <a:p>
            <a:pPr marL="342900" indent="-342900"/>
            <a:r>
              <a:rPr lang="en-US" sz="3600" dirty="0" smtClean="0">
                <a:solidFill>
                  <a:schemeClr val="bg1"/>
                </a:solidFill>
              </a:rPr>
              <a:t>Revelation 12:9</a:t>
            </a:r>
          </a:p>
          <a:p>
            <a:pPr marL="342900" indent="-342900"/>
            <a:endParaRPr lang="en-US" sz="3600" dirty="0" smtClean="0">
              <a:solidFill>
                <a:schemeClr val="bg1"/>
              </a:solidFill>
            </a:endParaRPr>
          </a:p>
          <a:p>
            <a:pPr marL="342900" indent="-342900"/>
            <a:endParaRPr lang="en-US" sz="3600" dirty="0" smtClean="0">
              <a:solidFill>
                <a:schemeClr val="bg1"/>
              </a:solidFill>
            </a:endParaRPr>
          </a:p>
          <a:p>
            <a:pPr marL="342900" indent="-342900"/>
            <a:endParaRPr lang="en-US" sz="3600" dirty="0" smtClean="0">
              <a:solidFill>
                <a:schemeClr val="bg1"/>
              </a:solidFill>
            </a:endParaRPr>
          </a:p>
          <a:p>
            <a:pPr marL="342900" indent="-342900">
              <a:buNone/>
            </a:pPr>
            <a:endParaRPr lang="en-US" sz="36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4911635" y="1690689"/>
            <a:ext cx="3440884" cy="4792662"/>
          </a:xfrm>
          <a:prstGeom prst="rect">
            <a:avLst/>
          </a:prstGeom>
          <a:ln>
            <a:noFill/>
          </a:ln>
          <a:effectLst>
            <a:softEdge rad="112500"/>
          </a:effectLst>
        </p:spPr>
      </p:pic>
    </p:spTree>
    <p:extLst>
      <p:ext uri="{BB962C8B-B14F-4D97-AF65-F5344CB8AC3E}">
        <p14:creationId xmlns:p14="http://schemas.microsoft.com/office/powerpoint/2010/main" val="50079841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158387" y="2055815"/>
            <a:ext cx="5171259" cy="4351338"/>
          </a:xfrm>
        </p:spPr>
        <p:txBody>
          <a:bodyPr>
            <a:normAutofit lnSpcReduction="10000"/>
          </a:bodyPr>
          <a:lstStyle/>
          <a:p>
            <a:pPr marL="342900" indent="-342900" algn="ctr">
              <a:buNone/>
            </a:pPr>
            <a:r>
              <a:rPr lang="en-US" sz="8000" dirty="0">
                <a:solidFill>
                  <a:schemeClr val="bg1"/>
                </a:solidFill>
              </a:rPr>
              <a:t>If it makes you happy, it </a:t>
            </a:r>
            <a:r>
              <a:rPr lang="en-US" sz="8000" dirty="0" smtClean="0">
                <a:solidFill>
                  <a:schemeClr val="bg1"/>
                </a:solidFill>
              </a:rPr>
              <a:t>can’t </a:t>
            </a:r>
            <a:r>
              <a:rPr lang="en-US" sz="8000" dirty="0">
                <a:solidFill>
                  <a:schemeClr val="bg1"/>
                </a:solidFill>
              </a:rPr>
              <a:t>be that bad</a:t>
            </a:r>
            <a:endParaRPr lang="en-US" sz="80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6" cstate="print"/>
          <a:srcRect/>
          <a:stretch>
            <a:fillRect/>
          </a:stretch>
        </p:blipFill>
        <p:spPr bwMode="auto">
          <a:xfrm>
            <a:off x="7132320" y="0"/>
            <a:ext cx="2011680" cy="2801984"/>
          </a:xfrm>
          <a:prstGeom prst="rect">
            <a:avLst/>
          </a:prstGeom>
          <a:noFill/>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074" y="3167110"/>
            <a:ext cx="3842492" cy="2561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Makes_You_Happy_Cli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713452" y="6499952"/>
            <a:ext cx="340114" cy="340114"/>
          </a:xfrm>
          <a:prstGeom prst="rect">
            <a:avLst/>
          </a:prstGeom>
        </p:spPr>
      </p:pic>
    </p:spTree>
    <p:extLst>
      <p:ext uri="{BB962C8B-B14F-4D97-AF65-F5344CB8AC3E}">
        <p14:creationId xmlns:p14="http://schemas.microsoft.com/office/powerpoint/2010/main" val="327806442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94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563336" y="3582287"/>
            <a:ext cx="7886700" cy="4351338"/>
          </a:xfrm>
        </p:spPr>
        <p:txBody>
          <a:bodyPr>
            <a:normAutofit/>
          </a:bodyPr>
          <a:lstStyle/>
          <a:p>
            <a:pPr marL="342900" indent="-342900" algn="ctr">
              <a:buNone/>
            </a:pPr>
            <a:r>
              <a:rPr lang="en-US" sz="13800" dirty="0" smtClean="0">
                <a:solidFill>
                  <a:schemeClr val="bg1"/>
                </a:solidFill>
              </a:rPr>
              <a:t>47%</a:t>
            </a:r>
          </a:p>
          <a:p>
            <a:pPr marL="342900" indent="-342900" algn="ctr">
              <a:buNone/>
            </a:pPr>
            <a:r>
              <a:rPr lang="en-US" sz="7200" dirty="0" smtClean="0">
                <a:solidFill>
                  <a:schemeClr val="bg1"/>
                </a:solidFill>
              </a:rPr>
              <a:t>{High School}</a:t>
            </a:r>
            <a:endParaRPr lang="en-US" sz="8800" dirty="0" smtClean="0">
              <a:solidFill>
                <a:schemeClr val="bg1"/>
              </a:solidFill>
            </a:endParaRPr>
          </a:p>
          <a:p>
            <a:pPr marL="342900" indent="-342900">
              <a:buNone/>
            </a:pPr>
            <a:endParaRPr lang="en-US" sz="1800" dirty="0" smtClean="0">
              <a:solidFill>
                <a:schemeClr val="bg1"/>
              </a:solidFill>
            </a:endParaRPr>
          </a:p>
          <a:p>
            <a:pPr marL="342900" indent="-342900">
              <a:buNone/>
            </a:pPr>
            <a:endParaRPr lang="en-US" sz="1800" dirty="0">
              <a:solidFill>
                <a:schemeClr val="bg1"/>
              </a:solidFill>
            </a:endParaRPr>
          </a:p>
          <a:p>
            <a:pPr marL="342900" indent="-342900">
              <a:buNone/>
            </a:pPr>
            <a:endParaRPr lang="en-US" sz="1800" dirty="0" smtClean="0">
              <a:solidFill>
                <a:schemeClr val="bg1"/>
              </a:solidFill>
            </a:endParaRPr>
          </a:p>
          <a:p>
            <a:pPr marL="342900" indent="-342900">
              <a:buNone/>
            </a:pPr>
            <a:endParaRPr lang="en-US" sz="18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spTree>
    <p:extLst>
      <p:ext uri="{BB962C8B-B14F-4D97-AF65-F5344CB8AC3E}">
        <p14:creationId xmlns:p14="http://schemas.microsoft.com/office/powerpoint/2010/main" val="186105707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563336" y="3582287"/>
            <a:ext cx="7886700" cy="4351338"/>
          </a:xfrm>
        </p:spPr>
        <p:txBody>
          <a:bodyPr>
            <a:normAutofit/>
          </a:bodyPr>
          <a:lstStyle/>
          <a:p>
            <a:pPr marL="342900" indent="-342900" algn="ctr">
              <a:buNone/>
            </a:pPr>
            <a:r>
              <a:rPr lang="en-US" sz="13800" dirty="0" smtClean="0">
                <a:solidFill>
                  <a:schemeClr val="bg1"/>
                </a:solidFill>
              </a:rPr>
              <a:t>75%</a:t>
            </a:r>
          </a:p>
          <a:p>
            <a:pPr marL="342900" indent="-342900" algn="ctr">
              <a:buNone/>
            </a:pPr>
            <a:r>
              <a:rPr lang="en-US" sz="7200" dirty="0" smtClean="0">
                <a:solidFill>
                  <a:schemeClr val="bg1"/>
                </a:solidFill>
              </a:rPr>
              <a:t>{College}</a:t>
            </a:r>
          </a:p>
          <a:p>
            <a:pPr marL="342900" indent="-342900">
              <a:buNone/>
            </a:pPr>
            <a:endParaRPr lang="en-US" sz="1800" dirty="0" smtClean="0">
              <a:solidFill>
                <a:schemeClr val="bg1"/>
              </a:solidFill>
            </a:endParaRPr>
          </a:p>
          <a:p>
            <a:pPr marL="342900" indent="-342900">
              <a:buNone/>
            </a:pPr>
            <a:endParaRPr lang="en-US" sz="1800" dirty="0">
              <a:solidFill>
                <a:schemeClr val="bg1"/>
              </a:solidFill>
            </a:endParaRPr>
          </a:p>
          <a:p>
            <a:pPr marL="342900" indent="-342900">
              <a:buNone/>
            </a:pPr>
            <a:endParaRPr lang="en-US" sz="1800" dirty="0" smtClean="0">
              <a:solidFill>
                <a:schemeClr val="bg1"/>
              </a:solidFill>
            </a:endParaRPr>
          </a:p>
          <a:p>
            <a:pPr marL="342900" indent="-342900">
              <a:buNone/>
            </a:pPr>
            <a:endParaRPr lang="en-US" sz="18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p:spPr>
      </p:pic>
    </p:spTree>
    <p:extLst>
      <p:ext uri="{BB962C8B-B14F-4D97-AF65-F5344CB8AC3E}">
        <p14:creationId xmlns:p14="http://schemas.microsoft.com/office/powerpoint/2010/main" val="11482129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1573</TotalTime>
  <Words>1932</Words>
  <Application>Microsoft Office PowerPoint</Application>
  <PresentationFormat>On-screen Show (4:3)</PresentationFormat>
  <Paragraphs>167</Paragraphs>
  <Slides>21</Slides>
  <Notes>19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Gill Sans Ultra Bold Condensed</vt:lpstr>
      <vt:lpstr>Calibri Light</vt:lpstr>
      <vt:lpstr>Arial</vt:lpstr>
      <vt:lpstr>Wingdings</vt:lpstr>
      <vt:lpstr>Brush Script MT</vt:lpstr>
      <vt:lpstr>ComicSansMS</vt:lpstr>
      <vt:lpstr>Times New Roman</vt:lpstr>
      <vt:lpstr>Calibri</vt:lpstr>
      <vt:lpstr>Office Theme</vt:lpstr>
      <vt:lpstr>1_Office Theme</vt:lpstr>
      <vt:lpstr>Unmasking  Illusions of our Culture</vt:lpstr>
      <vt:lpstr>Sexual Promiscuity</vt:lpstr>
      <vt:lpstr>The Sexual Relationship</vt:lpstr>
      <vt:lpstr>The Sexual Relationship</vt:lpstr>
      <vt:lpstr>The Sexual Relationship</vt:lpstr>
      <vt:lpstr>Sexual Promiscuity</vt:lpstr>
      <vt:lpstr>Sexual Promiscuity</vt:lpstr>
      <vt:lpstr>Sexual Promiscuity</vt:lpstr>
      <vt:lpstr>Sexual Promiscuity</vt:lpstr>
      <vt:lpstr>Sexual Promiscuity</vt:lpstr>
      <vt:lpstr>Sexual Promiscuity</vt:lpstr>
      <vt:lpstr>Sexual Promiscuity</vt:lpstr>
      <vt:lpstr>Sexual Promiscuity</vt:lpstr>
      <vt:lpstr>Sexual Promiscuity</vt:lpstr>
      <vt:lpstr>Sexual Promiscuity</vt:lpstr>
      <vt:lpstr>Sexual Promiscuity</vt:lpstr>
      <vt:lpstr>Of You?</vt:lpstr>
      <vt:lpstr>Who Will You Let</vt:lpstr>
      <vt:lpstr>Sexual Promiscuity</vt:lpstr>
      <vt:lpstr>Sexual Promiscuity</vt:lpstr>
      <vt:lpstr>Sexual Promiscuity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Unmasking  Illusions of our Culture</dc:title>
  <dc:creator>Steve</dc:creator>
  <cp:lastModifiedBy>Tracy Moyers</cp:lastModifiedBy>
  <cp:revision>63</cp:revision>
  <dcterms:created xsi:type="dcterms:W3CDTF">2014-05-22T19:34:44Z</dcterms:created>
  <dcterms:modified xsi:type="dcterms:W3CDTF">2015-05-11T04:15:26Z</dcterms:modified>
</cp:coreProperties>
</file>