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4"/>
  </p:notesMasterIdLst>
  <p:sldIdLst>
    <p:sldId id="256" r:id="rId3"/>
    <p:sldId id="257" r:id="rId4"/>
    <p:sldId id="282" r:id="rId5"/>
    <p:sldId id="297" r:id="rId6"/>
    <p:sldId id="284" r:id="rId7"/>
    <p:sldId id="277" r:id="rId8"/>
    <p:sldId id="283" r:id="rId9"/>
    <p:sldId id="286" r:id="rId10"/>
    <p:sldId id="287" r:id="rId11"/>
    <p:sldId id="288" r:id="rId12"/>
    <p:sldId id="289" r:id="rId13"/>
    <p:sldId id="290" r:id="rId14"/>
    <p:sldId id="291" r:id="rId15"/>
    <p:sldId id="276" r:id="rId16"/>
    <p:sldId id="285" r:id="rId17"/>
    <p:sldId id="294" r:id="rId18"/>
    <p:sldId id="292" r:id="rId19"/>
    <p:sldId id="293" r:id="rId20"/>
    <p:sldId id="295" r:id="rId21"/>
    <p:sldId id="296" r:id="rId22"/>
    <p:sldId id="281" r:id="rId23"/>
  </p:sldIdLst>
  <p:sldSz cx="9144000" cy="6858000" type="screen4x3"/>
  <p:notesSz cx="6858000" cy="9144000"/>
  <p:embeddedFontLst>
    <p:embeddedFont>
      <p:font typeface="Gill Sans Ultra Bold Condensed" pitchFamily="34" charset="0"/>
      <p:regular r:id="rId25"/>
    </p:embeddedFont>
    <p:embeddedFont>
      <p:font typeface="Calibri Light" pitchFamily="34" charset="0"/>
      <p:regular r:id="rId26"/>
      <p:italic r:id="rId27"/>
    </p:embeddedFont>
    <p:embeddedFont>
      <p:font typeface="Calibri" pitchFamily="34" charset="0"/>
      <p:regular r:id="rId28"/>
      <p:bold r:id="rId29"/>
      <p:italic r:id="rId30"/>
      <p:boldItalic r:id="rId31"/>
    </p:embeddedFont>
    <p:embeddedFont>
      <p:font typeface="AR CENA" pitchFamily="2" charset="0"/>
      <p:regular r:id="rId32"/>
    </p:embeddedFont>
    <p:embeddedFont>
      <p:font typeface="Trebuchet MS"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A3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74890" autoAdjust="0"/>
  </p:normalViewPr>
  <p:slideViewPr>
    <p:cSldViewPr snapToGrid="0">
      <p:cViewPr>
        <p:scale>
          <a:sx n="90" d="100"/>
          <a:sy n="90" d="100"/>
        </p:scale>
        <p:origin x="-804" y="-186"/>
      </p:cViewPr>
      <p:guideLst>
        <p:guide orient="horz" pos="2160"/>
        <p:guide pos="2880"/>
      </p:guideLst>
    </p:cSldViewPr>
  </p:slideViewPr>
  <p:outlineViewPr>
    <p:cViewPr>
      <p:scale>
        <a:sx n="33" d="100"/>
        <a:sy n="33" d="100"/>
      </p:scale>
      <p:origin x="0" y="352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pPr/>
              <a:t>6/10/2015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pPr/>
              <a:t>‹#›</a:t>
            </a:fld>
            <a:endParaRPr lang="en-US"/>
          </a:p>
        </p:txBody>
      </p:sp>
    </p:spTree>
    <p:extLst>
      <p:ext uri="{BB962C8B-B14F-4D97-AF65-F5344CB8AC3E}">
        <p14:creationId xmlns:p14="http://schemas.microsoft.com/office/powerpoint/2010/main" xmlns=""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ivorcestatistics.inf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a:t>
            </a:fld>
            <a:endParaRPr lang="en-US"/>
          </a:p>
        </p:txBody>
      </p:sp>
    </p:spTree>
    <p:extLst>
      <p:ext uri="{BB962C8B-B14F-4D97-AF65-F5344CB8AC3E}">
        <p14:creationId xmlns:p14="http://schemas.microsoft.com/office/powerpoint/2010/main" xmlns=""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notice the company that “Sexual Immorality” keeps.</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Those who practice these things are worthy of death</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Those who approve (support) others who do them are worthy of death (include a comment about Homosexuality) here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10</a:t>
            </a:fld>
            <a:endParaRPr lang="en-US"/>
          </a:p>
        </p:txBody>
      </p:sp>
    </p:spTree>
    <p:extLst>
      <p:ext uri="{BB962C8B-B14F-4D97-AF65-F5344CB8AC3E}">
        <p14:creationId xmlns:p14="http://schemas.microsoft.com/office/powerpoint/2010/main" xmlns="" val="94298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Everyone is doing it</a:t>
            </a:r>
            <a:r>
              <a:rPr lang="en-US" sz="1200" kern="1200" baseline="0" dirty="0" smtClean="0">
                <a:solidFill>
                  <a:schemeClr val="tx1"/>
                </a:solidFill>
                <a:effectLst/>
                <a:latin typeface="+mn-lt"/>
                <a:ea typeface="+mn-ea"/>
                <a:cs typeface="+mn-cs"/>
              </a:rPr>
              <a:t> and they tell me how much fun it is and make fun of me because I don’t (peer pressure)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It is nothing more than innocent fun.  It isn’t that bad because it isn’t hurting anyone.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It does hurt and causes depression</a:t>
            </a:r>
          </a:p>
          <a:p>
            <a:pPr marL="628650" lvl="1"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Fear of pregnancy, regret, guilt, low self-respect and self-esteem, corrupts character, issues committing,  depression/suicide, destroys relationships and can have a negative impact on current/future marriage.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Oral sex isn’t really sex so it is okay.   Girls do it to avoid going further.   However, they feel used and like an object instead of a person afterwards.  Guys do try to talk a girl into this.  You make them into an object to be used for your gratification instead of a person.</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Girls though they may participate with the hookup scene, they still want more than a one night stand and they have the same feelings of being used and made into an object.</a:t>
            </a:r>
          </a:p>
          <a:p>
            <a:pPr marL="171450" lvl="0" indent="-171450" algn="l">
              <a:buFont typeface="Wingdings" panose="05000000000000000000" pitchFamily="2" charset="2"/>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11</a:t>
            </a:fld>
            <a:endParaRPr lang="en-US"/>
          </a:p>
        </p:txBody>
      </p:sp>
    </p:spTree>
    <p:extLst>
      <p:ext uri="{BB962C8B-B14F-4D97-AF65-F5344CB8AC3E}">
        <p14:creationId xmlns:p14="http://schemas.microsoft.com/office/powerpoint/2010/main" xmlns="" val="93319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Internet (Social media, snap chat, sexting, etc.) is not hurting anyone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Music (we have already looked the lyrics of one song but there are many where the music industry is glorifying this sin and lying about the consequences)</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TV/Movies (I hear high school girls saying they want boys to act like boys instead of girls.   I really fear TV stations like Disney, Nick, etc. have overt agenda to encourage feminine traits in boys.   Many have pro-gay agendas which I fear correlates to the rise in teenage homosexual activity.   They glorify homo-sexuality and I fear encourage some through power of suggestion)</a:t>
            </a:r>
          </a:p>
          <a:p>
            <a:pPr marL="171450" lvl="0" indent="-171450" algn="l">
              <a:buFont typeface="Wingdings" panose="05000000000000000000" pitchFamily="2" charset="2"/>
              <a:buChar char="§"/>
            </a:pPr>
            <a:endParaRPr lang="en-US" sz="1200" kern="1200" baseline="0" dirty="0" smtClean="0">
              <a:solidFill>
                <a:schemeClr val="tx1"/>
              </a:solidFill>
              <a:effectLst/>
              <a:latin typeface="+mn-lt"/>
              <a:ea typeface="+mn-ea"/>
              <a:cs typeface="+mn-cs"/>
            </a:endParaRPr>
          </a:p>
          <a:p>
            <a:pPr marL="171450" lvl="0" indent="-171450" algn="l">
              <a:buFont typeface="Wingdings" panose="05000000000000000000" pitchFamily="2" charset="2"/>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12</a:t>
            </a:fld>
            <a:endParaRPr lang="en-US"/>
          </a:p>
        </p:txBody>
      </p:sp>
    </p:spTree>
    <p:extLst>
      <p:ext uri="{BB962C8B-B14F-4D97-AF65-F5344CB8AC3E}">
        <p14:creationId xmlns:p14="http://schemas.microsoft.com/office/powerpoint/2010/main" xmlns="" val="75177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13</a:t>
            </a:fld>
            <a:endParaRPr lang="en-US"/>
          </a:p>
        </p:txBody>
      </p:sp>
    </p:spTree>
    <p:extLst>
      <p:ext uri="{BB962C8B-B14F-4D97-AF65-F5344CB8AC3E}">
        <p14:creationId xmlns:p14="http://schemas.microsoft.com/office/powerpoint/2010/main" xmlns="" val="356431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Instructions for sexual activity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State of Alabama says that a 16 year old is old enough to consent to being sexually active.  God says sex is for marriage.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 of Solomon 2:7b “Do not stir up nor awaken love until it pleases”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Thess</a:t>
            </a:r>
            <a:r>
              <a:rPr lang="en-US" sz="1200" kern="1200" dirty="0" smtClean="0">
                <a:solidFill>
                  <a:schemeClr val="tx1"/>
                </a:solidFill>
                <a:latin typeface="+mn-lt"/>
                <a:ea typeface="+mn-ea"/>
                <a:cs typeface="+mn-cs"/>
              </a:rPr>
              <a:t> 4:3-4 “For this is the will of God, even your sanctification, that ye should abstain from fornication:  That every one of you should know how to posses his vessel in sanctification and honor.”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the marriage relationship, the sexual relationship is a gift.  It is given to be a special strength and bond between a husband and wife.  I want to caution you to not think of your physical feelings as wrong or bad, they are not, but they are given for a set time in your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Heb 13:4 “Marriage is honorable in all, and the bed undefiled:  but whoremongers and adulterers God will judge.”</a:t>
            </a:r>
          </a:p>
          <a:p>
            <a:r>
              <a:rPr lang="en-US" sz="1200" kern="1200" dirty="0" smtClean="0">
                <a:solidFill>
                  <a:schemeClr val="tx1"/>
                </a:solidFill>
                <a:latin typeface="+mn-lt"/>
                <a:ea typeface="+mn-ea"/>
                <a:cs typeface="+mn-cs"/>
              </a:rPr>
              <a:t>Proverbs 5:15-18, 21 “Drink waters out of our own cistern, and running waters out of your own well.  Let thy fountains be dispersed abroad, and rivers of waters in the streets.  Let them be only your own, and not strangers’ with thee.  Let thy fountain be blessed:  and rejoice with the wife of your youth…For the ways of man are before the eyes of the Lord, and he ponders all his goings.”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7:1-5</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Now concerning the things of which you wrote to me:  </a:t>
            </a:r>
            <a:r>
              <a:rPr lang="en-US" sz="1200" i="1" kern="1200" dirty="0" smtClean="0">
                <a:solidFill>
                  <a:schemeClr val="tx1"/>
                </a:solidFill>
                <a:latin typeface="+mn-lt"/>
                <a:ea typeface="+mn-ea"/>
                <a:cs typeface="+mn-cs"/>
              </a:rPr>
              <a:t>It is</a:t>
            </a:r>
            <a:r>
              <a:rPr lang="en-US" sz="1200" kern="1200" dirty="0" smtClean="0">
                <a:solidFill>
                  <a:schemeClr val="tx1"/>
                </a:solidFill>
                <a:latin typeface="+mn-lt"/>
                <a:ea typeface="+mn-ea"/>
                <a:cs typeface="+mn-cs"/>
              </a:rPr>
              <a:t> good for a man not to touch a woman. </a:t>
            </a:r>
            <a:r>
              <a:rPr lang="en-US" sz="1200" b="1"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Nevertheless, because of sexual immorality, let each man have his own wife, and let each woman have her own husband. </a:t>
            </a:r>
            <a:r>
              <a:rPr lang="en-US" sz="1200" b="1"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Let the husband render to his wife the affection due her, and likewise also the wife to her husband. </a:t>
            </a:r>
            <a:r>
              <a:rPr lang="en-US" sz="1200" b="1" kern="1200" baseline="30000" dirty="0" smtClean="0">
                <a:solidFill>
                  <a:schemeClr val="tx1"/>
                </a:solidFill>
                <a:latin typeface="+mn-lt"/>
                <a:ea typeface="+mn-ea"/>
                <a:cs typeface="+mn-cs"/>
              </a:rPr>
              <a:t>4 </a:t>
            </a:r>
            <a:r>
              <a:rPr lang="en-US" sz="1200" kern="1200" dirty="0" smtClean="0">
                <a:solidFill>
                  <a:schemeClr val="tx1"/>
                </a:solidFill>
                <a:latin typeface="+mn-lt"/>
                <a:ea typeface="+mn-ea"/>
                <a:cs typeface="+mn-cs"/>
              </a:rPr>
              <a:t>The wife does not have authority over her own body, but the husband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And likewise the husband does not have authority over his own body, but the wife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Do not deprive one another except with consent for a time, that you may give yourselves to fasting and prayer; and come together again so that Satan does not tempt you because of your lack of self-control.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God would not give us warnings if we weren’t in danger.  Sexual promiscuity is not limited to young, single people.  Age in years and marriage doesn’t protect your marriage from Satan.  Women frequently cheat in a marriage for emotional reasons and men frequently cheat just for the sexual contact (</a:t>
            </a:r>
            <a:r>
              <a:rPr lang="en-US" sz="1200" u="sng" kern="1200" dirty="0" smtClean="0">
                <a:solidFill>
                  <a:schemeClr val="tx1"/>
                </a:solidFill>
                <a:latin typeface="+mn-lt"/>
                <a:ea typeface="+mn-ea"/>
                <a:cs typeface="+mn-cs"/>
                <a:hlinkClick r:id="rId3"/>
              </a:rPr>
              <a:t>www.divorcestatistics.info</a:t>
            </a:r>
            <a:r>
              <a:rPr lang="en-US" sz="1200" kern="1200" dirty="0" smtClean="0">
                <a:solidFill>
                  <a:schemeClr val="tx1"/>
                </a:solidFill>
                <a:latin typeface="+mn-lt"/>
                <a:ea typeface="+mn-ea"/>
                <a:cs typeface="+mn-cs"/>
              </a:rPr>
              <a:t>).  This is why knowing God’s laws and you and your future partner obeying and respecting these laws is so important.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Warnings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Proverbs 5:1-23</a:t>
            </a:r>
          </a:p>
          <a:p>
            <a:r>
              <a:rPr lang="en-US" sz="1200" kern="1200" dirty="0" smtClean="0">
                <a:solidFill>
                  <a:schemeClr val="tx1"/>
                </a:solidFill>
                <a:latin typeface="+mn-lt"/>
                <a:ea typeface="+mn-ea"/>
                <a:cs typeface="+mn-cs"/>
              </a:rPr>
              <a:t>Proverbs 6:23-29</a:t>
            </a:r>
          </a:p>
          <a:p>
            <a:r>
              <a:rPr lang="en-US" sz="1200" kern="1200" dirty="0" smtClean="0">
                <a:solidFill>
                  <a:schemeClr val="tx1"/>
                </a:solidFill>
                <a:latin typeface="+mn-lt"/>
                <a:ea typeface="+mn-ea"/>
                <a:cs typeface="+mn-cs"/>
              </a:rPr>
              <a:t>Proverbs 7:1-27</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14</a:t>
            </a:fld>
            <a:endParaRPr lang="en-US"/>
          </a:p>
        </p:txBody>
      </p:sp>
    </p:spTree>
    <p:extLst>
      <p:ext uri="{BB962C8B-B14F-4D97-AF65-F5344CB8AC3E}">
        <p14:creationId xmlns:p14="http://schemas.microsoft.com/office/powerpoint/2010/main" xmlns="" val="48187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True stories- What sins do you recognize?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middle school age girls lied to each other’s family about where they were going to spend the night.  They went out to the woods with two boys in their early twenties.  They drank together.  When they finished, one girl got in the back of the SUV with one guy and the other got in the back seat with the other guy.  The pair in the back seat started kissing and “making out”.  That led to them having sex.  The pair in the back end did not, because she didn’t want to.  The girl from the back seat, then switched places with her and had sex with the other guy.  This was consensual, obviously spiritually and morally wrong, and also defined as rape in Alabama due to their ages.  One guy was arrested and the other committed suicide.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police saw a vehicle on the side of the road and they stopped to make sure everything was ok and see if they needed any help.  Inside they found a teenager and older guy having sex.  They were on their way home from her having an abortion.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Twenty-one year old, pregnant after being raped at 15, pregnant the second time at 20 with a guy she only knew one night, reported being raped a total of seven times in six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Fourteen year old and 18 year old were having consensual sex, until she decided to change her mind.  The guy didn’t listen.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18 year old, hasn’t thought much about sex, because she has been raised in the church and knows it is for marriage, she graduates and starts working with a 21 year old and 55 year old (divorced) who both openly state that they are having sexual relationships with their boyfriends and her boss is having a rumored affair with another co-worker.  How do you think this influences her beliefs on a daily basis?  Do you think it weakens her or strengthens her values?</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15</a:t>
            </a:fld>
            <a:endParaRPr lang="en-US"/>
          </a:p>
        </p:txBody>
      </p:sp>
    </p:spTree>
    <p:extLst>
      <p:ext uri="{BB962C8B-B14F-4D97-AF65-F5344CB8AC3E}">
        <p14:creationId xmlns:p14="http://schemas.microsoft.com/office/powerpoint/2010/main" xmlns="" val="382926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great news for us though, we can avoid all the bad and experience all the good that comes from this great gift from God.   We can have that relationship with one person who we know on a level no one else does and they know us on the same level.   So how do we do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16</a:t>
            </a:fld>
            <a:endParaRPr lang="en-US"/>
          </a:p>
        </p:txBody>
      </p:sp>
    </p:spTree>
    <p:extLst>
      <p:ext uri="{BB962C8B-B14F-4D97-AF65-F5344CB8AC3E}">
        <p14:creationId xmlns:p14="http://schemas.microsoft.com/office/powerpoint/2010/main" xmlns="" val="258916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desire or appetite within the human body for this sexual relationship.  We must keep it under control and never feed it until marriage.  Many speak of this relationship as a drug one gets addicted too.   We must not stir up nor awaken love until it pleases – Song of Solomon 2:7b.  We are commanded to control ourselves (1 </a:t>
            </a:r>
            <a:r>
              <a:rPr lang="en-US" sz="1200" kern="1200" dirty="0" err="1" smtClean="0">
                <a:solidFill>
                  <a:schemeClr val="tx1"/>
                </a:solidFill>
                <a:effectLst/>
                <a:latin typeface="+mn-lt"/>
                <a:ea typeface="+mn-ea"/>
                <a:cs typeface="+mn-cs"/>
              </a:rPr>
              <a:t>Thess</a:t>
            </a:r>
            <a:r>
              <a:rPr lang="en-US" sz="1200" kern="1200" dirty="0" smtClean="0">
                <a:solidFill>
                  <a:schemeClr val="tx1"/>
                </a:solidFill>
                <a:effectLst/>
                <a:latin typeface="+mn-lt"/>
                <a:ea typeface="+mn-ea"/>
                <a:cs typeface="+mn-cs"/>
              </a:rPr>
              <a:t> 4:3-4).  I have heard people justify an adulterous marriage by saying “I just believe God wants me to be happy, so it is okay that I am in this marriage.   God doesn’t want us to be unhappy does he?”  Do you remember what Jesus said (Matthew 19:9-12) after his disciples stated this teaching was too hard and it would just be better not to marry?   Jesus didn’t downplay their statement at all.   Instead He answered, there are eunuchs for many reasons and one of those reasons was for the “kingdoms of heaven’s sake”.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19</a:t>
            </a:fld>
            <a:endParaRPr lang="en-US"/>
          </a:p>
        </p:txBody>
      </p:sp>
    </p:spTree>
    <p:extLst>
      <p:ext uri="{BB962C8B-B14F-4D97-AF65-F5344CB8AC3E}">
        <p14:creationId xmlns:p14="http://schemas.microsoft.com/office/powerpoint/2010/main" xmlns="" val="45526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this statistics earlier, it is very likely there are those listening right now who have already fallen to this temptation.   Many people in this situation may not continue to be sexually active but feel they have failed, their worthless and there is no reason to change.  This can’t be any further from the truth.   If you are depressed, living with regret, feeling guilty because you fell to this temptation, Satan continues to destroy your soul.   You can fix it by “Repenting – set your mind to never do it again”, ask forgiveness of God, and the third point is most important which is to forgive yourself.   Otherwise, Satan has you under his control.   David was a man after God's own heart and he fell to this temptation.  Looking at his life you will see where he suffered consequences of his behavior but yet he did repent and turned back to the Lord.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20</a:t>
            </a:fld>
            <a:endParaRPr lang="en-US"/>
          </a:p>
        </p:txBody>
      </p:sp>
    </p:spTree>
    <p:extLst>
      <p:ext uri="{BB962C8B-B14F-4D97-AF65-F5344CB8AC3E}">
        <p14:creationId xmlns:p14="http://schemas.microsoft.com/office/powerpoint/2010/main" xmlns="" val="71585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21</a:t>
            </a:fld>
            <a:endParaRPr lang="en-US"/>
          </a:p>
        </p:txBody>
      </p:sp>
    </p:spTree>
    <p:extLst>
      <p:ext uri="{BB962C8B-B14F-4D97-AF65-F5344CB8AC3E}">
        <p14:creationId xmlns:p14="http://schemas.microsoft.com/office/powerpoint/2010/main" xmlns="" val="40120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Material</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a:t>
            </a:fld>
            <a:endParaRPr lang="en-US"/>
          </a:p>
        </p:txBody>
      </p:sp>
    </p:spTree>
    <p:extLst>
      <p:ext uri="{BB962C8B-B14F-4D97-AF65-F5344CB8AC3E}">
        <p14:creationId xmlns:p14="http://schemas.microsoft.com/office/powerpoint/2010/main" xmlns="" val="12720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3</a:t>
            </a:fld>
            <a:endParaRPr lang="en-US"/>
          </a:p>
        </p:txBody>
      </p:sp>
    </p:spTree>
    <p:extLst>
      <p:ext uri="{BB962C8B-B14F-4D97-AF65-F5344CB8AC3E}">
        <p14:creationId xmlns:p14="http://schemas.microsoft.com/office/powerpoint/2010/main" xmlns="" val="103379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4</a:t>
            </a:fld>
            <a:endParaRPr lang="en-US"/>
          </a:p>
        </p:txBody>
      </p:sp>
    </p:spTree>
    <p:extLst>
      <p:ext uri="{BB962C8B-B14F-4D97-AF65-F5344CB8AC3E}">
        <p14:creationId xmlns:p14="http://schemas.microsoft.com/office/powerpoint/2010/main" xmlns="" val="415812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5</a:t>
            </a:fld>
            <a:endParaRPr lang="en-US"/>
          </a:p>
        </p:txBody>
      </p:sp>
    </p:spTree>
    <p:extLst>
      <p:ext uri="{BB962C8B-B14F-4D97-AF65-F5344CB8AC3E}">
        <p14:creationId xmlns:p14="http://schemas.microsoft.com/office/powerpoint/2010/main" xmlns="" val="196053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Peter 5:8 “Be sober, be vigilant; because your adversary the devil, as a roaring lion, walks about seeking whom he may devour.”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John 2:16 “For all that is in the world, the lust of the flesh, and the lust of the eyes, and the pride of life, is not of the Father, but is of the world.”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 12:9 So the great dragon was cast out, that serpent of old, called the Devil and Satan, who deceives the whole world; he was cast to the earth, and his angels were cast out with him.</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6</a:t>
            </a:fld>
            <a:endParaRPr lang="en-US"/>
          </a:p>
        </p:txBody>
      </p:sp>
    </p:spTree>
    <p:extLst>
      <p:ext uri="{BB962C8B-B14F-4D97-AF65-F5344CB8AC3E}">
        <p14:creationId xmlns:p14="http://schemas.microsoft.com/office/powerpoint/2010/main" xmlns="" val="48187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song highlights</a:t>
            </a:r>
            <a:r>
              <a:rPr lang="en-US" sz="1200" kern="1200" baseline="0" dirty="0" smtClean="0">
                <a:solidFill>
                  <a:schemeClr val="tx1"/>
                </a:solidFill>
                <a:effectLst/>
                <a:latin typeface="+mn-lt"/>
                <a:ea typeface="+mn-ea"/>
                <a:cs typeface="+mn-cs"/>
              </a:rPr>
              <a:t> the words feeling toward almost everything.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Songs lyrics-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Cheryl Crow</a:t>
            </a:r>
          </a:p>
          <a:p>
            <a:pPr lvl="0"/>
            <a:r>
              <a:rPr lang="en-US" sz="1200" kern="1200" dirty="0" smtClean="0">
                <a:solidFill>
                  <a:schemeClr val="tx1"/>
                </a:solidFill>
                <a:effectLst/>
                <a:latin typeface="+mn-lt"/>
                <a:ea typeface="+mn-ea"/>
                <a:cs typeface="+mn-cs"/>
              </a:rPr>
              <a:t>“If it makes you happy, then it can’t be that bad”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“Hold me, touch me, and think of me when we're apart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Hold me, baby won't you touch me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think of me here in the night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you know it'll be alright”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Meatloaf</a:t>
            </a:r>
          </a:p>
          <a:p>
            <a:pPr lvl="0"/>
            <a:r>
              <a:rPr lang="en-US" sz="1200" kern="1200" dirty="0" smtClean="0">
                <a:solidFill>
                  <a:schemeClr val="tx1"/>
                </a:solidFill>
                <a:effectLst/>
                <a:latin typeface="+mn-lt"/>
                <a:ea typeface="+mn-ea"/>
                <a:cs typeface="+mn-cs"/>
              </a:rPr>
              <a:t>“You got to do what you can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let Mother Nature do the rest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Ain't</a:t>
            </a:r>
            <a:r>
              <a:rPr lang="en-US" sz="1200" kern="1200" dirty="0" smtClean="0">
                <a:solidFill>
                  <a:schemeClr val="tx1"/>
                </a:solidFill>
                <a:effectLst/>
                <a:latin typeface="+mn-lt"/>
                <a:ea typeface="+mn-ea"/>
                <a:cs typeface="+mn-cs"/>
              </a:rPr>
              <a:t> no doubt about it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were doubly blessed</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'Cause</a:t>
            </a:r>
            <a:r>
              <a:rPr lang="en-US" sz="1200" kern="1200" dirty="0" smtClean="0">
                <a:solidFill>
                  <a:schemeClr val="tx1"/>
                </a:solidFill>
                <a:effectLst/>
                <a:latin typeface="+mn-lt"/>
                <a:ea typeface="+mn-ea"/>
                <a:cs typeface="+mn-cs"/>
              </a:rPr>
              <a:t> we were barely seventeen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we were barely dressed”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7</a:t>
            </a:fld>
            <a:endParaRPr lang="en-US"/>
          </a:p>
        </p:txBody>
      </p:sp>
    </p:spTree>
    <p:extLst>
      <p:ext uri="{BB962C8B-B14F-4D97-AF65-F5344CB8AC3E}">
        <p14:creationId xmlns:p14="http://schemas.microsoft.com/office/powerpoint/2010/main" xmlns="" val="427850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47% of High School age students have had sexual intercourse </a:t>
            </a:r>
          </a:p>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34% had had sexual intercourse during the previous 3 months</a:t>
            </a:r>
          </a:p>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15% reported they had sex with four or more people.</a:t>
            </a:r>
          </a:p>
          <a:p>
            <a:pPr marL="0" indent="0" algn="l">
              <a:buFont typeface="Arial" panose="020B0604020202020204" pitchFamily="34" charset="0"/>
              <a:buNone/>
            </a:pPr>
            <a:endParaRPr lang="en-US" sz="1200" kern="1200" dirty="0">
              <a:solidFill>
                <a:schemeClr val="tx1"/>
              </a:solidFill>
              <a:effectLst/>
              <a:latin typeface="+mn-lt"/>
              <a:ea typeface="+mn-ea"/>
              <a:cs typeface="+mn-cs"/>
            </a:endParaRPr>
          </a:p>
          <a:p>
            <a:pPr marL="0" indent="0" algn="l">
              <a:buFont typeface="Arial" panose="020B0604020202020204" pitchFamily="34" charset="0"/>
              <a:buNone/>
            </a:pPr>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the CDC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8</a:t>
            </a:fld>
            <a:endParaRPr lang="en-US"/>
          </a:p>
        </p:txBody>
      </p:sp>
    </p:spTree>
    <p:extLst>
      <p:ext uri="{BB962C8B-B14F-4D97-AF65-F5344CB8AC3E}">
        <p14:creationId xmlns:p14="http://schemas.microsoft.com/office/powerpoint/2010/main" xmlns="" val="288132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75% (some research as high as 85-92%) have had sexual intercourse by their senior year of College. </a:t>
            </a: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baseline="0" dirty="0" smtClean="0">
                <a:solidFill>
                  <a:schemeClr val="tx1"/>
                </a:solidFill>
                <a:effectLst/>
                <a:latin typeface="+mn-lt"/>
                <a:ea typeface="+mn-ea"/>
                <a:cs typeface="+mn-cs"/>
              </a:rPr>
              <a:t>Over half the Student speak of “Hooking Up” which most commonly means having sex within the first 24 hours of meeting someone, or sex with a friend with no strings attached.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9</a:t>
            </a:fld>
            <a:endParaRPr lang="en-US"/>
          </a:p>
        </p:txBody>
      </p:sp>
    </p:spTree>
    <p:extLst>
      <p:ext uri="{BB962C8B-B14F-4D97-AF65-F5344CB8AC3E}">
        <p14:creationId xmlns:p14="http://schemas.microsoft.com/office/powerpoint/2010/main" xmlns="" val="11742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115530598"/>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38309314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77228614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0723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090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108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179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4920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2969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0455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40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336831545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831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994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921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125846190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214642323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pPr/>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181690727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pPr/>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367940772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pPr/>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64840344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708408343"/>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4756228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pPr/>
              <a:t>6/10/2015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pPr/>
              <a:t>‹#›</a:t>
            </a:fld>
            <a:endParaRPr lang="en-US"/>
          </a:p>
        </p:txBody>
      </p:sp>
    </p:spTree>
    <p:extLst>
      <p:ext uri="{BB962C8B-B14F-4D97-AF65-F5344CB8AC3E}">
        <p14:creationId xmlns:p14="http://schemas.microsoft.com/office/powerpoint/2010/main" xmlns=""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CCE5F1-22E1-4C2A-BC14-35BEBA46E7BC}" type="datetimeFigureOut">
              <a:rPr lang="en-US" smtClean="0">
                <a:solidFill>
                  <a:prstClr val="black">
                    <a:tint val="75000"/>
                  </a:prstClr>
                </a:solidFill>
              </a:rPr>
              <a:pPr/>
              <a:t>6/10/2015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8665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2.cortland.edu/dotAsset/199337.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ivorcestatistics.info/"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4189" y="3602038"/>
            <a:ext cx="5779811" cy="32559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s-ES" sz="7800" noProof="0" smtClean="0">
                <a:solidFill>
                  <a:schemeClr val="bg1"/>
                </a:solidFill>
                <a:latin typeface="Gill Sans Ultra Bold Condensed" pitchFamily="34" charset="0"/>
              </a:rPr>
              <a:t>Desenmascarando </a:t>
            </a:r>
            <a:br>
              <a:rPr lang="es-ES" sz="7800" noProof="0" smtClean="0">
                <a:solidFill>
                  <a:schemeClr val="bg1"/>
                </a:solidFill>
                <a:latin typeface="Gill Sans Ultra Bold Condensed" pitchFamily="34" charset="0"/>
              </a:rPr>
            </a:br>
            <a:r>
              <a:rPr lang="es-ES" sz="4700" noProof="0" smtClean="0">
                <a:solidFill>
                  <a:schemeClr val="bg1"/>
                </a:solidFill>
                <a:effectLst>
                  <a:reflection blurRad="6350" stA="50000" endA="300" endPos="50000" dist="29997" dir="5400000" sy="-100000" algn="bl" rotWithShape="0"/>
                </a:effectLst>
              </a:rPr>
              <a:t>las Ilusiones de Nuestra Cultura</a:t>
            </a:r>
            <a:endParaRPr lang="es-ES" sz="4700" noProof="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s-ES" sz="3200" i="1" noProof="0" dirty="0" smtClean="0">
                <a:solidFill>
                  <a:schemeClr val="bg1"/>
                </a:solidFill>
              </a:rPr>
              <a:t>La Ilusión de la Promiscuidad Sexual</a:t>
            </a:r>
          </a:p>
          <a:p>
            <a:r>
              <a:rPr lang="es-ES" sz="3200" i="1" dirty="0" smtClean="0">
                <a:solidFill>
                  <a:schemeClr val="bg1"/>
                </a:solidFill>
              </a:rPr>
              <a:t> </a:t>
            </a:r>
            <a:r>
              <a:rPr lang="es-ES" i="1" dirty="0" smtClean="0">
                <a:solidFill>
                  <a:schemeClr val="bg1"/>
                </a:solidFill>
              </a:rPr>
              <a:t>(hombres/muchachos)</a:t>
            </a:r>
            <a:endParaRPr lang="es-ES" sz="3200" i="1" noProof="0" dirty="0">
              <a:solidFill>
                <a:schemeClr val="bg1"/>
              </a:solidFill>
            </a:endParaRPr>
          </a:p>
        </p:txBody>
      </p:sp>
    </p:spTree>
    <p:extLst>
      <p:ext uri="{BB962C8B-B14F-4D97-AF65-F5344CB8AC3E}">
        <p14:creationId xmlns:p14="http://schemas.microsoft.com/office/powerpoint/2010/main" xmlns="" val="268808667"/>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4800" dirty="0" smtClean="0">
                <a:solidFill>
                  <a:schemeClr val="bg1"/>
                </a:solidFill>
                <a:effectLst>
                  <a:reflection blurRad="6350" stA="50000" endA="300" endPos="50000" dist="29997" dir="5400000" sy="-100000" algn="bl" rotWithShape="0"/>
                </a:effectLst>
              </a:rPr>
              <a:t>La Promiscuidad Sexual</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887100"/>
          </a:xfrm>
        </p:spPr>
        <p:txBody>
          <a:bodyPr>
            <a:noAutofit/>
          </a:bodyPr>
          <a:lstStyle/>
          <a:p>
            <a:pPr marL="342900" indent="-342900">
              <a:buNone/>
            </a:pPr>
            <a:r>
              <a:rPr lang="es-ES" sz="3000" noProof="0" dirty="0" smtClean="0">
                <a:solidFill>
                  <a:schemeClr val="bg1"/>
                </a:solidFill>
              </a:rPr>
              <a:t> Ro 1:28-31 – (</a:t>
            </a:r>
            <a:r>
              <a:rPr lang="es-ES" sz="3000" dirty="0" smtClean="0">
                <a:solidFill>
                  <a:schemeClr val="bg1"/>
                </a:solidFill>
              </a:rPr>
              <a:t>28)Y como ellos no aprobaron tener en cuenta a Dios, Dios los entregó a una mente reprobada, para hacer cosas que no convienen; (29)estando atestados de toda injusticia, fornicación, perversidad, avaricia, maldad; llenos de envidia, homicidios, contiendas, engaños y malignidades; (30)murmura-dores, detractores, aborrecedores de Dios, injuriosos, soberbios, altivos, inventores de males, desobedientes a los padres, (31)necios, desleales, sin afecto natural, implacables, sin misericordia</a:t>
            </a:r>
            <a:endParaRPr lang="es-ES" sz="3000" noProof="0" dirty="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a:effectLst>
            <a:softEdge rad="127000"/>
          </a:effectLst>
        </p:spPr>
      </p:pic>
    </p:spTree>
    <p:extLst>
      <p:ext uri="{BB962C8B-B14F-4D97-AF65-F5344CB8AC3E}">
        <p14:creationId xmlns:p14="http://schemas.microsoft.com/office/powerpoint/2010/main" xmlns="" val="3467852413"/>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4800" dirty="0" smtClean="0">
                <a:solidFill>
                  <a:schemeClr val="bg1"/>
                </a:solidFill>
                <a:effectLst>
                  <a:reflection blurRad="6350" stA="50000" endA="300" endPos="50000" dist="29997" dir="5400000" sy="-100000" algn="bl" rotWithShape="0"/>
                </a:effectLst>
              </a:rPr>
              <a:t>La Promiscuidad Sexual</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272801"/>
          </a:xfrm>
        </p:spPr>
        <p:txBody>
          <a:bodyPr>
            <a:normAutofit/>
          </a:bodyPr>
          <a:lstStyle/>
          <a:p>
            <a:pPr marL="342900" indent="-342900" algn="ctr">
              <a:buNone/>
            </a:pPr>
            <a:r>
              <a:rPr lang="es-ES" sz="6600" noProof="0" dirty="0" smtClean="0">
                <a:solidFill>
                  <a:schemeClr val="bg1"/>
                </a:solidFill>
              </a:rPr>
              <a:t> </a:t>
            </a:r>
            <a:r>
              <a:rPr lang="es-ES" sz="7200" dirty="0" smtClean="0">
                <a:solidFill>
                  <a:schemeClr val="bg1"/>
                </a:solidFill>
              </a:rPr>
              <a:t>¿Cuáles son algunas “ilusiones que Satanás utiliza para inspirar la inmoralidad sexual”?</a:t>
            </a:r>
            <a:endParaRPr lang="es-ES" sz="7200" noProof="0" dirty="0">
              <a:solidFill>
                <a:schemeClr val="bg1"/>
              </a:solidFill>
            </a:endParaRPr>
          </a:p>
        </p:txBody>
      </p:sp>
      <p:pic>
        <p:nvPicPr>
          <p:cNvPr id="6"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a:effectLst>
            <a:softEdge rad="127000"/>
          </a:effectLst>
        </p:spPr>
      </p:pic>
    </p:spTree>
    <p:extLst>
      <p:ext uri="{BB962C8B-B14F-4D97-AF65-F5344CB8AC3E}">
        <p14:creationId xmlns:p14="http://schemas.microsoft.com/office/powerpoint/2010/main" xmlns="" val="113429433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4800" dirty="0" smtClean="0">
                <a:solidFill>
                  <a:schemeClr val="bg1"/>
                </a:solidFill>
                <a:effectLst>
                  <a:reflection blurRad="6350" stA="50000" endA="300" endPos="50000" dist="29997" dir="5400000" sy="-100000" algn="bl" rotWithShape="0"/>
                </a:effectLst>
              </a:rPr>
              <a:t>La Promiscuidad Sexual</a:t>
            </a:r>
            <a:endParaRPr lang="es-ES" sz="48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887100"/>
          </a:xfrm>
        </p:spPr>
        <p:txBody>
          <a:bodyPr>
            <a:normAutofit/>
          </a:bodyPr>
          <a:lstStyle/>
          <a:p>
            <a:pPr marL="342900" indent="-342900" algn="ctr">
              <a:buNone/>
            </a:pPr>
            <a:r>
              <a:rPr lang="es-ES" sz="6600" dirty="0" smtClean="0">
                <a:solidFill>
                  <a:schemeClr val="bg1"/>
                </a:solidFill>
              </a:rPr>
              <a:t> ¿Cuáles son algunas “herramientas” que usa Satanás para inspirar la inmoralidad sexual?</a:t>
            </a:r>
            <a:endParaRPr lang="es-ES" sz="7200" noProof="0" dirty="0">
              <a:solidFill>
                <a:schemeClr val="bg1"/>
              </a:solidFill>
            </a:endParaRPr>
          </a:p>
        </p:txBody>
      </p:sp>
      <p:pic>
        <p:nvPicPr>
          <p:cNvPr id="6"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a:effectLst>
            <a:softEdge rad="127000"/>
          </a:effectLst>
        </p:spPr>
      </p:pic>
    </p:spTree>
    <p:extLst>
      <p:ext uri="{BB962C8B-B14F-4D97-AF65-F5344CB8AC3E}">
        <p14:creationId xmlns:p14="http://schemas.microsoft.com/office/powerpoint/2010/main" xmlns="" val="321850344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6" name="Rounded Rectangular Callout 5"/>
          <p:cNvSpPr/>
          <p:nvPr/>
        </p:nvSpPr>
        <p:spPr>
          <a:xfrm>
            <a:off x="159027" y="2975815"/>
            <a:ext cx="8766312" cy="3643646"/>
          </a:xfrm>
          <a:prstGeom prst="wedgeRoundRectCallout">
            <a:avLst>
              <a:gd name="adj1" fmla="val -19968"/>
              <a:gd name="adj2" fmla="val 49670"/>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2800" dirty="0" smtClean="0">
              <a:solidFill>
                <a:schemeClr val="bg1"/>
              </a:solidFill>
              <a:effectLst/>
              <a:latin typeface="ComicSansMS"/>
              <a:ea typeface="Calibri" panose="020F0502020204030204" pitchFamily="34" charset="0"/>
              <a:cs typeface="ComicSansMS"/>
            </a:endParaRPr>
          </a:p>
          <a:p>
            <a:pPr algn="ctr"/>
            <a:r>
              <a:rPr lang="es-ES" sz="2800" dirty="0" smtClean="0">
                <a:solidFill>
                  <a:schemeClr val="bg1"/>
                </a:solidFill>
                <a:ea typeface="Calibri" panose="020F0502020204030204" pitchFamily="34" charset="0"/>
                <a:cs typeface="ComicSansMS"/>
              </a:rPr>
              <a:t>Perdí mi virginidad cuando tenía 15 años. Mi novio y yo pensamos que nos amábamos. Pero una vez que empezamos a tener relaciones sexuales, cualquier amor que nos teníamos lo destruyó completamente. Pensé que ya no se interesaba más en pasar tiempo conmigo--él estaba interesado en gastar su tiempo con mi cuerpo.</a:t>
            </a:r>
            <a:endParaRPr lang="en-US" sz="3600" dirty="0">
              <a:solidFill>
                <a:schemeClr val="bg1"/>
              </a:solidFill>
              <a:effectLst/>
              <a:ea typeface="Calibri" panose="020F0502020204030204" pitchFamily="34" charset="0"/>
            </a:endParaRPr>
          </a:p>
          <a:p>
            <a:pPr algn="ctr"/>
            <a:r>
              <a:rPr lang="en-US" sz="3200" dirty="0">
                <a:solidFill>
                  <a:schemeClr val="bg1"/>
                </a:solidFill>
                <a:effectLst/>
                <a:ea typeface="Calibri" panose="020F0502020204030204" pitchFamily="34" charset="0"/>
                <a:cs typeface="ComicSansMS"/>
              </a:rPr>
              <a:t>—A</a:t>
            </a:r>
            <a:r>
              <a:rPr lang="en-US" sz="1600" dirty="0">
                <a:solidFill>
                  <a:schemeClr val="bg1"/>
                </a:solidFill>
                <a:effectLst/>
                <a:ea typeface="Calibri" panose="020F0502020204030204" pitchFamily="34" charset="0"/>
                <a:cs typeface="ComicSansMS"/>
              </a:rPr>
              <a:t>MANDA</a:t>
            </a:r>
            <a:r>
              <a:rPr lang="en-US" sz="3200" dirty="0">
                <a:solidFill>
                  <a:schemeClr val="bg1"/>
                </a:solidFill>
                <a:effectLst/>
                <a:ea typeface="Calibri" panose="020F0502020204030204" pitchFamily="34" charset="0"/>
                <a:cs typeface="ComicSansMS"/>
              </a:rPr>
              <a:t>, </a:t>
            </a:r>
            <a:r>
              <a:rPr lang="es-ES" sz="1600" dirty="0" smtClean="0">
                <a:solidFill>
                  <a:schemeClr val="bg1"/>
                </a:solidFill>
                <a:ea typeface="Calibri" panose="020F0502020204030204" pitchFamily="34" charset="0"/>
                <a:cs typeface="ComicSansMS"/>
              </a:rPr>
              <a:t>UNA ESTUDIANTE DE LA UNIVERSIDAD</a:t>
            </a:r>
            <a:endParaRPr lang="en-US" sz="3600" dirty="0">
              <a:solidFill>
                <a:schemeClr val="bg1"/>
              </a:solidFill>
              <a:effectLst/>
              <a:ea typeface="Calibri" panose="020F0502020204030204" pitchFamily="34" charset="0"/>
            </a:endParaRPr>
          </a:p>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 </a:t>
            </a:r>
            <a:endParaRPr lang="en-US" sz="3600"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600" u="sng" dirty="0">
                <a:solidFill>
                  <a:schemeClr val="bg1"/>
                </a:solidFill>
                <a:effectLst/>
                <a:latin typeface="Times New Roman" panose="02020603050405020304" pitchFamily="18" charset="0"/>
                <a:ea typeface="Times New Roman" panose="02020603050405020304" pitchFamily="18" charset="0"/>
                <a:hlinkClick r:id="rId4"/>
              </a:rPr>
              <a:t>https://www2.cortland.edu/dotAsset/199337.pdf</a:t>
            </a:r>
            <a:endParaRPr lang="en-US" sz="3600"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3600" dirty="0">
                <a:solidFill>
                  <a:schemeClr val="bg1"/>
                </a:solidFill>
                <a:effectLst/>
                <a:latin typeface="Times New Roman" panose="02020603050405020304" pitchFamily="18" charset="0"/>
                <a:ea typeface="Calibri" panose="020F0502020204030204" pitchFamily="34" charset="0"/>
              </a:rPr>
              <a:t> </a:t>
            </a:r>
          </a:p>
        </p:txBody>
      </p:sp>
      <p:pic>
        <p:nvPicPr>
          <p:cNvPr id="7" name="Picture 2" descr="http://img.thesun.co.uk/aidemitlum/archive/00809/lionmain_809846a.jpg"/>
          <p:cNvPicPr>
            <a:picLocks noChangeAspect="1" noChangeArrowheads="1"/>
          </p:cNvPicPr>
          <p:nvPr/>
        </p:nvPicPr>
        <p:blipFill>
          <a:blip r:embed="rId5"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613644205"/>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0" indent="0" algn="ctr">
              <a:buNone/>
            </a:pPr>
            <a:r>
              <a:rPr lang="es-ES" sz="3600" noProof="0" dirty="0" smtClean="0">
                <a:solidFill>
                  <a:schemeClr val="bg1"/>
                </a:solidFill>
              </a:rPr>
              <a:t>Las leyes del </a:t>
            </a:r>
            <a:r>
              <a:rPr lang="es-ES" sz="3600" dirty="0" smtClean="0">
                <a:solidFill>
                  <a:schemeClr val="bg1"/>
                </a:solidFill>
              </a:rPr>
              <a:t>h</a:t>
            </a:r>
            <a:r>
              <a:rPr lang="es-ES" sz="3600" noProof="0" dirty="0" err="1" smtClean="0">
                <a:solidFill>
                  <a:schemeClr val="bg1"/>
                </a:solidFill>
              </a:rPr>
              <a:t>ombre</a:t>
            </a:r>
            <a:r>
              <a:rPr lang="es-ES" sz="3600" noProof="0" dirty="0" smtClean="0">
                <a:solidFill>
                  <a:schemeClr val="bg1"/>
                </a:solidFill>
              </a:rPr>
              <a:t> vs. las leyes de Dios</a:t>
            </a:r>
          </a:p>
          <a:p>
            <a:pPr marL="0" indent="0" algn="ctr">
              <a:buNone/>
            </a:pPr>
            <a:r>
              <a:rPr lang="es-ES" sz="3200" noProof="0" dirty="0" smtClean="0">
                <a:solidFill>
                  <a:schemeClr val="bg1"/>
                </a:solidFill>
              </a:rPr>
              <a:t>La edad en que es válido el consentimiento en las relaciones sexuales vs. el matrimonio </a:t>
            </a:r>
          </a:p>
          <a:p>
            <a:pPr marL="342900" indent="-342900"/>
            <a:endParaRPr lang="es-ES" sz="3600" noProof="0" dirty="0" smtClean="0">
              <a:solidFill>
                <a:schemeClr val="bg1"/>
              </a:solidFill>
            </a:endParaRPr>
          </a:p>
          <a:p>
            <a:pPr marL="342900" indent="-342900">
              <a:buNone/>
            </a:pPr>
            <a:endParaRPr lang="es-ES" sz="8000" noProof="0" dirty="0" smtClean="0">
              <a:solidFill>
                <a:schemeClr val="bg1"/>
              </a:solidFill>
            </a:endParaRPr>
          </a:p>
        </p:txBody>
      </p:sp>
      <p:pic>
        <p:nvPicPr>
          <p:cNvPr id="32770" name="Picture 2" descr="http://deenaroseministries.files.wordpress.com/2010/03/marriage-logo4.jpg"/>
          <p:cNvPicPr>
            <a:picLocks noChangeAspect="1" noChangeArrowheads="1"/>
          </p:cNvPicPr>
          <p:nvPr/>
        </p:nvPicPr>
        <p:blipFill>
          <a:blip r:embed="rId4" cstate="print"/>
          <a:srcRect/>
          <a:stretch>
            <a:fillRect/>
          </a:stretch>
        </p:blipFill>
        <p:spPr bwMode="auto">
          <a:xfrm>
            <a:off x="4697760" y="5161126"/>
            <a:ext cx="4248119" cy="1389195"/>
          </a:xfrm>
          <a:prstGeom prst="rect">
            <a:avLst/>
          </a:prstGeom>
          <a:noFill/>
        </p:spPr>
      </p:pic>
      <p:pic>
        <p:nvPicPr>
          <p:cNvPr id="32772" name="Picture 4" descr="http://returntomanliness.com/wp-content/uploads/2008/06/dating.jpg"/>
          <p:cNvPicPr>
            <a:picLocks noChangeAspect="1" noChangeArrowheads="1"/>
          </p:cNvPicPr>
          <p:nvPr/>
        </p:nvPicPr>
        <p:blipFill>
          <a:blip r:embed="rId5" cstate="print"/>
          <a:srcRect/>
          <a:stretch>
            <a:fillRect/>
          </a:stretch>
        </p:blipFill>
        <p:spPr bwMode="auto">
          <a:xfrm>
            <a:off x="664107" y="3513890"/>
            <a:ext cx="3535753" cy="1531923"/>
          </a:xfrm>
          <a:prstGeom prst="rect">
            <a:avLst/>
          </a:prstGeom>
          <a:noFill/>
        </p:spPr>
      </p:pic>
      <p:sp>
        <p:nvSpPr>
          <p:cNvPr id="5" name="TextBox 4"/>
          <p:cNvSpPr txBox="1"/>
          <p:nvPr/>
        </p:nvSpPr>
        <p:spPr>
          <a:xfrm>
            <a:off x="418642" y="5161126"/>
            <a:ext cx="3947100" cy="1569660"/>
          </a:xfrm>
          <a:prstGeom prst="rect">
            <a:avLst/>
          </a:prstGeom>
          <a:noFill/>
        </p:spPr>
        <p:txBody>
          <a:bodyPr wrap="square" rtlCol="0">
            <a:spAutoFit/>
          </a:bodyPr>
          <a:lstStyle/>
          <a:p>
            <a:pPr algn="ctr"/>
            <a:r>
              <a:rPr lang="en-US" sz="2400" i="1" dirty="0" smtClean="0">
                <a:solidFill>
                  <a:schemeClr val="bg1"/>
                </a:solidFill>
              </a:rPr>
              <a:t>“</a:t>
            </a:r>
            <a:r>
              <a:rPr lang="es-ES" sz="2400" i="1" dirty="0" smtClean="0">
                <a:solidFill>
                  <a:schemeClr val="bg1"/>
                </a:solidFill>
              </a:rPr>
              <a:t>Los hombres con frecuencia engañan sólo</a:t>
            </a:r>
            <a:br>
              <a:rPr lang="es-ES" sz="2400" i="1" dirty="0" smtClean="0">
                <a:solidFill>
                  <a:schemeClr val="bg1"/>
                </a:solidFill>
              </a:rPr>
            </a:br>
            <a:r>
              <a:rPr lang="es-ES" sz="2400" i="1" dirty="0" smtClean="0">
                <a:solidFill>
                  <a:schemeClr val="bg1"/>
                </a:solidFill>
              </a:rPr>
              <a:t>por el contacto sexual.”</a:t>
            </a:r>
            <a:endParaRPr lang="en-US" sz="2400" dirty="0">
              <a:solidFill>
                <a:schemeClr val="bg1"/>
              </a:solidFill>
            </a:endParaRPr>
          </a:p>
          <a:p>
            <a:r>
              <a:rPr lang="en-US" sz="2400" dirty="0" smtClean="0">
                <a:solidFill>
                  <a:schemeClr val="bg1"/>
                </a:solidFill>
              </a:rPr>
              <a:t>(</a:t>
            </a:r>
            <a:r>
              <a:rPr lang="en-US" sz="2400" u="sng" dirty="0" smtClean="0">
                <a:solidFill>
                  <a:schemeClr val="bg1"/>
                </a:solidFill>
                <a:hlinkClick r:id="rId6"/>
              </a:rPr>
              <a:t>www.divorcestatistics.info</a:t>
            </a:r>
            <a:r>
              <a:rPr lang="en-US" sz="2400" dirty="0">
                <a:solidFill>
                  <a:schemeClr val="bg1"/>
                </a:solidFill>
              </a:rPr>
              <a:t>). </a:t>
            </a:r>
          </a:p>
        </p:txBody>
      </p:sp>
      <p:sp>
        <p:nvSpPr>
          <p:cNvPr id="8" name="TextBox 7"/>
          <p:cNvSpPr txBox="1"/>
          <p:nvPr/>
        </p:nvSpPr>
        <p:spPr>
          <a:xfrm>
            <a:off x="4392415" y="3454468"/>
            <a:ext cx="3211757" cy="1569660"/>
          </a:xfrm>
          <a:prstGeom prst="rect">
            <a:avLst/>
          </a:prstGeom>
          <a:noFill/>
        </p:spPr>
        <p:txBody>
          <a:bodyPr wrap="square" rtlCol="0">
            <a:spAutoFit/>
          </a:bodyPr>
          <a:lstStyle/>
          <a:p>
            <a:r>
              <a:rPr lang="en-US" sz="2400" i="1" dirty="0" smtClean="0">
                <a:solidFill>
                  <a:schemeClr val="bg1"/>
                </a:solidFill>
              </a:rPr>
              <a:t>“</a:t>
            </a:r>
            <a:r>
              <a:rPr lang="es-ES" sz="2400" i="1" dirty="0" smtClean="0">
                <a:solidFill>
                  <a:schemeClr val="bg1"/>
                </a:solidFill>
              </a:rPr>
              <a:t>Las mujeres con frecuencia engañan en el matrimonio por razones emocionales.”</a:t>
            </a:r>
            <a:endParaRPr lang="en-US" sz="2400" i="1" dirty="0">
              <a:solidFill>
                <a:schemeClr val="bg1"/>
              </a:solidFill>
            </a:endParaRPr>
          </a:p>
        </p:txBody>
      </p:sp>
    </p:spTree>
    <p:extLst>
      <p:ext uri="{BB962C8B-B14F-4D97-AF65-F5344CB8AC3E}">
        <p14:creationId xmlns:p14="http://schemas.microsoft.com/office/powerpoint/2010/main" xmlns="" val="500798416"/>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444312" y="2918950"/>
            <a:ext cx="8255377" cy="1112705"/>
          </a:xfrm>
        </p:spPr>
        <p:txBody>
          <a:bodyPr>
            <a:noAutofit/>
          </a:bodyPr>
          <a:lstStyle/>
          <a:p>
            <a:pPr marL="0" indent="0" algn="ctr">
              <a:buNone/>
            </a:pPr>
            <a:r>
              <a:rPr lang="es-ES" sz="7200" noProof="0" dirty="0" smtClean="0">
                <a:solidFill>
                  <a:srgbClr val="C00000"/>
                </a:solidFill>
              </a:rPr>
              <a:t>Las Malas Elecciones</a:t>
            </a:r>
          </a:p>
        </p:txBody>
      </p:sp>
      <p:sp>
        <p:nvSpPr>
          <p:cNvPr id="6" name="Content Placeholder 2"/>
          <p:cNvSpPr txBox="1">
            <a:spLocks/>
          </p:cNvSpPr>
          <p:nvPr/>
        </p:nvSpPr>
        <p:spPr>
          <a:xfrm>
            <a:off x="802758" y="4972621"/>
            <a:ext cx="7538484" cy="1375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7200" dirty="0" smtClean="0">
                <a:solidFill>
                  <a:srgbClr val="C00000"/>
                </a:solidFill>
              </a:rPr>
              <a:t>Una Mala Situación</a:t>
            </a:r>
          </a:p>
        </p:txBody>
      </p:sp>
      <p:sp>
        <p:nvSpPr>
          <p:cNvPr id="7" name="Content Placeholder 2"/>
          <p:cNvSpPr txBox="1">
            <a:spLocks/>
          </p:cNvSpPr>
          <p:nvPr/>
        </p:nvSpPr>
        <p:spPr>
          <a:xfrm>
            <a:off x="1483063" y="3891816"/>
            <a:ext cx="6177875" cy="850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7200" dirty="0" smtClean="0">
                <a:solidFill>
                  <a:schemeClr val="bg1"/>
                </a:solidFill>
              </a:rPr>
              <a:t>Pueden Crear</a:t>
            </a:r>
          </a:p>
        </p:txBody>
      </p:sp>
      <p:pic>
        <p:nvPicPr>
          <p:cNvPr id="8"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3049746368"/>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732208" y="2910218"/>
            <a:ext cx="7886700" cy="2820703"/>
          </a:xfrm>
        </p:spPr>
        <p:txBody>
          <a:bodyPr>
            <a:normAutofit/>
          </a:bodyPr>
          <a:lstStyle/>
          <a:p>
            <a:pPr marL="0" indent="0">
              <a:buNone/>
            </a:pPr>
            <a:r>
              <a:rPr lang="es-ES" sz="6600" dirty="0" smtClean="0">
                <a:solidFill>
                  <a:schemeClr val="bg1"/>
                </a:solidFill>
              </a:rPr>
              <a:t>Usted Puede Ser Victorioso y Disfrutar de este Regalo</a:t>
            </a:r>
            <a:endParaRPr lang="es-ES" sz="6000" noProof="0" dirty="0" smtClean="0">
              <a:solidFill>
                <a:schemeClr val="bg1"/>
              </a:solidFill>
            </a:endParaRPr>
          </a:p>
        </p:txBody>
      </p:sp>
      <p:pic>
        <p:nvPicPr>
          <p:cNvPr id="6"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331788696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89148"/>
            <a:ext cx="5104729" cy="5968852"/>
          </a:xfrm>
          <a:prstGeom prst="rect">
            <a:avLst/>
          </a:prstGeom>
        </p:spPr>
      </p:pic>
      <p:sp>
        <p:nvSpPr>
          <p:cNvPr id="7" name="Title 1"/>
          <p:cNvSpPr txBox="1">
            <a:spLocks/>
          </p:cNvSpPr>
          <p:nvPr/>
        </p:nvSpPr>
        <p:spPr>
          <a:xfrm>
            <a:off x="5371222" y="471996"/>
            <a:ext cx="3395019"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smtClean="0">
                <a:effectLst>
                  <a:outerShdw blurRad="38100" dist="38100" dir="2700000" algn="tl">
                    <a:srgbClr val="000000">
                      <a:alpha val="43137"/>
                    </a:srgbClr>
                  </a:outerShdw>
                </a:effectLst>
                <a:latin typeface="AR CENA" pitchFamily="2" charset="0"/>
              </a:rPr>
              <a:t>¿Quién</a:t>
            </a:r>
          </a:p>
          <a:p>
            <a:r>
              <a:rPr lang="es-ES" dirty="0" smtClean="0">
                <a:effectLst>
                  <a:outerShdw blurRad="38100" dist="38100" dir="2700000" algn="tl">
                    <a:srgbClr val="000000">
                      <a:alpha val="43137"/>
                    </a:srgbClr>
                  </a:outerShdw>
                </a:effectLst>
                <a:latin typeface="AR CENA" pitchFamily="2" charset="0"/>
              </a:rPr>
              <a:t>Tendrá</a:t>
            </a:r>
            <a:endParaRPr lang="es-ES" dirty="0">
              <a:effectLst>
                <a:outerShdw blurRad="38100" dist="38100" dir="2700000" algn="tl">
                  <a:srgbClr val="000000">
                    <a:alpha val="43137"/>
                  </a:srgbClr>
                </a:outerShdw>
              </a:effectLst>
              <a:latin typeface="AR CENA" pitchFamily="2" charset="0"/>
            </a:endParaRPr>
          </a:p>
        </p:txBody>
      </p:sp>
      <p:sp>
        <p:nvSpPr>
          <p:cNvPr id="9" name="Title 1"/>
          <p:cNvSpPr txBox="1">
            <a:spLocks/>
          </p:cNvSpPr>
          <p:nvPr/>
        </p:nvSpPr>
        <p:spPr>
          <a:xfrm>
            <a:off x="5371222" y="3995057"/>
            <a:ext cx="3395019"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smtClean="0">
                <a:effectLst>
                  <a:outerShdw blurRad="38100" dist="38100" dir="2700000" algn="tl">
                    <a:srgbClr val="000000">
                      <a:alpha val="43137"/>
                    </a:srgbClr>
                  </a:outerShdw>
                </a:effectLst>
                <a:latin typeface="AR CENA" pitchFamily="2" charset="0"/>
              </a:rPr>
              <a:t>de</a:t>
            </a:r>
            <a:br>
              <a:rPr lang="es-ES" dirty="0" smtClean="0">
                <a:effectLst>
                  <a:outerShdw blurRad="38100" dist="38100" dir="2700000" algn="tl">
                    <a:srgbClr val="000000">
                      <a:alpha val="43137"/>
                    </a:srgbClr>
                  </a:outerShdw>
                </a:effectLst>
                <a:latin typeface="AR CENA" pitchFamily="2" charset="0"/>
              </a:rPr>
            </a:br>
            <a:r>
              <a:rPr lang="es-ES" dirty="0" smtClean="0">
                <a:effectLst>
                  <a:outerShdw blurRad="38100" dist="38100" dir="2700000" algn="tl">
                    <a:srgbClr val="000000">
                      <a:alpha val="43137"/>
                    </a:srgbClr>
                  </a:outerShdw>
                </a:effectLst>
                <a:latin typeface="AR CENA" pitchFamily="2" charset="0"/>
              </a:rPr>
              <a:t>Usted?</a:t>
            </a:r>
            <a:endParaRPr lang="es-ES" dirty="0">
              <a:effectLst>
                <a:outerShdw blurRad="38100" dist="38100" dir="2700000" algn="tl">
                  <a:srgbClr val="000000">
                    <a:alpha val="43137"/>
                  </a:srgbClr>
                </a:outerShdw>
              </a:effectLst>
              <a:latin typeface="AR CENA" pitchFamily="2" charset="0"/>
            </a:endParaRPr>
          </a:p>
        </p:txBody>
      </p:sp>
      <p:pic>
        <p:nvPicPr>
          <p:cNvPr id="8194" name="Picture 2" descr="http://desarrollopersonalefectivo.com/wp-content/uploads/2013/08/tomar-el-control-de-tu-vida-2.jpg"/>
          <p:cNvPicPr>
            <a:picLocks noChangeAspect="1" noChangeArrowheads="1"/>
          </p:cNvPicPr>
          <p:nvPr/>
        </p:nvPicPr>
        <p:blipFill>
          <a:blip r:embed="rId3" cstate="print"/>
          <a:srcRect/>
          <a:stretch>
            <a:fillRect/>
          </a:stretch>
        </p:blipFill>
        <p:spPr bwMode="auto">
          <a:xfrm>
            <a:off x="5391986" y="2126473"/>
            <a:ext cx="3353490" cy="2232862"/>
          </a:xfrm>
          <a:prstGeom prst="rect">
            <a:avLst/>
          </a:prstGeom>
          <a:noFill/>
          <a:effectLst>
            <a:softEdge rad="317500"/>
          </a:effectLst>
        </p:spPr>
      </p:pic>
    </p:spTree>
    <p:extLst>
      <p:ext uri="{BB962C8B-B14F-4D97-AF65-F5344CB8AC3E}">
        <p14:creationId xmlns:p14="http://schemas.microsoft.com/office/powerpoint/2010/main" xmlns="" val="2994320982"/>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2077228"/>
            <a:ext cx="4073903" cy="4763530"/>
          </a:xfrm>
          <a:prstGeom prst="rect">
            <a:avLst/>
          </a:prstGeom>
        </p:spPr>
      </p:pic>
      <p:sp>
        <p:nvSpPr>
          <p:cNvPr id="3" name="TextBox 2"/>
          <p:cNvSpPr txBox="1"/>
          <p:nvPr/>
        </p:nvSpPr>
        <p:spPr>
          <a:xfrm>
            <a:off x="4353440" y="3177058"/>
            <a:ext cx="4616372" cy="3508653"/>
          </a:xfrm>
          <a:prstGeom prst="rect">
            <a:avLst/>
          </a:prstGeom>
          <a:noFill/>
        </p:spPr>
        <p:txBody>
          <a:bodyPr wrap="square" rtlCol="0">
            <a:spAutoFit/>
          </a:bodyPr>
          <a:lstStyle/>
          <a:p>
            <a:r>
              <a:rPr lang="es-ES" sz="3000" dirty="0" smtClean="0">
                <a:solidFill>
                  <a:prstClr val="black"/>
                </a:solidFill>
                <a:effectLst>
                  <a:outerShdw blurRad="38100" dist="38100" dir="2700000" algn="tl">
                    <a:srgbClr val="000000">
                      <a:alpha val="43137"/>
                    </a:srgbClr>
                  </a:outerShdw>
                </a:effectLst>
              </a:rPr>
              <a:t>El Dominio Propio</a:t>
            </a:r>
          </a:p>
          <a:p>
            <a:pPr marL="214313" indent="-214313">
              <a:buFont typeface="Arial" panose="020B0604020202020204" pitchFamily="34" charset="0"/>
              <a:buChar char="•"/>
            </a:pPr>
            <a:r>
              <a:rPr lang="es-ES" sz="2400" dirty="0" smtClean="0">
                <a:solidFill>
                  <a:prstClr val="black"/>
                </a:solidFill>
                <a:effectLst>
                  <a:outerShdw blurRad="38100" dist="38100" dir="2700000" algn="tl">
                    <a:srgbClr val="000000">
                      <a:alpha val="43137"/>
                    </a:srgbClr>
                  </a:outerShdw>
                </a:effectLst>
              </a:rPr>
              <a:t> La virtud del que domina sus deseos y pasiones</a:t>
            </a:r>
          </a:p>
          <a:p>
            <a:pPr marL="214313" indent="-214313">
              <a:buFont typeface="Arial" panose="020B0604020202020204" pitchFamily="34" charset="0"/>
              <a:buChar char="•"/>
            </a:pPr>
            <a:r>
              <a:rPr lang="es-ES" sz="2400" dirty="0" smtClean="0">
                <a:solidFill>
                  <a:prstClr val="black"/>
                </a:solidFill>
                <a:effectLst>
                  <a:outerShdw blurRad="38100" dist="38100" dir="2700000" algn="tl">
                    <a:srgbClr val="000000">
                      <a:alpha val="43137"/>
                    </a:srgbClr>
                  </a:outerShdw>
                </a:effectLst>
              </a:rPr>
              <a:t>Sobrio (firmeza de mente)</a:t>
            </a:r>
            <a:endParaRPr lang="es-ES" sz="2400" b="1" dirty="0" smtClean="0">
              <a:solidFill>
                <a:srgbClr val="70AD47">
                  <a:lumMod val="50000"/>
                </a:srgbClr>
              </a:solidFill>
              <a:effectLst>
                <a:outerShdw blurRad="38100" dist="38100" dir="2700000" algn="tl">
                  <a:srgbClr val="000000">
                    <a:alpha val="43137"/>
                  </a:srgbClr>
                </a:outerShdw>
              </a:effectLst>
            </a:endParaRPr>
          </a:p>
          <a:p>
            <a:pPr marL="214313" indent="-214313">
              <a:buFont typeface="Arial" panose="020B0604020202020204" pitchFamily="34" charset="0"/>
              <a:buChar char="•"/>
            </a:pPr>
            <a:r>
              <a:rPr lang="es-ES" sz="2400" dirty="0" smtClean="0">
                <a:solidFill>
                  <a:prstClr val="black"/>
                </a:solidFill>
                <a:effectLst>
                  <a:outerShdw blurRad="38100" dist="38100" dir="2700000" algn="tl">
                    <a:srgbClr val="000000">
                      <a:alpha val="43137"/>
                    </a:srgbClr>
                  </a:outerShdw>
                </a:effectLst>
              </a:rPr>
              <a:t>Los atletas que se están preparando para un acontecimiento se abstienen de alimentos poco saludables, de vino, etc.</a:t>
            </a:r>
            <a:endParaRPr lang="es-ES" sz="1350" dirty="0">
              <a:solidFill>
                <a:prstClr val="black"/>
              </a:solidFill>
              <a:effectLst>
                <a:outerShdw blurRad="38100" dist="38100" dir="2700000" algn="tl">
                  <a:srgbClr val="000000">
                    <a:alpha val="43137"/>
                  </a:srgbClr>
                </a:outerShdw>
              </a:effectLst>
            </a:endParaRPr>
          </a:p>
        </p:txBody>
      </p:sp>
      <p:sp>
        <p:nvSpPr>
          <p:cNvPr id="8" name="Title 1"/>
          <p:cNvSpPr txBox="1">
            <a:spLocks/>
          </p:cNvSpPr>
          <p:nvPr/>
        </p:nvSpPr>
        <p:spPr>
          <a:xfrm>
            <a:off x="7221266" y="153030"/>
            <a:ext cx="1502424" cy="120793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smtClean="0">
                <a:effectLst>
                  <a:outerShdw blurRad="38100" dist="38100" dir="2700000" algn="tl">
                    <a:srgbClr val="000000">
                      <a:alpha val="43137"/>
                    </a:srgbClr>
                  </a:outerShdw>
                </a:effectLst>
                <a:latin typeface="AR CENA" pitchFamily="2" charset="0"/>
              </a:rPr>
              <a:t>¿Quién</a:t>
            </a:r>
          </a:p>
          <a:p>
            <a:r>
              <a:rPr lang="es-ES" sz="3600" dirty="0" smtClean="0">
                <a:effectLst>
                  <a:outerShdw blurRad="38100" dist="38100" dir="2700000" algn="tl">
                    <a:srgbClr val="000000">
                      <a:alpha val="43137"/>
                    </a:srgbClr>
                  </a:outerShdw>
                </a:effectLst>
                <a:latin typeface="AR CENA" pitchFamily="2" charset="0"/>
              </a:rPr>
              <a:t>Tendrá</a:t>
            </a:r>
            <a:endParaRPr lang="es-ES" sz="3600" dirty="0">
              <a:effectLst>
                <a:outerShdw blurRad="38100" dist="38100" dir="2700000" algn="tl">
                  <a:srgbClr val="000000">
                    <a:alpha val="43137"/>
                  </a:srgbClr>
                </a:outerShdw>
              </a:effectLst>
              <a:latin typeface="AR CENA" pitchFamily="2" charset="0"/>
            </a:endParaRPr>
          </a:p>
        </p:txBody>
      </p:sp>
      <p:sp>
        <p:nvSpPr>
          <p:cNvPr id="9" name="Title 1"/>
          <p:cNvSpPr txBox="1">
            <a:spLocks/>
          </p:cNvSpPr>
          <p:nvPr/>
        </p:nvSpPr>
        <p:spPr>
          <a:xfrm>
            <a:off x="7318764" y="2400182"/>
            <a:ext cx="1307429" cy="927802"/>
          </a:xfrm>
          <a:prstGeom prst="rect">
            <a:avLst/>
          </a:prstGeom>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smtClean="0">
                <a:effectLst>
                  <a:outerShdw blurRad="38100" dist="38100" dir="2700000" algn="tl">
                    <a:srgbClr val="000000">
                      <a:alpha val="43137"/>
                    </a:srgbClr>
                  </a:outerShdw>
                </a:effectLst>
                <a:latin typeface="AR CENA" pitchFamily="2" charset="0"/>
              </a:rPr>
              <a:t>de</a:t>
            </a:r>
            <a:br>
              <a:rPr lang="es-ES" sz="3600" dirty="0" smtClean="0">
                <a:effectLst>
                  <a:outerShdw blurRad="38100" dist="38100" dir="2700000" algn="tl">
                    <a:srgbClr val="000000">
                      <a:alpha val="43137"/>
                    </a:srgbClr>
                  </a:outerShdw>
                </a:effectLst>
                <a:latin typeface="AR CENA" pitchFamily="2" charset="0"/>
              </a:rPr>
            </a:br>
            <a:r>
              <a:rPr lang="es-ES" sz="3600" dirty="0" smtClean="0">
                <a:effectLst>
                  <a:outerShdw blurRad="38100" dist="38100" dir="2700000" algn="tl">
                    <a:srgbClr val="000000">
                      <a:alpha val="43137"/>
                    </a:srgbClr>
                  </a:outerShdw>
                </a:effectLst>
                <a:latin typeface="AR CENA" pitchFamily="2" charset="0"/>
              </a:rPr>
              <a:t>Usted?</a:t>
            </a:r>
            <a:endParaRPr lang="es-ES" sz="3600" dirty="0">
              <a:effectLst>
                <a:outerShdw blurRad="38100" dist="38100" dir="2700000" algn="tl">
                  <a:srgbClr val="000000">
                    <a:alpha val="43137"/>
                  </a:srgbClr>
                </a:outerShdw>
              </a:effectLst>
              <a:latin typeface="AR CENA" pitchFamily="2" charset="0"/>
            </a:endParaRPr>
          </a:p>
        </p:txBody>
      </p:sp>
      <p:pic>
        <p:nvPicPr>
          <p:cNvPr id="10" name="Picture 2" descr="http://desarrollopersonalefectivo.com/wp-content/uploads/2013/08/tomar-el-control-de-tu-vida-2.jpg"/>
          <p:cNvPicPr>
            <a:picLocks noChangeAspect="1" noChangeArrowheads="1"/>
          </p:cNvPicPr>
          <p:nvPr/>
        </p:nvPicPr>
        <p:blipFill>
          <a:blip r:embed="rId3" cstate="print"/>
          <a:srcRect/>
          <a:stretch>
            <a:fillRect/>
          </a:stretch>
        </p:blipFill>
        <p:spPr bwMode="auto">
          <a:xfrm>
            <a:off x="7056122" y="1265247"/>
            <a:ext cx="1832712" cy="1220279"/>
          </a:xfrm>
          <a:prstGeom prst="rect">
            <a:avLst/>
          </a:prstGeom>
          <a:noFill/>
          <a:effectLst>
            <a:softEdge rad="127000"/>
          </a:effectLst>
        </p:spPr>
      </p:pic>
    </p:spTree>
    <p:extLst>
      <p:ext uri="{BB962C8B-B14F-4D97-AF65-F5344CB8AC3E}">
        <p14:creationId xmlns:p14="http://schemas.microsoft.com/office/powerpoint/2010/main" xmlns="" val="37366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891451" y="2254113"/>
            <a:ext cx="5361099" cy="3870240"/>
          </a:xfrm>
          <a:prstGeom prst="rect">
            <a:avLst/>
          </a:prstGeom>
          <a:solidFill>
            <a:srgbClr val="B80E4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6000"/>
              </a:lnSpc>
              <a:spcBef>
                <a:spcPct val="0"/>
              </a:spcBef>
              <a:spcAft>
                <a:spcPts val="400"/>
              </a:spcAft>
              <a:buClrTx/>
              <a:buSzTx/>
              <a:buFontTx/>
              <a:buNone/>
              <a:tabLst/>
            </a:pPr>
            <a:r>
              <a:rPr kumimoji="0" lang="es-ES" sz="2800" b="0" i="1" u="none" strike="noStrike" cap="none" normalizeH="0" baseline="0" dirty="0" smtClean="0">
                <a:ln>
                  <a:noFill/>
                </a:ln>
                <a:solidFill>
                  <a:srgbClr val="FFFFFF"/>
                </a:solidFill>
                <a:effectLst/>
                <a:latin typeface="AR CENA" pitchFamily="2" charset="0"/>
                <a:cs typeface="Arial" pitchFamily="34" charset="0"/>
              </a:rPr>
              <a:t>Ustedes van demasiado lejos cuando…</a:t>
            </a:r>
          </a:p>
          <a:p>
            <a:pPr fontAlgn="base">
              <a:lnSpc>
                <a:spcPct val="96000"/>
              </a:lnSpc>
              <a:spcBef>
                <a:spcPct val="0"/>
              </a:spcBef>
              <a:spcAft>
                <a:spcPts val="400"/>
              </a:spcAft>
              <a:buClr>
                <a:srgbClr val="FFFFFF"/>
              </a:buClr>
              <a:buFont typeface="Symbol" pitchFamily="18" charset="2"/>
              <a:buChar char="·"/>
            </a:pPr>
            <a:r>
              <a:rPr kumimoji="0" lang="es-ES" sz="2400" b="0" i="0" u="none" strike="noStrike" cap="none" normalizeH="0" baseline="0" dirty="0" smtClean="0">
                <a:ln>
                  <a:noFill/>
                </a:ln>
                <a:solidFill>
                  <a:srgbClr val="FFFFFF"/>
                </a:solidFill>
                <a:effectLst/>
                <a:latin typeface="AR CENA" pitchFamily="2" charset="0"/>
                <a:cs typeface="Arial" pitchFamily="34" charset="0"/>
              </a:rPr>
              <a:t>Empiezan a tocarse.</a:t>
            </a:r>
          </a:p>
          <a:p>
            <a:pPr marL="0" marR="0" lvl="0" indent="0" algn="l" defTabSz="914400" rtl="0" eaLnBrk="1" fontAlgn="base" latinLnBrk="0" hangingPunct="1">
              <a:lnSpc>
                <a:spcPct val="100000"/>
              </a:lnSpc>
              <a:spcBef>
                <a:spcPct val="0"/>
              </a:spcBef>
              <a:spcAft>
                <a:spcPts val="800"/>
              </a:spcAft>
              <a:buClr>
                <a:srgbClr val="FFFFFF"/>
              </a:buClr>
              <a:buSzTx/>
              <a:buFont typeface="Symbol" pitchFamily="18" charset="2"/>
              <a:buChar char="·"/>
              <a:tabLst/>
            </a:pPr>
            <a:r>
              <a:rPr kumimoji="0" lang="es-ES" sz="2400" b="0" i="0" u="none" strike="noStrike" cap="none" normalizeH="0" baseline="0" dirty="0" smtClean="0">
                <a:ln>
                  <a:noFill/>
                </a:ln>
                <a:solidFill>
                  <a:srgbClr val="FFFFFF"/>
                </a:solidFill>
                <a:effectLst/>
                <a:latin typeface="AR CENA" pitchFamily="2" charset="0"/>
                <a:cs typeface="Arial" pitchFamily="34" charset="0"/>
              </a:rPr>
              <a:t>Empiezan a quitarse la ropa.</a:t>
            </a:r>
          </a:p>
          <a:p>
            <a:pPr marL="0" marR="0" lvl="0" indent="0" algn="l" defTabSz="914400" rtl="0" eaLnBrk="1" fontAlgn="base" latinLnBrk="0" hangingPunct="1">
              <a:lnSpc>
                <a:spcPct val="100000"/>
              </a:lnSpc>
              <a:spcBef>
                <a:spcPct val="0"/>
              </a:spcBef>
              <a:spcAft>
                <a:spcPts val="800"/>
              </a:spcAft>
              <a:buClr>
                <a:srgbClr val="FFFFFF"/>
              </a:buClr>
              <a:buSzTx/>
              <a:buFont typeface="Symbol" pitchFamily="18" charset="2"/>
              <a:buChar char="·"/>
              <a:tabLst/>
            </a:pPr>
            <a:r>
              <a:rPr kumimoji="0" lang="es-ES" sz="2400" b="0" i="0" u="none" strike="noStrike" cap="none" normalizeH="0" baseline="0" dirty="0" smtClean="0">
                <a:ln>
                  <a:noFill/>
                </a:ln>
                <a:solidFill>
                  <a:srgbClr val="FFFFFF"/>
                </a:solidFill>
                <a:effectLst/>
                <a:latin typeface="AR CENA" pitchFamily="2" charset="0"/>
                <a:cs typeface="Arial" pitchFamily="34" charset="0"/>
              </a:rPr>
              <a:t>Si están haciendo algo que no harían en</a:t>
            </a:r>
            <a:br>
              <a:rPr kumimoji="0" lang="es-ES" sz="2400" b="0" i="0" u="none" strike="noStrike" cap="none" normalizeH="0" baseline="0" dirty="0" smtClean="0">
                <a:ln>
                  <a:noFill/>
                </a:ln>
                <a:solidFill>
                  <a:srgbClr val="FFFFFF"/>
                </a:solidFill>
                <a:effectLst/>
                <a:latin typeface="AR CENA" pitchFamily="2" charset="0"/>
                <a:cs typeface="Arial" pitchFamily="34" charset="0"/>
              </a:rPr>
            </a:br>
            <a:r>
              <a:rPr kumimoji="0" lang="es-ES" sz="2400" b="0" i="0" u="none" strike="noStrike" cap="none" normalizeH="0" baseline="0" dirty="0" smtClean="0">
                <a:ln>
                  <a:noFill/>
                </a:ln>
                <a:solidFill>
                  <a:srgbClr val="FFFFFF"/>
                </a:solidFill>
                <a:effectLst/>
                <a:latin typeface="AR CENA" pitchFamily="2" charset="0"/>
                <a:cs typeface="Arial" pitchFamily="34" charset="0"/>
              </a:rPr>
              <a:t>la presencia de alguien al cual respetan mucho.</a:t>
            </a:r>
          </a:p>
          <a:p>
            <a:pPr marL="0" marR="0" lvl="0" indent="0" algn="l" defTabSz="914400" rtl="0" eaLnBrk="1" fontAlgn="base" latinLnBrk="0" hangingPunct="1">
              <a:lnSpc>
                <a:spcPct val="100000"/>
              </a:lnSpc>
              <a:spcBef>
                <a:spcPct val="0"/>
              </a:spcBef>
              <a:spcAft>
                <a:spcPts val="800"/>
              </a:spcAft>
              <a:buClr>
                <a:srgbClr val="FFFFFF"/>
              </a:buClr>
              <a:buSzTx/>
              <a:buFont typeface="Symbol" pitchFamily="18" charset="2"/>
              <a:buChar char="·"/>
              <a:tabLst/>
            </a:pPr>
            <a:r>
              <a:rPr kumimoji="0" lang="es-ES" sz="2400" b="0" i="0" u="none" strike="noStrike" cap="none" normalizeH="0" baseline="0" dirty="0" smtClean="0">
                <a:ln>
                  <a:noFill/>
                </a:ln>
                <a:solidFill>
                  <a:srgbClr val="FFFFFF"/>
                </a:solidFill>
                <a:effectLst/>
                <a:latin typeface="AR CENA" pitchFamily="2" charset="0"/>
                <a:cs typeface="Arial" pitchFamily="34" charset="0"/>
              </a:rPr>
              <a:t>Si están despertando sensaciones que disminuyen su dominio propio y su habilidad de tomar una decisión correcta.</a:t>
            </a:r>
          </a:p>
          <a:p>
            <a:pPr marL="0" marR="0" lvl="0" indent="0" algn="r" defTabSz="914400" rtl="0" eaLnBrk="1" fontAlgn="base" latinLnBrk="0" hangingPunct="1">
              <a:lnSpc>
                <a:spcPct val="96000"/>
              </a:lnSpc>
              <a:spcBef>
                <a:spcPct val="0"/>
              </a:spcBef>
              <a:spcAft>
                <a:spcPts val="400"/>
              </a:spcAft>
              <a:buClrTx/>
              <a:buSzTx/>
              <a:buFontTx/>
              <a:buNone/>
              <a:tabLst/>
            </a:pPr>
            <a:r>
              <a:rPr kumimoji="0" lang="es-ES" sz="2400" b="0" i="0" u="none" strike="noStrike" cap="none" normalizeH="0" baseline="0" dirty="0" smtClean="0">
                <a:ln>
                  <a:noFill/>
                </a:ln>
                <a:solidFill>
                  <a:srgbClr val="FFFFFF"/>
                </a:solidFill>
                <a:effectLst/>
                <a:latin typeface="Trebuchet MS" pitchFamily="34" charset="0"/>
                <a:cs typeface="Arial" pitchFamily="34" charset="0"/>
              </a:rPr>
              <a:t>—</a:t>
            </a:r>
            <a:r>
              <a:rPr kumimoji="0" lang="es-ES" sz="1600" b="0" i="0" u="none" strike="noStrike" cap="none" normalizeH="0" baseline="0" dirty="0" smtClean="0">
                <a:ln>
                  <a:noFill/>
                </a:ln>
                <a:solidFill>
                  <a:srgbClr val="FFFFFF"/>
                </a:solidFill>
                <a:effectLst/>
                <a:latin typeface="AR CENA" pitchFamily="2" charset="0"/>
                <a:cs typeface="Arial" pitchFamily="34" charset="0"/>
              </a:rPr>
              <a:t>George </a:t>
            </a:r>
            <a:r>
              <a:rPr kumimoji="0" lang="es-ES" sz="1600" b="0" i="0" u="none" strike="noStrike" cap="none" normalizeH="0" baseline="0" dirty="0" err="1" smtClean="0">
                <a:ln>
                  <a:noFill/>
                </a:ln>
                <a:solidFill>
                  <a:srgbClr val="FFFFFF"/>
                </a:solidFill>
                <a:effectLst/>
                <a:latin typeface="AR CENA" pitchFamily="2" charset="0"/>
                <a:cs typeface="Arial" pitchFamily="34" charset="0"/>
              </a:rPr>
              <a:t>Eager</a:t>
            </a:r>
            <a:r>
              <a:rPr kumimoji="0" lang="es-ES" sz="1600" b="0" i="0" u="none" strike="noStrike" cap="none" normalizeH="0" baseline="0" dirty="0" smtClean="0">
                <a:ln>
                  <a:noFill/>
                </a:ln>
                <a:solidFill>
                  <a:srgbClr val="FFFFFF"/>
                </a:solidFill>
                <a:effectLst/>
                <a:latin typeface="AR CENA" pitchFamily="2" charset="0"/>
                <a:cs typeface="Arial" pitchFamily="34" charset="0"/>
              </a:rPr>
              <a:t>, </a:t>
            </a:r>
            <a:r>
              <a:rPr kumimoji="0" lang="es-ES" sz="1600" b="0" i="1" u="none" strike="noStrike" cap="none" normalizeH="0" baseline="0" dirty="0" smtClean="0">
                <a:ln>
                  <a:noFill/>
                </a:ln>
                <a:solidFill>
                  <a:srgbClr val="FFFFFF"/>
                </a:solidFill>
                <a:effectLst/>
                <a:latin typeface="AR CENA" pitchFamily="2" charset="0"/>
                <a:cs typeface="Arial" pitchFamily="34" charset="0"/>
              </a:rPr>
              <a:t>El Amor, las Citas, y el Sexo</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pic>
        <p:nvPicPr>
          <p:cNvPr id="8"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3890877379"/>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pic>
        <p:nvPicPr>
          <p:cNvPr id="7" name="Picture 2" descr="http://radiomesias.cl/v2/wp-content/uploads/2015/03/precaucion.jpg"/>
          <p:cNvPicPr>
            <a:picLocks noGrp="1" noChangeAspect="1" noChangeArrowheads="1"/>
          </p:cNvPicPr>
          <p:nvPr>
            <p:ph idx="1"/>
          </p:nvPr>
        </p:nvPicPr>
        <p:blipFill>
          <a:blip r:embed="rId4" cstate="print"/>
          <a:srcRect/>
          <a:stretch>
            <a:fillRect/>
          </a:stretch>
        </p:blipFill>
        <p:spPr bwMode="auto">
          <a:xfrm>
            <a:off x="1219465" y="1646238"/>
            <a:ext cx="6582833" cy="4937125"/>
          </a:xfrm>
          <a:prstGeom prst="rect">
            <a:avLst/>
          </a:prstGeom>
          <a:noFill/>
          <a:effectLst>
            <a:softEdge rad="317500"/>
          </a:effectLst>
        </p:spPr>
      </p:pic>
    </p:spTree>
    <p:extLst>
      <p:ext uri="{BB962C8B-B14F-4D97-AF65-F5344CB8AC3E}">
        <p14:creationId xmlns:p14="http://schemas.microsoft.com/office/powerpoint/2010/main" xmlns="" val="79438390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3199" y="1743954"/>
            <a:ext cx="5850989" cy="4183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0" y="5927076"/>
            <a:ext cx="9144000" cy="760804"/>
          </a:xfrm>
        </p:spPr>
        <p:txBody>
          <a:bodyPr>
            <a:normAutofit/>
          </a:bodyPr>
          <a:lstStyle/>
          <a:p>
            <a:pPr marL="0" indent="0" algn="ctr">
              <a:buNone/>
            </a:pPr>
            <a:r>
              <a:rPr lang="es-ES" sz="4800" noProof="0" dirty="0" smtClean="0">
                <a:solidFill>
                  <a:schemeClr val="bg1"/>
                </a:solidFill>
              </a:rPr>
              <a:t>“</a:t>
            </a:r>
            <a:r>
              <a:rPr lang="es-ES" sz="4800" dirty="0" smtClean="0">
                <a:solidFill>
                  <a:schemeClr val="bg1"/>
                </a:solidFill>
              </a:rPr>
              <a:t>Si ha caído, no se acaba todo.”</a:t>
            </a:r>
            <a:endParaRPr lang="es-ES" sz="4400" noProof="0" dirty="0" smtClean="0">
              <a:solidFill>
                <a:schemeClr val="bg1"/>
              </a:solidFill>
            </a:endParaRPr>
          </a:p>
        </p:txBody>
      </p:sp>
    </p:spTree>
    <p:extLst>
      <p:ext uri="{BB962C8B-B14F-4D97-AF65-F5344CB8AC3E}">
        <p14:creationId xmlns:p14="http://schemas.microsoft.com/office/powerpoint/2010/main" xmlns="" val="402821705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28650" y="2176514"/>
            <a:ext cx="7886700" cy="3129147"/>
          </a:xfrm>
        </p:spPr>
        <p:txBody>
          <a:bodyPr>
            <a:noAutofit/>
          </a:bodyPr>
          <a:lstStyle/>
          <a:p>
            <a:pPr marL="0" indent="0">
              <a:buNone/>
            </a:pPr>
            <a:r>
              <a:rPr lang="es-ES" sz="5400" dirty="0" smtClean="0">
                <a:solidFill>
                  <a:schemeClr val="bg1"/>
                </a:solidFill>
              </a:rPr>
              <a:t>“Estar en el lugar correcto, en el tiempo correcto, haciendo la cosa correcta, de la manera correcta.”</a:t>
            </a:r>
          </a:p>
        </p:txBody>
      </p:sp>
    </p:spTree>
    <p:extLst>
      <p:ext uri="{BB962C8B-B14F-4D97-AF65-F5344CB8AC3E}">
        <p14:creationId xmlns:p14="http://schemas.microsoft.com/office/powerpoint/2010/main" xmlns="" val="214910010"/>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La Relación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1995753"/>
            <a:ext cx="9144000" cy="4351338"/>
          </a:xfrm>
        </p:spPr>
        <p:txBody>
          <a:bodyPr>
            <a:normAutofit/>
          </a:bodyPr>
          <a:lstStyle/>
          <a:p>
            <a:pPr marL="342900" indent="-342900" algn="ctr">
              <a:buNone/>
            </a:pPr>
            <a:r>
              <a:rPr lang="es-ES" sz="4400" noProof="0" dirty="0" smtClean="0">
                <a:solidFill>
                  <a:schemeClr val="bg1"/>
                </a:solidFill>
              </a:rPr>
              <a:t>Dios La Creó Para Bien</a:t>
            </a:r>
          </a:p>
          <a:p>
            <a:pPr marL="342900" indent="-342900" algn="ctr">
              <a:buNone/>
            </a:pPr>
            <a:endParaRPr lang="es-ES" sz="4400" noProof="0" dirty="0" smtClean="0">
              <a:solidFill>
                <a:schemeClr val="bg1"/>
              </a:solidFill>
            </a:endParaRPr>
          </a:p>
          <a:p>
            <a:pPr marL="342900" indent="-342900" algn="ctr">
              <a:buNone/>
            </a:pPr>
            <a:r>
              <a:rPr lang="es-ES" sz="4400" dirty="0" smtClean="0">
                <a:solidFill>
                  <a:schemeClr val="bg1"/>
                </a:solidFill>
              </a:rPr>
              <a:t>¡Satanás Explota la Relación Sexual Para Destruir Su Alma!</a:t>
            </a:r>
            <a:endParaRPr lang="es-ES" sz="4400" noProof="0" dirty="0" smtClean="0">
              <a:solidFill>
                <a:schemeClr val="bg1"/>
              </a:solidFill>
            </a:endParaRPr>
          </a:p>
          <a:p>
            <a:pPr marL="342900" indent="-342900" algn="ctr">
              <a:buNone/>
            </a:pPr>
            <a:endParaRPr lang="es-ES" sz="4400" noProof="0" dirty="0" smtClean="0">
              <a:solidFill>
                <a:schemeClr val="bg1"/>
              </a:solidFill>
            </a:endParaRPr>
          </a:p>
          <a:p>
            <a:pPr marL="342900" indent="-342900" algn="ctr">
              <a:buNone/>
            </a:pPr>
            <a:r>
              <a:rPr lang="es-ES" sz="4400" noProof="0" dirty="0" smtClean="0">
                <a:solidFill>
                  <a:schemeClr val="bg1"/>
                </a:solidFill>
              </a:rPr>
              <a:t>Bendición o Maldición – Ud. elige</a:t>
            </a:r>
          </a:p>
        </p:txBody>
      </p:sp>
    </p:spTree>
    <p:extLst>
      <p:ext uri="{BB962C8B-B14F-4D97-AF65-F5344CB8AC3E}">
        <p14:creationId xmlns:p14="http://schemas.microsoft.com/office/powerpoint/2010/main" xmlns="" val="4206851448"/>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7"/>
          <p:cNvSpPr>
            <a:spLocks noGrp="1"/>
          </p:cNvSpPr>
          <p:nvPr>
            <p:ph sz="quarter" idx="4"/>
          </p:nvPr>
        </p:nvSpPr>
        <p:spPr>
          <a:xfrm>
            <a:off x="4629149" y="2105259"/>
            <a:ext cx="3887391" cy="3498111"/>
          </a:xfrm>
        </p:spPr>
        <p:txBody>
          <a:bodyPr>
            <a:normAutofit/>
          </a:bodyPr>
          <a:lstStyle/>
          <a:p>
            <a:pPr marL="0" indent="0" algn="ctr">
              <a:buNone/>
            </a:pPr>
            <a:r>
              <a:rPr lang="es-ES" sz="4800" i="1" dirty="0" smtClean="0">
                <a:solidFill>
                  <a:schemeClr val="bg1"/>
                </a:solidFill>
              </a:rPr>
              <a:t>“Esto es ahora hueso de mis huesos y carne de mi carne” (Gén. 1:23).</a:t>
            </a:r>
            <a:endParaRPr lang="es-ES" sz="4800" i="1" noProof="0" dirty="0">
              <a:solidFill>
                <a:schemeClr val="bg1"/>
              </a:solidFill>
            </a:endParaRPr>
          </a:p>
        </p:txBody>
      </p:sp>
      <p:sp>
        <p:nvSpPr>
          <p:cNvPr id="9" name="TextBox 8"/>
          <p:cNvSpPr txBox="1"/>
          <p:nvPr/>
        </p:nvSpPr>
        <p:spPr>
          <a:xfrm>
            <a:off x="1618371" y="5898832"/>
            <a:ext cx="5907258" cy="830997"/>
          </a:xfrm>
          <a:prstGeom prst="rect">
            <a:avLst/>
          </a:prstGeom>
          <a:noFill/>
        </p:spPr>
        <p:txBody>
          <a:bodyPr wrap="none" rtlCol="0">
            <a:spAutoFit/>
          </a:bodyPr>
          <a:lstStyle/>
          <a:p>
            <a:r>
              <a:rPr lang="es-ES" sz="4800" b="1" i="1" dirty="0" smtClean="0">
                <a:solidFill>
                  <a:schemeClr val="bg1"/>
                </a:solidFill>
                <a:effectLst>
                  <a:outerShdw blurRad="38100" dist="38100" dir="2700000" algn="tl">
                    <a:srgbClr val="000000">
                      <a:alpha val="43137"/>
                    </a:srgbClr>
                  </a:outerShdw>
                </a:effectLst>
              </a:rPr>
              <a:t>Dios La Creó Para Bien</a:t>
            </a:r>
            <a:endParaRPr lang="es-ES" sz="4800" b="1" i="1" dirty="0">
              <a:solidFill>
                <a:schemeClr val="bg1"/>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07067" y="2308823"/>
            <a:ext cx="4222081" cy="3166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La Relación Sexual</a:t>
            </a:r>
            <a:endParaRPr lang="es-ES" sz="5400" noProof="0" dirty="0">
              <a:solidFill>
                <a:schemeClr val="bg1"/>
              </a:solidFill>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xmlns="" val="1855888296"/>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7"/>
          <p:cNvSpPr>
            <a:spLocks noGrp="1"/>
          </p:cNvSpPr>
          <p:nvPr>
            <p:ph sz="quarter" idx="4"/>
          </p:nvPr>
        </p:nvSpPr>
        <p:spPr>
          <a:xfrm>
            <a:off x="735473" y="2189744"/>
            <a:ext cx="3887391" cy="3350625"/>
          </a:xfrm>
        </p:spPr>
        <p:txBody>
          <a:bodyPr/>
          <a:lstStyle/>
          <a:p>
            <a:pPr marL="0" indent="0">
              <a:buNone/>
            </a:pPr>
            <a:endParaRPr lang="es-ES" noProof="0" dirty="0" smtClean="0">
              <a:solidFill>
                <a:schemeClr val="bg1"/>
              </a:solidFill>
            </a:endParaRPr>
          </a:p>
          <a:p>
            <a:pPr marL="0" indent="0" algn="ctr">
              <a:buNone/>
            </a:pPr>
            <a:r>
              <a:rPr lang="es-ES" sz="5400" i="1" noProof="0" dirty="0" smtClean="0">
                <a:solidFill>
                  <a:schemeClr val="bg1"/>
                </a:solidFill>
              </a:rPr>
              <a:t>Y los dos se hicieron una sola carne.</a:t>
            </a:r>
            <a:endParaRPr lang="es-ES" sz="5400" i="1" noProof="0"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91711" y="1812754"/>
            <a:ext cx="2719302" cy="41046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1618371" y="5898832"/>
            <a:ext cx="5907258" cy="830997"/>
          </a:xfrm>
          <a:prstGeom prst="rect">
            <a:avLst/>
          </a:prstGeom>
          <a:noFill/>
        </p:spPr>
        <p:txBody>
          <a:bodyPr wrap="none" rtlCol="0">
            <a:spAutoFit/>
          </a:bodyPr>
          <a:lstStyle/>
          <a:p>
            <a:r>
              <a:rPr lang="es-ES" sz="4800" b="1" i="1" dirty="0" smtClean="0">
                <a:solidFill>
                  <a:schemeClr val="bg1"/>
                </a:solidFill>
                <a:effectLst>
                  <a:outerShdw blurRad="38100" dist="38100" dir="2700000" algn="tl">
                    <a:srgbClr val="000000">
                      <a:alpha val="43137"/>
                    </a:srgbClr>
                  </a:outerShdw>
                </a:effectLst>
              </a:rPr>
              <a:t>Dios La Creó Para Bien</a:t>
            </a:r>
            <a:endParaRPr lang="es-ES" sz="4800" b="1" i="1" dirty="0">
              <a:solidFill>
                <a:schemeClr val="bg1"/>
              </a:solidFill>
              <a:effectLst>
                <a:outerShdw blurRad="38100" dist="38100" dir="2700000" algn="tl">
                  <a:srgbClr val="000000">
                    <a:alpha val="43137"/>
                  </a:srgbClr>
                </a:outerShdw>
              </a:effectLst>
            </a:endParaRPr>
          </a:p>
        </p:txBody>
      </p:sp>
      <p:sp>
        <p:nvSpPr>
          <p:cNvPr id="11" name="Title 1"/>
          <p:cNvSpPr>
            <a:spLocks noGrp="1"/>
          </p:cNvSpPr>
          <p:nvPr>
            <p:ph type="title"/>
          </p:nvPr>
        </p:nvSpPr>
        <p:spPr>
          <a:xfrm>
            <a:off x="1473199" y="365126"/>
            <a:ext cx="7302665" cy="1325563"/>
          </a:xfrm>
        </p:spPr>
        <p:txBody>
          <a:bodyPr>
            <a:normAutofit/>
          </a:bodyPr>
          <a:lstStyle/>
          <a:p>
            <a:r>
              <a:rPr lang="es-ES" sz="5400" noProof="0" dirty="0" smtClean="0">
                <a:solidFill>
                  <a:schemeClr val="bg1"/>
                </a:solidFill>
                <a:effectLst>
                  <a:reflection blurRad="6350" stA="50000" endA="300" endPos="50000" dist="29997" dir="5400000" sy="-100000" algn="bl" rotWithShape="0"/>
                </a:effectLst>
              </a:rPr>
              <a:t>La Relación Sexual</a:t>
            </a:r>
            <a:endParaRPr lang="es-ES" sz="5400" noProof="0" dirty="0">
              <a:solidFill>
                <a:schemeClr val="bg1"/>
              </a:solidFill>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xmlns="" val="2385993011"/>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182880" y="1825624"/>
            <a:ext cx="4728755" cy="4875621"/>
          </a:xfrm>
        </p:spPr>
        <p:txBody>
          <a:bodyPr>
            <a:normAutofit lnSpcReduction="10000"/>
          </a:bodyPr>
          <a:lstStyle/>
          <a:p>
            <a:pPr marL="0" indent="0" algn="ctr">
              <a:buNone/>
            </a:pPr>
            <a:r>
              <a:rPr lang="es-ES" sz="4000" noProof="0" dirty="0" smtClean="0">
                <a:solidFill>
                  <a:schemeClr val="bg1"/>
                </a:solidFill>
              </a:rPr>
              <a:t>¡Satanás la Explota Para Destruir Su Alma!</a:t>
            </a:r>
          </a:p>
          <a:p>
            <a:pPr marL="0" indent="0">
              <a:buNone/>
            </a:pPr>
            <a:endParaRPr lang="es-ES" sz="1800" noProof="0" dirty="0" smtClean="0">
              <a:solidFill>
                <a:schemeClr val="bg1"/>
              </a:solidFill>
            </a:endParaRPr>
          </a:p>
          <a:p>
            <a:pPr marL="342900" indent="-342900"/>
            <a:r>
              <a:rPr lang="es-ES" sz="3600" dirty="0" smtClean="0">
                <a:solidFill>
                  <a:schemeClr val="bg1"/>
                </a:solidFill>
              </a:rPr>
              <a:t>1 Pedro</a:t>
            </a:r>
            <a:r>
              <a:rPr lang="es-ES" sz="3600" noProof="0" dirty="0" smtClean="0">
                <a:solidFill>
                  <a:schemeClr val="bg1"/>
                </a:solidFill>
              </a:rPr>
              <a:t> 5:8</a:t>
            </a:r>
          </a:p>
          <a:p>
            <a:pPr marL="342900" indent="-342900"/>
            <a:endParaRPr lang="es-ES" sz="3600" noProof="0" dirty="0" smtClean="0">
              <a:solidFill>
                <a:schemeClr val="bg1"/>
              </a:solidFill>
            </a:endParaRPr>
          </a:p>
          <a:p>
            <a:pPr marL="342900" indent="-342900"/>
            <a:r>
              <a:rPr lang="es-ES" sz="3600" dirty="0" smtClean="0">
                <a:solidFill>
                  <a:schemeClr val="bg1"/>
                </a:solidFill>
              </a:rPr>
              <a:t>1</a:t>
            </a:r>
            <a:r>
              <a:rPr lang="es-ES" sz="3600" noProof="0" dirty="0" smtClean="0">
                <a:solidFill>
                  <a:schemeClr val="bg1"/>
                </a:solidFill>
              </a:rPr>
              <a:t> Juan 2:16</a:t>
            </a:r>
          </a:p>
          <a:p>
            <a:pPr marL="342900" indent="-342900"/>
            <a:endParaRPr lang="es-ES" sz="3600" noProof="0" dirty="0" smtClean="0">
              <a:solidFill>
                <a:schemeClr val="bg1"/>
              </a:solidFill>
            </a:endParaRPr>
          </a:p>
          <a:p>
            <a:pPr marL="342900" indent="-342900"/>
            <a:r>
              <a:rPr lang="es-ES" sz="3600" dirty="0" smtClean="0">
                <a:solidFill>
                  <a:schemeClr val="bg1"/>
                </a:solidFill>
              </a:rPr>
              <a:t>Apocalipsis</a:t>
            </a:r>
            <a:r>
              <a:rPr lang="es-ES" sz="3600" noProof="0" dirty="0" smtClean="0">
                <a:solidFill>
                  <a:schemeClr val="bg1"/>
                </a:solidFill>
              </a:rPr>
              <a:t> 12:9</a:t>
            </a:r>
          </a:p>
          <a:p>
            <a:pPr marL="342900" indent="-342900"/>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buNone/>
            </a:pPr>
            <a:endParaRPr lang="es-ES" sz="3600" noProof="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4911635" y="1690689"/>
            <a:ext cx="3440884" cy="4792662"/>
          </a:xfrm>
          <a:prstGeom prst="rect">
            <a:avLst/>
          </a:prstGeom>
          <a:ln>
            <a:noFill/>
          </a:ln>
          <a:effectLst>
            <a:softEdge rad="317500"/>
          </a:effectLst>
        </p:spPr>
      </p:pic>
    </p:spTree>
    <p:extLst>
      <p:ext uri="{BB962C8B-B14F-4D97-AF65-F5344CB8AC3E}">
        <p14:creationId xmlns:p14="http://schemas.microsoft.com/office/powerpoint/2010/main" xmlns="" val="500798416"/>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265790" y="2491768"/>
            <a:ext cx="3902149" cy="3707032"/>
          </a:xfrm>
        </p:spPr>
        <p:txBody>
          <a:bodyPr>
            <a:noAutofit/>
          </a:bodyPr>
          <a:lstStyle/>
          <a:p>
            <a:pPr marL="342900" indent="-342900" algn="ctr">
              <a:buNone/>
            </a:pPr>
            <a:r>
              <a:rPr lang="en-US" sz="6000" dirty="0" smtClean="0">
                <a:solidFill>
                  <a:schemeClr val="bg1"/>
                </a:solidFill>
              </a:rPr>
              <a:t>“If it makes you happy,</a:t>
            </a:r>
            <a:br>
              <a:rPr lang="en-US" sz="6000" dirty="0" smtClean="0">
                <a:solidFill>
                  <a:schemeClr val="bg1"/>
                </a:solidFill>
              </a:rPr>
            </a:br>
            <a:r>
              <a:rPr lang="en-US" sz="6000" dirty="0" smtClean="0">
                <a:solidFill>
                  <a:schemeClr val="bg1"/>
                </a:solidFill>
              </a:rPr>
              <a:t>it can’t be that bad.”</a:t>
            </a:r>
          </a:p>
        </p:txBody>
      </p:sp>
      <p:pic>
        <p:nvPicPr>
          <p:cNvPr id="5" name="Picture 2" descr="http://img.thesun.co.uk/aidemitlum/archive/00809/lionmain_809846a.jpg"/>
          <p:cNvPicPr>
            <a:picLocks noChangeAspect="1" noChangeArrowheads="1"/>
          </p:cNvPicPr>
          <p:nvPr/>
        </p:nvPicPr>
        <p:blipFill>
          <a:blip r:embed="rId5" cstate="print"/>
          <a:srcRect/>
          <a:stretch>
            <a:fillRect/>
          </a:stretch>
        </p:blipFill>
        <p:spPr bwMode="auto">
          <a:xfrm>
            <a:off x="7132320" y="0"/>
            <a:ext cx="2011680" cy="2801984"/>
          </a:xfrm>
          <a:prstGeom prst="rect">
            <a:avLst/>
          </a:prstGeom>
          <a:noFill/>
          <a:effectLst>
            <a:softEdge rad="317500"/>
          </a:effectLst>
        </p:spPr>
      </p:pic>
      <p:pic>
        <p:nvPicPr>
          <p:cNvPr id="9" name="Makes_You_Happy_Clip">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8713452" y="6499952"/>
            <a:ext cx="340114" cy="340114"/>
          </a:xfrm>
          <a:prstGeom prst="rect">
            <a:avLst/>
          </a:prstGeom>
        </p:spPr>
      </p:pic>
      <p:pic>
        <p:nvPicPr>
          <p:cNvPr id="28674" name="Picture 2" descr="http://cdn2.independent.ie/incoming/article29173864.ece/147a6/ALTERNATES/h342/teenage-alcohol.jpg"/>
          <p:cNvPicPr>
            <a:picLocks noChangeAspect="1" noChangeArrowheads="1"/>
          </p:cNvPicPr>
          <p:nvPr/>
        </p:nvPicPr>
        <p:blipFill>
          <a:blip r:embed="rId9" cstate="print"/>
          <a:srcRect/>
          <a:stretch>
            <a:fillRect/>
          </a:stretch>
        </p:blipFill>
        <p:spPr bwMode="auto">
          <a:xfrm>
            <a:off x="4402414" y="2920124"/>
            <a:ext cx="4305645" cy="2842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7806442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94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563336" y="3582287"/>
            <a:ext cx="7886700" cy="3020532"/>
          </a:xfrm>
        </p:spPr>
        <p:txBody>
          <a:bodyPr>
            <a:normAutofit/>
          </a:bodyPr>
          <a:lstStyle/>
          <a:p>
            <a:pPr marL="342900" indent="-342900" algn="ctr">
              <a:buNone/>
            </a:pPr>
            <a:r>
              <a:rPr lang="es-ES" sz="13800" noProof="0" dirty="0" smtClean="0">
                <a:solidFill>
                  <a:schemeClr val="bg1"/>
                </a:solidFill>
              </a:rPr>
              <a:t>47%</a:t>
            </a:r>
          </a:p>
          <a:p>
            <a:pPr marL="342900" indent="-342900" algn="ctr">
              <a:buNone/>
            </a:pPr>
            <a:r>
              <a:rPr lang="es-ES" sz="6000" noProof="0" dirty="0" smtClean="0">
                <a:solidFill>
                  <a:schemeClr val="bg1"/>
                </a:solidFill>
              </a:rPr>
              <a:t>{La Escuela Secundaria}</a:t>
            </a:r>
            <a:endParaRPr lang="es-ES" sz="7200" noProof="0" dirty="0" smtClean="0">
              <a:solidFill>
                <a:schemeClr val="bg1"/>
              </a:solidFill>
            </a:endParaRPr>
          </a:p>
        </p:txBody>
      </p:sp>
      <p:pic>
        <p:nvPicPr>
          <p:cNvPr id="6"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1861057076"/>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563336" y="3582287"/>
            <a:ext cx="7886700" cy="3148122"/>
          </a:xfrm>
        </p:spPr>
        <p:txBody>
          <a:bodyPr>
            <a:normAutofit/>
          </a:bodyPr>
          <a:lstStyle/>
          <a:p>
            <a:pPr marL="342900" indent="-342900" algn="ctr">
              <a:buNone/>
            </a:pPr>
            <a:r>
              <a:rPr lang="es-ES" sz="13800" noProof="0" dirty="0" smtClean="0">
                <a:solidFill>
                  <a:schemeClr val="bg1"/>
                </a:solidFill>
              </a:rPr>
              <a:t>75%</a:t>
            </a:r>
          </a:p>
          <a:p>
            <a:pPr marL="342900" indent="-342900" algn="ctr">
              <a:buNone/>
            </a:pPr>
            <a:r>
              <a:rPr lang="es-ES" sz="7200" noProof="0" dirty="0" smtClean="0">
                <a:solidFill>
                  <a:schemeClr val="bg1"/>
                </a:solidFill>
              </a:rPr>
              <a:t>{Universidad}</a:t>
            </a:r>
          </a:p>
        </p:txBody>
      </p:sp>
      <p:pic>
        <p:nvPicPr>
          <p:cNvPr id="6"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p14="http://schemas.microsoft.com/office/powerpoint/2010/main" xmlns="" val="1148212904"/>
      </p:ext>
    </p:extLst>
  </p:cSld>
  <p:clrMapOvr>
    <a:masterClrMapping/>
  </p:clrMapOvr>
  <mc:AlternateContent xmlns:mc="http://schemas.openxmlformats.org/markup-compatibility/2006">
    <mc:Choice xmlns:p14="http://schemas.microsoft.com/office/powerpoint/2010/main" xmlns="" Requires="p14">
      <p:transition spd="slow" p14:dur="175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1664</TotalTime>
  <Words>2016</Words>
  <Application>Microsoft Office PowerPoint</Application>
  <PresentationFormat>On-screen Show (4:3)</PresentationFormat>
  <Paragraphs>169</Paragraphs>
  <Slides>21</Slides>
  <Notes>19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Gill Sans Ultra Bold Condensed</vt:lpstr>
      <vt:lpstr>Calibri Light</vt:lpstr>
      <vt:lpstr>Calibri</vt:lpstr>
      <vt:lpstr>ComicSansMS</vt:lpstr>
      <vt:lpstr>Times New Roman</vt:lpstr>
      <vt:lpstr>AR CENA</vt:lpstr>
      <vt:lpstr>Trebuchet MS</vt:lpstr>
      <vt:lpstr>Symbol</vt:lpstr>
      <vt:lpstr>Wingdings</vt:lpstr>
      <vt:lpstr>Office Theme</vt:lpstr>
      <vt:lpstr>1_Office Theme</vt:lpstr>
      <vt:lpstr>Desenmascarando  las Ilusiones de Nuestra Cultura</vt:lpstr>
      <vt:lpstr>La Promiscuidad Sexual</vt:lpstr>
      <vt:lpstr>La Relación Sexual</vt:lpstr>
      <vt:lpstr>La Relación Sexual</vt:lpstr>
      <vt:lpstr>La Relación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Slide 17</vt:lpstr>
      <vt:lpstr>Slide 18</vt:lpstr>
      <vt:lpstr>La Promiscuidad Sexual</vt:lpstr>
      <vt:lpstr>La Promiscuidad Sexual</vt:lpstr>
      <vt:lpstr>La Promiscuidad Sexual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Desenmascarando las Ilusiones de Nuestra Cultura</dc:title>
  <dc:creator>Steve Klein</dc:creator>
  <dc:description>Translated by Jerry and Maria Falk</dc:description>
  <cp:lastModifiedBy>Jerome Thomas Falk</cp:lastModifiedBy>
  <cp:revision>78</cp:revision>
  <dcterms:created xsi:type="dcterms:W3CDTF">2014-05-22T19:34:44Z</dcterms:created>
  <dcterms:modified xsi:type="dcterms:W3CDTF">2015-06-10T20:00:50Z</dcterms:modified>
</cp:coreProperties>
</file>