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5" r:id="rId4"/>
    <p:sldId id="262" r:id="rId5"/>
    <p:sldId id="263" r:id="rId6"/>
    <p:sldId id="264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A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470" autoAdjust="0"/>
  </p:normalViewPr>
  <p:slideViewPr>
    <p:cSldViewPr snapToGrid="0">
      <p:cViewPr varScale="1">
        <p:scale>
          <a:sx n="77" d="100"/>
          <a:sy n="77" d="100"/>
        </p:scale>
        <p:origin x="-48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8B08E-08D1-4786-AA73-FF0218A6CEDF}" type="datetimeFigureOut">
              <a:rPr lang="en-US" smtClean="0"/>
              <a:t>5/10/15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D120D2-0AF1-460A-ACAB-C8E7B099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154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87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54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052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878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30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09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286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315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61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42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0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407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403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08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2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1AC5B-8DD0-4D29-8EBF-5424B5765864}" type="datetimeFigureOut">
              <a:rPr lang="en-US" smtClean="0"/>
              <a:t>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897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189" y="3602038"/>
            <a:ext cx="5779811" cy="325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345"/>
            <a:ext cx="7772400" cy="2387600"/>
          </a:xfrm>
        </p:spPr>
        <p:txBody>
          <a:bodyPr/>
          <a:lstStyle/>
          <a:p>
            <a:r>
              <a:rPr lang="en-US" sz="7200" dirty="0" smtClean="0">
                <a:solidFill>
                  <a:schemeClr val="bg1"/>
                </a:solidFill>
                <a:latin typeface="Gill Sans Ultra Bold Condensed" panose="020B0A06020104020203" pitchFamily="34" charset="0"/>
              </a:rPr>
              <a:t>Unmasking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Illusions of our Culture</a:t>
            </a:r>
            <a:endParaRPr lang="en-US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8616" y="3946207"/>
            <a:ext cx="4212771" cy="1655762"/>
          </a:xfrm>
        </p:spPr>
        <p:txBody>
          <a:bodyPr>
            <a:normAutofit/>
          </a:bodyPr>
          <a:lstStyle/>
          <a:p>
            <a:r>
              <a:rPr lang="en-US" sz="3200" i="1" dirty="0" smtClean="0">
                <a:solidFill>
                  <a:schemeClr val="bg1"/>
                </a:solidFill>
              </a:rPr>
              <a:t>Illusions of Our Speech</a:t>
            </a:r>
            <a:endParaRPr lang="en-US" sz="3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0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2414" y="365126"/>
            <a:ext cx="6832936" cy="135040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Appealing to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EBA343"/>
                </a:solidFill>
              </a:rPr>
              <a:t>Ps. 141:3-5 – prayer for 3 things: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Help to think before he speaks (</a:t>
            </a:r>
            <a:r>
              <a:rPr lang="en-US" dirty="0" err="1">
                <a:solidFill>
                  <a:schemeClr val="bg1"/>
                </a:solidFill>
              </a:rPr>
              <a:t>vs</a:t>
            </a:r>
            <a:r>
              <a:rPr lang="en-US" dirty="0">
                <a:solidFill>
                  <a:schemeClr val="bg1"/>
                </a:solidFill>
              </a:rPr>
              <a:t> 3)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Help to keep his heart pure (</a:t>
            </a:r>
            <a:r>
              <a:rPr lang="en-US" dirty="0" err="1">
                <a:solidFill>
                  <a:schemeClr val="bg1"/>
                </a:solidFill>
              </a:rPr>
              <a:t>vs</a:t>
            </a:r>
            <a:r>
              <a:rPr lang="en-US" dirty="0">
                <a:solidFill>
                  <a:schemeClr val="bg1"/>
                </a:solidFill>
              </a:rPr>
              <a:t> 4)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Help to accept rebuke when it is needed (</a:t>
            </a:r>
            <a:r>
              <a:rPr lang="en-US" dirty="0" err="1">
                <a:solidFill>
                  <a:schemeClr val="bg1"/>
                </a:solidFill>
              </a:rPr>
              <a:t>vs</a:t>
            </a:r>
            <a:r>
              <a:rPr lang="en-US" dirty="0">
                <a:solidFill>
                  <a:schemeClr val="bg1"/>
                </a:solidFill>
              </a:rPr>
              <a:t> 5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pPr marL="457200" lvl="1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rgbClr val="EBA343"/>
                </a:solidFill>
              </a:rPr>
              <a:t>Ps. 19:14 – May the words of our mouth reflect the meditation of our heart in all its purity.</a:t>
            </a:r>
          </a:p>
          <a:p>
            <a:endParaRPr lang="en-US" dirty="0" smtClean="0">
              <a:solidFill>
                <a:srgbClr val="EBA343"/>
              </a:solidFill>
            </a:endParaRPr>
          </a:p>
          <a:p>
            <a:endParaRPr lang="en-US" dirty="0">
              <a:solidFill>
                <a:srgbClr val="EBA343"/>
              </a:solidFill>
            </a:endParaRPr>
          </a:p>
          <a:p>
            <a:endParaRPr lang="en-US" dirty="0" smtClean="0">
              <a:solidFill>
                <a:srgbClr val="EBA343"/>
              </a:solidFill>
            </a:endParaRPr>
          </a:p>
        </p:txBody>
      </p:sp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232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1811" y="0"/>
            <a:ext cx="7886700" cy="1325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43324"/>
            <a:ext cx="7886700" cy="55336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 smtClean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  <a:p>
            <a:pPr marL="0" indent="0" algn="ctr">
              <a:buNone/>
            </a:pPr>
            <a:endParaRPr lang="en-US" sz="3600" dirty="0" smtClean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Prov. 18:21 – “Death and life are in the power of the tongue…”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9137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5452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199" y="365126"/>
            <a:ext cx="7302665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Illusions of Our Speech</a:t>
            </a:r>
            <a:endParaRPr lang="en-US" sz="5400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US" sz="3600" dirty="0" smtClean="0">
                <a:solidFill>
                  <a:srgbClr val="EBA343"/>
                </a:solidFill>
              </a:rPr>
              <a:t>What is an illusion?</a:t>
            </a:r>
            <a:endParaRPr lang="en-US" sz="3600" dirty="0">
              <a:solidFill>
                <a:srgbClr val="EBA343"/>
              </a:solidFill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EBA343"/>
              </a:solidFill>
            </a:endParaRPr>
          </a:p>
          <a:p>
            <a:pPr marL="342900" indent="-342900"/>
            <a:r>
              <a:rPr lang="en-US" sz="3600" dirty="0">
                <a:solidFill>
                  <a:srgbClr val="EBA343"/>
                </a:solidFill>
              </a:rPr>
              <a:t>If our desire is to see the illusions of our culture, then we must rely on the </a:t>
            </a:r>
            <a:r>
              <a:rPr lang="en-US" sz="3600" u="sng" dirty="0">
                <a:solidFill>
                  <a:srgbClr val="EBA343"/>
                </a:solidFill>
              </a:rPr>
              <a:t>truth</a:t>
            </a:r>
            <a:r>
              <a:rPr lang="en-US" sz="3600" dirty="0">
                <a:solidFill>
                  <a:srgbClr val="EBA343"/>
                </a:solidFill>
              </a:rPr>
              <a:t> to expose them. (Eph. 5:11-14a</a:t>
            </a:r>
            <a:r>
              <a:rPr lang="en-US" sz="3600" dirty="0" smtClean="0">
                <a:solidFill>
                  <a:srgbClr val="EBA343"/>
                </a:solidFill>
              </a:rPr>
              <a:t>)</a:t>
            </a:r>
            <a:endParaRPr lang="en-US" sz="3600" dirty="0">
              <a:solidFill>
                <a:srgbClr val="EBA3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383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5402" y="365126"/>
            <a:ext cx="6799948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The Seriousness of Our Tongues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EBA343"/>
                </a:solidFill>
              </a:rPr>
              <a:t>James 1:</a:t>
            </a:r>
            <a:r>
              <a:rPr lang="en-US" dirty="0" smtClean="0">
                <a:solidFill>
                  <a:srgbClr val="EBA343"/>
                </a:solidFill>
              </a:rPr>
              <a:t>26</a:t>
            </a:r>
            <a:endParaRPr lang="en-US" dirty="0">
              <a:solidFill>
                <a:srgbClr val="EBA343"/>
              </a:solidFill>
            </a:endParaRPr>
          </a:p>
          <a:p>
            <a:r>
              <a:rPr lang="en-US" dirty="0" smtClean="0">
                <a:solidFill>
                  <a:srgbClr val="EBA343"/>
                </a:solidFill>
              </a:rPr>
              <a:t>Prov</a:t>
            </a:r>
            <a:r>
              <a:rPr lang="en-US" dirty="0">
                <a:solidFill>
                  <a:srgbClr val="EBA343"/>
                </a:solidFill>
              </a:rPr>
              <a:t>. 8:</a:t>
            </a:r>
            <a:r>
              <a:rPr lang="en-US" dirty="0" smtClean="0">
                <a:solidFill>
                  <a:srgbClr val="EBA343"/>
                </a:solidFill>
              </a:rPr>
              <a:t>13</a:t>
            </a:r>
          </a:p>
          <a:p>
            <a:r>
              <a:rPr lang="en-US" dirty="0" smtClean="0">
                <a:solidFill>
                  <a:srgbClr val="EBA343"/>
                </a:solidFill>
              </a:rPr>
              <a:t>Matt</a:t>
            </a:r>
            <a:r>
              <a:rPr lang="en-US" dirty="0">
                <a:solidFill>
                  <a:srgbClr val="EBA343"/>
                </a:solidFill>
              </a:rPr>
              <a:t>. 12:</a:t>
            </a:r>
            <a:r>
              <a:rPr lang="en-US" dirty="0" smtClean="0">
                <a:solidFill>
                  <a:srgbClr val="EBA343"/>
                </a:solidFill>
              </a:rPr>
              <a:t>36</a:t>
            </a:r>
            <a:endParaRPr lang="en-US" dirty="0">
              <a:solidFill>
                <a:srgbClr val="EBA343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EBA343"/>
              </a:solidFill>
            </a:endParaRPr>
          </a:p>
          <a:p>
            <a:r>
              <a:rPr lang="en-US" dirty="0" smtClean="0">
                <a:solidFill>
                  <a:srgbClr val="EBA343"/>
                </a:solidFill>
              </a:rPr>
              <a:t>It is vital that we recognize the seriousness of our speech!</a:t>
            </a:r>
            <a:endParaRPr lang="en-US" dirty="0">
              <a:solidFill>
                <a:srgbClr val="EBA343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5452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4094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199" y="365126"/>
            <a:ext cx="7302665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“Freedom of Speech”</a:t>
            </a:r>
            <a:endParaRPr lang="en-US" sz="5400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EBA343"/>
                </a:solidFill>
              </a:rPr>
              <a:t>Prov</a:t>
            </a:r>
            <a:r>
              <a:rPr lang="en-US" sz="3600" dirty="0">
                <a:solidFill>
                  <a:srgbClr val="EBA343"/>
                </a:solidFill>
              </a:rPr>
              <a:t>. 21:</a:t>
            </a:r>
            <a:r>
              <a:rPr lang="en-US" sz="3600" dirty="0" smtClean="0">
                <a:solidFill>
                  <a:srgbClr val="EBA343"/>
                </a:solidFill>
              </a:rPr>
              <a:t>23; 10:19; 29:20</a:t>
            </a:r>
            <a:endParaRPr lang="en-US" sz="3600" dirty="0">
              <a:solidFill>
                <a:srgbClr val="EBA343"/>
              </a:solidFill>
            </a:endParaRPr>
          </a:p>
          <a:p>
            <a:pPr marL="342900" indent="-342900"/>
            <a:r>
              <a:rPr lang="en-US" sz="3600" dirty="0" smtClean="0">
                <a:solidFill>
                  <a:srgbClr val="EBA343"/>
                </a:solidFill>
              </a:rPr>
              <a:t>When we put our right of “Freedom of Speech” above our responsibility of control, we are in serious trouble. </a:t>
            </a:r>
          </a:p>
          <a:p>
            <a:pPr marL="0" indent="0">
              <a:buNone/>
            </a:pPr>
            <a:endParaRPr lang="en-US" sz="3600" dirty="0" smtClean="0">
              <a:solidFill>
                <a:srgbClr val="EBA343"/>
              </a:solidFill>
            </a:endParaRPr>
          </a:p>
          <a:p>
            <a:pPr marL="342900" indent="-342900"/>
            <a:r>
              <a:rPr lang="en-US" sz="3600" dirty="0" smtClean="0">
                <a:solidFill>
                  <a:srgbClr val="EBA343"/>
                </a:solidFill>
              </a:rPr>
              <a:t>Prov. 18:13; James 1:19-21 – we must learn to listen!</a:t>
            </a:r>
          </a:p>
        </p:txBody>
      </p:sp>
    </p:spTree>
    <p:extLst>
      <p:ext uri="{BB962C8B-B14F-4D97-AF65-F5344CB8AC3E}">
        <p14:creationId xmlns:p14="http://schemas.microsoft.com/office/powerpoint/2010/main" val="214910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739" y="263928"/>
            <a:ext cx="7302665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Creation Power</a:t>
            </a:r>
            <a:endParaRPr lang="en-US" sz="5400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US" sz="3600" dirty="0" smtClean="0">
                <a:solidFill>
                  <a:srgbClr val="EBA343"/>
                </a:solidFill>
              </a:rPr>
              <a:t>Words have the power to create.</a:t>
            </a:r>
          </a:p>
          <a:p>
            <a:pPr marL="0" indent="0">
              <a:buNone/>
            </a:pPr>
            <a:endParaRPr lang="en-US" sz="3600" dirty="0" smtClean="0">
              <a:solidFill>
                <a:srgbClr val="EBA343"/>
              </a:solidFill>
            </a:endParaRPr>
          </a:p>
          <a:p>
            <a:pPr marL="342900" indent="-342900"/>
            <a:r>
              <a:rPr lang="en-US" sz="3600" dirty="0" smtClean="0">
                <a:solidFill>
                  <a:srgbClr val="EBA343"/>
                </a:solidFill>
              </a:rPr>
              <a:t>How do we use this power?</a:t>
            </a:r>
          </a:p>
          <a:p>
            <a:pPr marL="800100" lvl="1" indent="-342900"/>
            <a:r>
              <a:rPr lang="en-US" sz="3200" dirty="0">
                <a:solidFill>
                  <a:schemeClr val="bg1"/>
                </a:solidFill>
              </a:rPr>
              <a:t>M</a:t>
            </a:r>
            <a:r>
              <a:rPr lang="en-US" sz="3200" dirty="0" smtClean="0">
                <a:solidFill>
                  <a:schemeClr val="bg1"/>
                </a:solidFill>
              </a:rPr>
              <a:t>any </a:t>
            </a:r>
            <a:r>
              <a:rPr lang="en-US" sz="3200" dirty="0">
                <a:solidFill>
                  <a:schemeClr val="bg1"/>
                </a:solidFill>
              </a:rPr>
              <a:t>times, we abuse it. (Prov. 18:</a:t>
            </a:r>
            <a:r>
              <a:rPr lang="en-US" sz="3200" dirty="0" smtClean="0">
                <a:solidFill>
                  <a:schemeClr val="bg1"/>
                </a:solidFill>
              </a:rPr>
              <a:t>21 – “Death and life are in the power of the tongue…”; </a:t>
            </a:r>
            <a:r>
              <a:rPr lang="en-US" sz="3200" dirty="0">
                <a:solidFill>
                  <a:schemeClr val="bg1"/>
                </a:solidFill>
              </a:rPr>
              <a:t>James 3:8 – “…It </a:t>
            </a:r>
            <a:r>
              <a:rPr lang="en-US" sz="3200" dirty="0">
                <a:solidFill>
                  <a:srgbClr val="FFFFFF"/>
                </a:solidFill>
              </a:rPr>
              <a:t>is a restless evil, full of deadly poison.</a:t>
            </a:r>
            <a:r>
              <a:rPr lang="en-US" sz="3200" dirty="0" smtClean="0">
                <a:solidFill>
                  <a:srgbClr val="FFFFFF"/>
                </a:solidFill>
              </a:rPr>
              <a:t>”)</a:t>
            </a:r>
            <a:endParaRPr lang="en-US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79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0862" y="365126"/>
            <a:ext cx="6684488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The Problem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EBA343"/>
                </a:solidFill>
              </a:rPr>
              <a:t>What are the poisonous tendencies of our tongue? Crude joking, lying, gossip, flattery (Prov. 26:28b), blasphemy, disrespect, hatefulness, etc.</a:t>
            </a:r>
          </a:p>
          <a:p>
            <a:pPr marL="685800" lvl="2">
              <a:spcBef>
                <a:spcPts val="1000"/>
              </a:spcBef>
            </a:pPr>
            <a:r>
              <a:rPr lang="en-US" dirty="0">
                <a:solidFill>
                  <a:schemeClr val="bg1"/>
                </a:solidFill>
              </a:rPr>
              <a:t>All of these poisons have been portrayed by the illusions of our culture to be acceptable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EBA343"/>
              </a:solidFill>
            </a:endParaRPr>
          </a:p>
          <a:p>
            <a:r>
              <a:rPr lang="en-US" dirty="0" smtClean="0">
                <a:solidFill>
                  <a:srgbClr val="EBA343"/>
                </a:solidFill>
              </a:rPr>
              <a:t>How do we become people with poisonous speech? 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Matt. 15:11, 17-20 -- What fills our heart is what defiles our speech!</a:t>
            </a:r>
          </a:p>
          <a:p>
            <a:endParaRPr lang="en-US" dirty="0" smtClean="0">
              <a:solidFill>
                <a:srgbClr val="EBA343"/>
              </a:solidFill>
            </a:endParaRPr>
          </a:p>
          <a:p>
            <a:pPr lvl="1"/>
            <a:endParaRPr lang="en-US" dirty="0" smtClean="0">
              <a:solidFill>
                <a:srgbClr val="EBA343"/>
              </a:solidFill>
            </a:endParaRPr>
          </a:p>
          <a:p>
            <a:pPr lvl="1"/>
            <a:endParaRPr lang="en-US" dirty="0">
              <a:solidFill>
                <a:srgbClr val="EBA343"/>
              </a:solidFill>
            </a:endParaRPr>
          </a:p>
        </p:txBody>
      </p:sp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8537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8390" y="365126"/>
            <a:ext cx="6766959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The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EBA343"/>
                </a:solidFill>
              </a:rPr>
              <a:t>How do we become people with pure speech</a:t>
            </a:r>
            <a:r>
              <a:rPr lang="en-US" dirty="0" smtClean="0">
                <a:solidFill>
                  <a:srgbClr val="EBA343"/>
                </a:solidFill>
              </a:rPr>
              <a:t>?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>
                <a:solidFill>
                  <a:srgbClr val="FFFFFF"/>
                </a:solidFill>
              </a:rPr>
              <a:t>Ps 19:14; Ps 49:</a:t>
            </a:r>
            <a:r>
              <a:rPr lang="en-US" dirty="0" smtClean="0">
                <a:solidFill>
                  <a:srgbClr val="FFFFFF"/>
                </a:solidFill>
              </a:rPr>
              <a:t>3 -- If </a:t>
            </a:r>
            <a:r>
              <a:rPr lang="en-US" dirty="0">
                <a:solidFill>
                  <a:srgbClr val="FFFFFF"/>
                </a:solidFill>
              </a:rPr>
              <a:t>we meditate on the truth, we will be able to unmask the poisonous illusions concerning our speech</a:t>
            </a:r>
            <a:r>
              <a:rPr lang="en-US" dirty="0" smtClean="0">
                <a:solidFill>
                  <a:srgbClr val="FFFFFF"/>
                </a:solidFill>
              </a:rPr>
              <a:t>!</a:t>
            </a:r>
          </a:p>
          <a:p>
            <a:pPr marL="0" indent="0">
              <a:buNone/>
            </a:pPr>
            <a:endParaRPr lang="en-US" dirty="0">
              <a:solidFill>
                <a:srgbClr val="EBA343"/>
              </a:solidFill>
            </a:endParaRPr>
          </a:p>
          <a:p>
            <a:r>
              <a:rPr lang="en-US" dirty="0">
                <a:solidFill>
                  <a:srgbClr val="EBA343"/>
                </a:solidFill>
              </a:rPr>
              <a:t>What does a pure heart produce in its fruit of speech</a:t>
            </a:r>
            <a:r>
              <a:rPr lang="en-US" dirty="0" smtClean="0">
                <a:solidFill>
                  <a:srgbClr val="EBA343"/>
                </a:solidFill>
              </a:rPr>
              <a:t>?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Edification (Eph. 4:29)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Purity (Col. 3:8-9, 12-17; Eph. 4:29; James 3:9-10; Prov. 15:4; Prov. 16:24)</a:t>
            </a:r>
            <a:endParaRPr lang="en-US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EBA343"/>
              </a:solidFill>
            </a:endParaRPr>
          </a:p>
        </p:txBody>
      </p:sp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67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1378" y="365126"/>
            <a:ext cx="6733971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Ephesians 5:4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EBA343"/>
                </a:solidFill>
              </a:rPr>
              <a:t>This is a common illusion of our day.</a:t>
            </a:r>
          </a:p>
          <a:p>
            <a:pPr marL="0" indent="0">
              <a:buNone/>
            </a:pPr>
            <a:endParaRPr lang="en-US" dirty="0" smtClean="0">
              <a:solidFill>
                <a:srgbClr val="EBA343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EBA343"/>
              </a:solidFill>
            </a:endParaRPr>
          </a:p>
          <a:p>
            <a:r>
              <a:rPr lang="en-US" dirty="0" smtClean="0">
                <a:solidFill>
                  <a:srgbClr val="EBA343"/>
                </a:solidFill>
              </a:rPr>
              <a:t>It is </a:t>
            </a:r>
            <a:r>
              <a:rPr lang="en-US" i="1" dirty="0" smtClean="0">
                <a:solidFill>
                  <a:srgbClr val="EBA343"/>
                </a:solidFill>
              </a:rPr>
              <a:t>not</a:t>
            </a:r>
            <a:r>
              <a:rPr lang="en-US" dirty="0" smtClean="0">
                <a:solidFill>
                  <a:srgbClr val="EBA343"/>
                </a:solidFill>
              </a:rPr>
              <a:t> okay to speak like this, brethren!</a:t>
            </a:r>
          </a:p>
          <a:p>
            <a:pPr marL="0" indent="0">
              <a:buNone/>
            </a:pPr>
            <a:endParaRPr lang="en-US" dirty="0" smtClean="0">
              <a:solidFill>
                <a:srgbClr val="EBA343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EBA343"/>
              </a:solidFill>
            </a:endParaRPr>
          </a:p>
          <a:p>
            <a:r>
              <a:rPr lang="en-US" dirty="0" smtClean="0">
                <a:solidFill>
                  <a:srgbClr val="EBA343"/>
                </a:solidFill>
              </a:rPr>
              <a:t>Paul is appealing to these Ephesians to </a:t>
            </a:r>
            <a:r>
              <a:rPr lang="en-US" i="1" dirty="0" smtClean="0">
                <a:solidFill>
                  <a:srgbClr val="EBA343"/>
                </a:solidFill>
              </a:rPr>
              <a:t>think</a:t>
            </a:r>
            <a:r>
              <a:rPr lang="en-US" dirty="0" smtClean="0">
                <a:solidFill>
                  <a:srgbClr val="EBA343"/>
                </a:solidFill>
              </a:rPr>
              <a:t> before they speak.</a:t>
            </a:r>
            <a:endParaRPr lang="en-US" dirty="0">
              <a:solidFill>
                <a:srgbClr val="EBA343"/>
              </a:solidFill>
            </a:endParaRPr>
          </a:p>
        </p:txBody>
      </p:sp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6173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1378" y="332136"/>
            <a:ext cx="6733971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Thanksgiving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EBA343"/>
                </a:solidFill>
              </a:rPr>
              <a:t>Eph. 5:4; Col. 3:17 –use your tongues for thanks!</a:t>
            </a:r>
          </a:p>
          <a:p>
            <a:pPr marL="0" indent="0">
              <a:buNone/>
            </a:pPr>
            <a:endParaRPr lang="en-US" dirty="0" smtClean="0">
              <a:solidFill>
                <a:srgbClr val="EBA343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EBA343"/>
              </a:solidFill>
            </a:endParaRPr>
          </a:p>
          <a:p>
            <a:r>
              <a:rPr lang="en-US" dirty="0" smtClean="0">
                <a:solidFill>
                  <a:srgbClr val="EBA343"/>
                </a:solidFill>
              </a:rPr>
              <a:t>A heart that has come face to face with Christ is so busy speaking of and thanking Him that the thought of evil speech </a:t>
            </a:r>
            <a:r>
              <a:rPr lang="en-US" dirty="0" err="1" smtClean="0">
                <a:solidFill>
                  <a:srgbClr val="EBA343"/>
                </a:solidFill>
              </a:rPr>
              <a:t>doesn</a:t>
            </a:r>
            <a:r>
              <a:rPr lang="fr-FR" dirty="0" smtClean="0">
                <a:solidFill>
                  <a:srgbClr val="EBA343"/>
                </a:solidFill>
              </a:rPr>
              <a:t>’</a:t>
            </a:r>
            <a:r>
              <a:rPr lang="en-US" dirty="0" smtClean="0">
                <a:solidFill>
                  <a:srgbClr val="EBA343"/>
                </a:solidFill>
              </a:rPr>
              <a:t>t cross his mind.</a:t>
            </a:r>
            <a:endParaRPr lang="en-US" dirty="0">
              <a:solidFill>
                <a:srgbClr val="EBA343"/>
              </a:solidFill>
            </a:endParaRPr>
          </a:p>
        </p:txBody>
      </p:sp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7392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260</TotalTime>
  <Words>563</Words>
  <Application>Microsoft Macintosh PowerPoint</Application>
  <PresentationFormat>On-screen Show (4:3)</PresentationFormat>
  <Paragraphs>66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Unmasking  Illusions of our Culture</vt:lpstr>
      <vt:lpstr>Illusions of Our Speech</vt:lpstr>
      <vt:lpstr>The Seriousness of Our Tongues </vt:lpstr>
      <vt:lpstr>“Freedom of Speech”</vt:lpstr>
      <vt:lpstr>Creation Power</vt:lpstr>
      <vt:lpstr>The Problem</vt:lpstr>
      <vt:lpstr>The Solution</vt:lpstr>
      <vt:lpstr>Ephesians 5:4</vt:lpstr>
      <vt:lpstr>Thanksgiving</vt:lpstr>
      <vt:lpstr>Appealing to God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Unmasking  Illusions of our Culture</dc:title>
  <dc:creator>Steve</dc:creator>
  <cp:lastModifiedBy>David Watson</cp:lastModifiedBy>
  <cp:revision>23</cp:revision>
  <dcterms:created xsi:type="dcterms:W3CDTF">2014-05-22T19:34:44Z</dcterms:created>
  <dcterms:modified xsi:type="dcterms:W3CDTF">2015-05-10T17:44:08Z</dcterms:modified>
</cp:coreProperties>
</file>