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embeddedFontLst>
    <p:embeddedFont>
      <p:font typeface="Gill Sans Ultra Bold Condensed" pitchFamily="34" charset="0"/>
      <p:regular r:id="rId14"/>
    </p:embeddedFon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3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86470" autoAdjust="0"/>
  </p:normalViewPr>
  <p:slideViewPr>
    <p:cSldViewPr snapToGrid="0">
      <p:cViewPr varScale="1">
        <p:scale>
          <a:sx n="94" d="100"/>
          <a:sy n="94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B08E-08D1-4786-AA73-FF0218A6CED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120D2-0AF1-460A-ACAB-C8E7B0992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1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88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0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87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53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09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28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3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46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42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9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40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40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4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8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189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345"/>
            <a:ext cx="7772400" cy="2387600"/>
          </a:xfrm>
        </p:spPr>
        <p:txBody>
          <a:bodyPr/>
          <a:lstStyle/>
          <a:p>
            <a: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  <a:t>Desenmascarando </a:t>
            </a:r>
            <a:b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</a:br>
            <a:r>
              <a:rPr lang="es-ES" sz="47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las Ilusiones de Nuestra Cultura</a:t>
            </a:r>
            <a:endParaRPr lang="es-ES" sz="47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16" y="3946207"/>
            <a:ext cx="4212771" cy="1655762"/>
          </a:xfrm>
        </p:spPr>
        <p:txBody>
          <a:bodyPr>
            <a:normAutofit/>
          </a:bodyPr>
          <a:lstStyle/>
          <a:p>
            <a:r>
              <a:rPr lang="es-ES" sz="3200" i="1" dirty="0" smtClean="0">
                <a:solidFill>
                  <a:schemeClr val="bg1"/>
                </a:solidFill>
              </a:rPr>
              <a:t>Las Ilusiones</a:t>
            </a:r>
            <a:br>
              <a:rPr lang="es-ES" sz="3200" i="1" dirty="0" smtClean="0">
                <a:solidFill>
                  <a:schemeClr val="bg1"/>
                </a:solidFill>
              </a:rPr>
            </a:br>
            <a:r>
              <a:rPr lang="es-ES" sz="3200" i="1" dirty="0" smtClean="0">
                <a:solidFill>
                  <a:schemeClr val="bg1"/>
                </a:solidFill>
              </a:rPr>
              <a:t>Con Respecto a</a:t>
            </a:r>
            <a:br>
              <a:rPr lang="es-ES" sz="3200" i="1" dirty="0" smtClean="0">
                <a:solidFill>
                  <a:schemeClr val="bg1"/>
                </a:solidFill>
              </a:rPr>
            </a:br>
            <a:r>
              <a:rPr lang="es-ES" sz="3200" i="1" dirty="0" smtClean="0">
                <a:solidFill>
                  <a:schemeClr val="bg1"/>
                </a:solidFill>
              </a:rPr>
              <a:t>Nuestra Habla</a:t>
            </a:r>
            <a:endParaRPr lang="es-ES" sz="320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0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414" y="365126"/>
            <a:ext cx="6832936" cy="1350405"/>
          </a:xfrm>
        </p:spPr>
        <p:txBody>
          <a:bodyPr>
            <a:normAutofit/>
          </a:bodyPr>
          <a:lstStyle/>
          <a:p>
            <a:r>
              <a:rPr lang="es-ES" sz="48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Clamando a Dios</a:t>
            </a:r>
            <a:endParaRPr lang="es-ES" sz="4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rgbClr val="EBA343"/>
                </a:solidFill>
              </a:rPr>
              <a:t>Sal</a:t>
            </a:r>
            <a:r>
              <a:rPr lang="es-ES" sz="3200" noProof="0" dirty="0" smtClean="0">
                <a:solidFill>
                  <a:srgbClr val="EBA343"/>
                </a:solidFill>
              </a:rPr>
              <a:t>. </a:t>
            </a:r>
            <a:r>
              <a:rPr lang="es-ES" sz="3200" noProof="0" dirty="0" smtClean="0">
                <a:solidFill>
                  <a:srgbClr val="EBA343"/>
                </a:solidFill>
              </a:rPr>
              <a:t>141:3-5 – </a:t>
            </a:r>
            <a:r>
              <a:rPr lang="es-ES" sz="3200" noProof="0" dirty="0" smtClean="0">
                <a:solidFill>
                  <a:srgbClr val="EBA343"/>
                </a:solidFill>
              </a:rPr>
              <a:t>ora por 3 cosas: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lvl="1"/>
            <a:r>
              <a:rPr lang="es-ES" sz="2800" dirty="0" smtClean="0">
                <a:solidFill>
                  <a:schemeClr val="bg1"/>
                </a:solidFill>
              </a:rPr>
              <a:t>A</a:t>
            </a:r>
            <a:r>
              <a:rPr lang="es-ES" sz="2800" dirty="0" smtClean="0">
                <a:solidFill>
                  <a:schemeClr val="bg1"/>
                </a:solidFill>
              </a:rPr>
              <a:t>yuda </a:t>
            </a:r>
            <a:r>
              <a:rPr lang="es-ES" sz="2800" dirty="0" smtClean="0">
                <a:solidFill>
                  <a:schemeClr val="bg1"/>
                </a:solidFill>
              </a:rPr>
              <a:t>para pensar antes de hablar (v. 3)</a:t>
            </a:r>
            <a:endParaRPr lang="es-ES" sz="2800" noProof="0" dirty="0" smtClean="0">
              <a:solidFill>
                <a:schemeClr val="bg1"/>
              </a:solidFill>
            </a:endParaRPr>
          </a:p>
          <a:p>
            <a:pPr lvl="1"/>
            <a:r>
              <a:rPr lang="es-ES" sz="2800" dirty="0" smtClean="0">
                <a:solidFill>
                  <a:schemeClr val="bg1"/>
                </a:solidFill>
              </a:rPr>
              <a:t>A</a:t>
            </a:r>
            <a:r>
              <a:rPr lang="es-ES" sz="2800" dirty="0" smtClean="0">
                <a:solidFill>
                  <a:schemeClr val="bg1"/>
                </a:solidFill>
              </a:rPr>
              <a:t>yuda </a:t>
            </a:r>
            <a:r>
              <a:rPr lang="es-ES" sz="2800" dirty="0" smtClean="0">
                <a:solidFill>
                  <a:schemeClr val="bg1"/>
                </a:solidFill>
              </a:rPr>
              <a:t>para mantener su corazón puro (v. 4)</a:t>
            </a:r>
            <a:endParaRPr lang="es-ES" sz="2800" noProof="0" dirty="0" smtClean="0">
              <a:solidFill>
                <a:schemeClr val="bg1"/>
              </a:solidFill>
            </a:endParaRPr>
          </a:p>
          <a:p>
            <a:pPr lvl="1"/>
            <a:r>
              <a:rPr lang="es-ES" sz="2800" dirty="0" smtClean="0">
                <a:solidFill>
                  <a:schemeClr val="bg1"/>
                </a:solidFill>
              </a:rPr>
              <a:t>A</a:t>
            </a:r>
            <a:r>
              <a:rPr lang="es-ES" sz="2800" dirty="0" smtClean="0">
                <a:solidFill>
                  <a:schemeClr val="bg1"/>
                </a:solidFill>
              </a:rPr>
              <a:t>yuda </a:t>
            </a:r>
            <a:r>
              <a:rPr lang="es-ES" sz="2800" dirty="0" smtClean="0">
                <a:solidFill>
                  <a:schemeClr val="bg1"/>
                </a:solidFill>
              </a:rPr>
              <a:t>para aceptar la reprensión cuando se necesite! (v. 5)</a:t>
            </a:r>
            <a:endParaRPr lang="es-ES" sz="2800" noProof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s-ES" noProof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s-ES" noProof="0" dirty="0" smtClean="0">
              <a:solidFill>
                <a:schemeClr val="bg1"/>
              </a:solidFill>
            </a:endParaRPr>
          </a:p>
          <a:p>
            <a:r>
              <a:rPr lang="es-ES" sz="3200" dirty="0" smtClean="0">
                <a:solidFill>
                  <a:srgbClr val="EBA343"/>
                </a:solidFill>
              </a:rPr>
              <a:t>Sal</a:t>
            </a:r>
            <a:r>
              <a:rPr lang="es-ES" sz="3200" noProof="0" dirty="0" smtClean="0">
                <a:solidFill>
                  <a:srgbClr val="EBA343"/>
                </a:solidFill>
              </a:rPr>
              <a:t>. </a:t>
            </a:r>
            <a:r>
              <a:rPr lang="es-ES" sz="3200" noProof="0" dirty="0" smtClean="0">
                <a:solidFill>
                  <a:srgbClr val="EBA343"/>
                </a:solidFill>
              </a:rPr>
              <a:t>19:14 – </a:t>
            </a:r>
            <a:r>
              <a:rPr lang="es-ES" sz="3200" dirty="0" smtClean="0">
                <a:solidFill>
                  <a:srgbClr val="EBA343"/>
                </a:solidFill>
              </a:rPr>
              <a:t>Que las palabras de nuestra boca reflejen la meditación de nuestro corazón en toda su pureza.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endParaRPr lang="es-ES" noProof="0" dirty="0" smtClean="0">
              <a:solidFill>
                <a:srgbClr val="EBA343"/>
              </a:solidFill>
            </a:endParaRPr>
          </a:p>
          <a:p>
            <a:endParaRPr lang="es-ES" noProof="0" dirty="0" smtClean="0">
              <a:solidFill>
                <a:srgbClr val="EBA343"/>
              </a:solidFill>
            </a:endParaRPr>
          </a:p>
          <a:p>
            <a:endParaRPr lang="es-ES" noProof="0" dirty="0" smtClean="0">
              <a:solidFill>
                <a:srgbClr val="EBA343"/>
              </a:solidFill>
            </a:endParaRPr>
          </a:p>
        </p:txBody>
      </p:sp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32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11" y="0"/>
            <a:ext cx="7886700" cy="1325563"/>
          </a:xfrm>
        </p:spPr>
        <p:txBody>
          <a:bodyPr/>
          <a:lstStyle/>
          <a:p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43324"/>
            <a:ext cx="7886700" cy="5533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600" noProof="0" dirty="0" smtClean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marL="0" indent="0" algn="ctr">
              <a:buNone/>
            </a:pPr>
            <a:endParaRPr lang="es-ES" sz="3600" noProof="0" dirty="0" smtClean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marL="0" indent="0" algn="ctr">
              <a:buNone/>
            </a:pPr>
            <a:endParaRPr lang="es-ES" sz="3600" noProof="0" dirty="0" smtClean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s-ES" sz="44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Prov. 18:21 – </a:t>
            </a:r>
            <a:r>
              <a:rPr lang="es-ES" sz="4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“La muerte y la vida están en poder de la lengua…”</a:t>
            </a:r>
            <a:endParaRPr lang="es-ES" sz="4400" noProof="0" dirty="0"/>
          </a:p>
        </p:txBody>
      </p:sp>
    </p:spTree>
    <p:extLst>
      <p:ext uri="{BB962C8B-B14F-4D97-AF65-F5344CB8AC3E}">
        <p14:creationId xmlns:p14="http://schemas.microsoft.com/office/powerpoint/2010/main" xmlns="" val="49137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452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Las Ilusiones Con Respecto a Nuestra Habla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3945"/>
            <a:ext cx="7886700" cy="3498215"/>
          </a:xfrm>
        </p:spPr>
        <p:txBody>
          <a:bodyPr>
            <a:normAutofit/>
          </a:bodyPr>
          <a:lstStyle/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¿Qué es una ilusión?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Si nuestro deseo es ver las ilusiones de nuestra cultura, </a:t>
            </a:r>
            <a:r>
              <a:rPr lang="es-ES" sz="3600" dirty="0" smtClean="0">
                <a:solidFill>
                  <a:srgbClr val="EBA343"/>
                </a:solidFill>
              </a:rPr>
              <a:t>entonces </a:t>
            </a:r>
            <a:r>
              <a:rPr lang="es-ES" sz="3600" dirty="0" smtClean="0">
                <a:solidFill>
                  <a:srgbClr val="EBA343"/>
                </a:solidFill>
              </a:rPr>
              <a:t>debemos depender de la verdad para ponerlas al </a:t>
            </a:r>
            <a:r>
              <a:rPr lang="es-ES" sz="3600" dirty="0" smtClean="0">
                <a:solidFill>
                  <a:srgbClr val="EBA343"/>
                </a:solidFill>
              </a:rPr>
              <a:t>descubierto </a:t>
            </a:r>
            <a:r>
              <a:rPr lang="es-ES" sz="3600" dirty="0" smtClean="0">
                <a:solidFill>
                  <a:srgbClr val="EBA343"/>
                </a:solidFill>
              </a:rPr>
              <a:t>(Ef. 5:11-14a</a:t>
            </a:r>
            <a:r>
              <a:rPr lang="es-ES" sz="3600" dirty="0" smtClean="0">
                <a:solidFill>
                  <a:srgbClr val="EBA343"/>
                </a:solidFill>
              </a:rPr>
              <a:t>).</a:t>
            </a:r>
            <a:endParaRPr lang="es-ES" sz="3600" noProof="0" dirty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8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402" y="365126"/>
            <a:ext cx="6799948" cy="1325563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Seriedad de Nuestra Lengua</a:t>
            </a:r>
            <a:endParaRPr lang="es-ES" sz="5400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2665"/>
            <a:ext cx="7886700" cy="4138295"/>
          </a:xfrm>
        </p:spPr>
        <p:txBody>
          <a:bodyPr>
            <a:normAutofit/>
          </a:bodyPr>
          <a:lstStyle/>
          <a:p>
            <a:r>
              <a:rPr lang="es-ES" sz="3600" noProof="0" dirty="0" smtClean="0">
                <a:solidFill>
                  <a:srgbClr val="EBA343"/>
                </a:solidFill>
              </a:rPr>
              <a:t>Stg. </a:t>
            </a:r>
            <a:r>
              <a:rPr lang="es-ES" sz="3600" noProof="0" dirty="0" smtClean="0">
                <a:solidFill>
                  <a:srgbClr val="EBA343"/>
                </a:solidFill>
              </a:rPr>
              <a:t>1:26</a:t>
            </a:r>
          </a:p>
          <a:p>
            <a:r>
              <a:rPr lang="es-ES" sz="3600" noProof="0" dirty="0" smtClean="0">
                <a:solidFill>
                  <a:srgbClr val="EBA343"/>
                </a:solidFill>
              </a:rPr>
              <a:t>Prov. 8:13</a:t>
            </a:r>
          </a:p>
          <a:p>
            <a:r>
              <a:rPr lang="es-ES" sz="3600" noProof="0" dirty="0" smtClean="0">
                <a:solidFill>
                  <a:srgbClr val="EBA343"/>
                </a:solidFill>
              </a:rPr>
              <a:t>Mt</a:t>
            </a:r>
            <a:r>
              <a:rPr lang="es-ES" sz="3600" noProof="0" dirty="0" smtClean="0">
                <a:solidFill>
                  <a:srgbClr val="EBA343"/>
                </a:solidFill>
              </a:rPr>
              <a:t>. 12:36</a:t>
            </a: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  <a:p>
            <a:r>
              <a:rPr lang="es-ES" sz="3600" dirty="0" smtClean="0">
                <a:solidFill>
                  <a:srgbClr val="EBA343"/>
                </a:solidFill>
              </a:rPr>
              <a:t>Es de suma importancia que reconozcamos la seriedad de nuestra forma de hablar.</a:t>
            </a:r>
            <a:endParaRPr lang="es-ES" sz="3600" noProof="0" dirty="0" smtClean="0">
              <a:solidFill>
                <a:srgbClr val="EBA343"/>
              </a:solidFill>
            </a:endParaRPr>
          </a:p>
        </p:txBody>
      </p:sp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452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09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“Libertad de Expresión”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noProof="0" dirty="0" smtClean="0">
                <a:solidFill>
                  <a:srgbClr val="EBA343"/>
                </a:solidFill>
              </a:rPr>
              <a:t>Prov. 21:23; 10:19; 29:20</a:t>
            </a:r>
          </a:p>
          <a:p>
            <a:pPr marL="233363" indent="-233363"/>
            <a:r>
              <a:rPr lang="es-ES" sz="3600" dirty="0" smtClean="0">
                <a:solidFill>
                  <a:srgbClr val="EBA343"/>
                </a:solidFill>
              </a:rPr>
              <a:t>Cuando ponemos nuestro derecho de “libertad de expresión” por encima de nuestra responsabilidad de </a:t>
            </a:r>
            <a:r>
              <a:rPr lang="es-ES" sz="3600" dirty="0" smtClean="0">
                <a:solidFill>
                  <a:srgbClr val="EBA343"/>
                </a:solidFill>
              </a:rPr>
              <a:t>controlar-nos</a:t>
            </a:r>
            <a:r>
              <a:rPr lang="es-ES" sz="3600" dirty="0" smtClean="0">
                <a:solidFill>
                  <a:srgbClr val="EBA343"/>
                </a:solidFill>
              </a:rPr>
              <a:t>, estamos en un apuro muy serio. 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  <a:p>
            <a:pPr marL="233363" indent="-233363"/>
            <a:r>
              <a:rPr lang="es-ES" sz="3600" noProof="0" dirty="0" smtClean="0">
                <a:solidFill>
                  <a:srgbClr val="EBA343"/>
                </a:solidFill>
              </a:rPr>
              <a:t>Prov</a:t>
            </a:r>
            <a:r>
              <a:rPr lang="es-ES" sz="3600" noProof="0" dirty="0" smtClean="0">
                <a:solidFill>
                  <a:srgbClr val="EBA343"/>
                </a:solidFill>
              </a:rPr>
              <a:t>. 18:13; </a:t>
            </a:r>
            <a:r>
              <a:rPr lang="es-ES" sz="3600" dirty="0" smtClean="0">
                <a:solidFill>
                  <a:srgbClr val="EBA343"/>
                </a:solidFill>
              </a:rPr>
              <a:t>Stg. </a:t>
            </a:r>
            <a:r>
              <a:rPr lang="es-ES" sz="3600" noProof="0" dirty="0" smtClean="0">
                <a:solidFill>
                  <a:srgbClr val="EBA343"/>
                </a:solidFill>
              </a:rPr>
              <a:t>1:19-21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noProof="0" dirty="0" smtClean="0">
                <a:solidFill>
                  <a:srgbClr val="EBA343"/>
                </a:solidFill>
              </a:rPr>
              <a:t>¡Tenemos que aprender a escuchar!</a:t>
            </a:r>
            <a:endParaRPr lang="es-ES" sz="36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1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179" y="263928"/>
            <a:ext cx="7302665" cy="1325563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El Poder Creativo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Las palabras tienen poder para crear.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¿Cómo usamos este poder?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800100" lvl="1" indent="-342900"/>
            <a:r>
              <a:rPr lang="es-ES" sz="3200" dirty="0" smtClean="0">
                <a:solidFill>
                  <a:schemeClr val="bg1"/>
                </a:solidFill>
              </a:rPr>
              <a:t>Muchas </a:t>
            </a:r>
            <a:r>
              <a:rPr lang="es-ES" sz="3200" dirty="0" smtClean="0">
                <a:solidFill>
                  <a:schemeClr val="bg1"/>
                </a:solidFill>
              </a:rPr>
              <a:t>veces, abusamos de él. (Prov. 18:21 -- “La muerte y la vida están en poder de la lengua…”; Stg. 3:8 -- “…es un mal que no puede ser refrenado, llena de veneno mortal.”)</a:t>
            </a:r>
            <a:endParaRPr lang="es-ES" sz="32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79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62" y="365126"/>
            <a:ext cx="6684488" cy="1325563"/>
          </a:xfrm>
        </p:spPr>
        <p:txBody>
          <a:bodyPr>
            <a:normAutofit/>
          </a:bodyPr>
          <a:lstStyle/>
          <a:p>
            <a:r>
              <a:rPr lang="es-ES" sz="48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El Problema</a:t>
            </a:r>
            <a:endParaRPr lang="es-ES" sz="4800" noProof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EBA343"/>
                </a:solidFill>
              </a:rPr>
              <a:t>¿Cuáles </a:t>
            </a:r>
            <a:r>
              <a:rPr lang="es-ES" dirty="0" smtClean="0">
                <a:solidFill>
                  <a:srgbClr val="EBA343"/>
                </a:solidFill>
              </a:rPr>
              <a:t>son algunas de las tendencias venenosas de nuestras lenguas? -- groserías, mentiras, chismes, halagos (Prov. </a:t>
            </a:r>
            <a:r>
              <a:rPr lang="es-ES" dirty="0" smtClean="0">
                <a:solidFill>
                  <a:srgbClr val="EBA343"/>
                </a:solidFill>
              </a:rPr>
              <a:t>26:28b) blasfemia</a:t>
            </a:r>
            <a:r>
              <a:rPr lang="es-ES" dirty="0" smtClean="0">
                <a:solidFill>
                  <a:srgbClr val="EBA343"/>
                </a:solidFill>
              </a:rPr>
              <a:t>, falta de respeto, odio, etc.</a:t>
            </a:r>
            <a:endParaRPr lang="es-ES" noProof="0" dirty="0" smtClean="0">
              <a:solidFill>
                <a:srgbClr val="EBA343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s-ES" sz="2400" dirty="0" smtClean="0">
                <a:solidFill>
                  <a:schemeClr val="bg1"/>
                </a:solidFill>
              </a:rPr>
              <a:t>Todos </a:t>
            </a:r>
            <a:r>
              <a:rPr lang="es-ES" sz="2400" dirty="0" smtClean="0">
                <a:solidFill>
                  <a:schemeClr val="bg1"/>
                </a:solidFill>
              </a:rPr>
              <a:t>estos venenos han sido retratados para ser aceptables según las ilusiones de nuestra cultura.</a:t>
            </a:r>
            <a:endParaRPr lang="es-ES" sz="2400" noProof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noProof="0" dirty="0" smtClean="0">
              <a:solidFill>
                <a:srgbClr val="EBA343"/>
              </a:solidFill>
            </a:endParaRPr>
          </a:p>
          <a:p>
            <a:r>
              <a:rPr lang="es-ES" dirty="0" smtClean="0">
                <a:solidFill>
                  <a:srgbClr val="EBA343"/>
                </a:solidFill>
              </a:rPr>
              <a:t>¿Cómo llegamos a ser personas con una forma de hablar venenosa?</a:t>
            </a:r>
            <a:endParaRPr lang="es-ES" noProof="0" dirty="0" smtClean="0">
              <a:solidFill>
                <a:srgbClr val="EBA343"/>
              </a:solidFill>
            </a:endParaRPr>
          </a:p>
          <a:p>
            <a:pPr lvl="1"/>
            <a:r>
              <a:rPr lang="es-ES" dirty="0" smtClean="0">
                <a:solidFill>
                  <a:srgbClr val="FFFFFF"/>
                </a:solidFill>
              </a:rPr>
              <a:t>Mt</a:t>
            </a:r>
            <a:r>
              <a:rPr lang="es-ES" dirty="0" smtClean="0">
                <a:solidFill>
                  <a:srgbClr val="FFFFFF"/>
                </a:solidFill>
              </a:rPr>
              <a:t>. 15:11, 17-20 -- ¡Lo que llena nuestro corazón es lo que corrompe nuestras palabras!</a:t>
            </a:r>
            <a:endParaRPr lang="es-ES" noProof="0" dirty="0" smtClean="0">
              <a:solidFill>
                <a:srgbClr val="FFFFFF"/>
              </a:solidFill>
            </a:endParaRPr>
          </a:p>
          <a:p>
            <a:endParaRPr lang="es-ES" noProof="0" dirty="0" smtClean="0">
              <a:solidFill>
                <a:srgbClr val="EBA343"/>
              </a:solidFill>
            </a:endParaRPr>
          </a:p>
          <a:p>
            <a:pPr lvl="1"/>
            <a:endParaRPr lang="es-ES" noProof="0" dirty="0" smtClean="0">
              <a:solidFill>
                <a:srgbClr val="EBA343"/>
              </a:solidFill>
            </a:endParaRPr>
          </a:p>
          <a:p>
            <a:pPr lvl="1"/>
            <a:endParaRPr lang="es-ES" noProof="0" dirty="0">
              <a:solidFill>
                <a:srgbClr val="EBA343"/>
              </a:solidFill>
            </a:endParaRPr>
          </a:p>
        </p:txBody>
      </p:sp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53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390" y="365126"/>
            <a:ext cx="6766959" cy="1325563"/>
          </a:xfrm>
        </p:spPr>
        <p:txBody>
          <a:bodyPr>
            <a:normAutofit/>
          </a:bodyPr>
          <a:lstStyle/>
          <a:p>
            <a:r>
              <a:rPr lang="es-ES" sz="48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Solución</a:t>
            </a:r>
            <a:endParaRPr lang="es-ES" sz="4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EBA343"/>
                </a:solidFill>
              </a:rPr>
              <a:t>¿Cómo podemos llegar a ser personas con una forma de hablar pura?</a:t>
            </a:r>
            <a:endParaRPr lang="es-ES" noProof="0" dirty="0" smtClean="0">
              <a:solidFill>
                <a:srgbClr val="EBA343"/>
              </a:solidFill>
            </a:endParaRPr>
          </a:p>
          <a:p>
            <a:pPr lvl="1"/>
            <a:r>
              <a:rPr lang="es-ES" noProof="0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Sal. 19:14; Sal. 49:3 </a:t>
            </a:r>
            <a:r>
              <a:rPr lang="es-ES" noProof="0" dirty="0" smtClean="0">
                <a:solidFill>
                  <a:srgbClr val="FFFFFF"/>
                </a:solidFill>
              </a:rPr>
              <a:t>-- </a:t>
            </a:r>
            <a:r>
              <a:rPr lang="es-ES" dirty="0" smtClean="0">
                <a:solidFill>
                  <a:srgbClr val="FFFFFF"/>
                </a:solidFill>
              </a:rPr>
              <a:t>Si </a:t>
            </a:r>
            <a:r>
              <a:rPr lang="es-ES" dirty="0" smtClean="0">
                <a:solidFill>
                  <a:srgbClr val="FFFFFF"/>
                </a:solidFill>
              </a:rPr>
              <a:t>meditamos sobre la verdad, ¡podremos desenmascarar las ilusiones venenosas con respecto a nuestra habla!</a:t>
            </a:r>
            <a:endParaRPr lang="es-ES" noProof="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ES" noProof="0" dirty="0" smtClean="0">
              <a:solidFill>
                <a:srgbClr val="EBA343"/>
              </a:solidFill>
            </a:endParaRPr>
          </a:p>
          <a:p>
            <a:r>
              <a:rPr lang="es-ES" dirty="0" smtClean="0">
                <a:solidFill>
                  <a:srgbClr val="EBA343"/>
                </a:solidFill>
              </a:rPr>
              <a:t>¿Qué produce un corazón puro como el fruto de su habla?</a:t>
            </a:r>
            <a:endParaRPr lang="es-ES" noProof="0" dirty="0" smtClean="0">
              <a:solidFill>
                <a:srgbClr val="EBA343"/>
              </a:solidFill>
            </a:endParaRPr>
          </a:p>
          <a:p>
            <a:pPr lvl="1"/>
            <a:r>
              <a:rPr lang="es-ES" noProof="0" dirty="0" smtClean="0">
                <a:solidFill>
                  <a:srgbClr val="FFFFFF"/>
                </a:solidFill>
              </a:rPr>
              <a:t>Edificación (Ef. </a:t>
            </a:r>
            <a:r>
              <a:rPr lang="es-ES" noProof="0" dirty="0" smtClean="0">
                <a:solidFill>
                  <a:srgbClr val="FFFFFF"/>
                </a:solidFill>
              </a:rPr>
              <a:t>4:29)</a:t>
            </a:r>
          </a:p>
          <a:p>
            <a:pPr lvl="1"/>
            <a:r>
              <a:rPr lang="es-ES" noProof="0" dirty="0" smtClean="0">
                <a:solidFill>
                  <a:srgbClr val="FFFFFF"/>
                </a:solidFill>
              </a:rPr>
              <a:t>Pureza </a:t>
            </a:r>
            <a:r>
              <a:rPr lang="es-ES" noProof="0" dirty="0" smtClean="0">
                <a:solidFill>
                  <a:srgbClr val="FFFFFF"/>
                </a:solidFill>
              </a:rPr>
              <a:t>(Col. 3:8-9, 12-17; </a:t>
            </a:r>
            <a:r>
              <a:rPr lang="es-ES" noProof="0" dirty="0" smtClean="0">
                <a:solidFill>
                  <a:srgbClr val="FFFFFF"/>
                </a:solidFill>
              </a:rPr>
              <a:t>Ef. </a:t>
            </a:r>
            <a:r>
              <a:rPr lang="es-ES" noProof="0" dirty="0" smtClean="0">
                <a:solidFill>
                  <a:srgbClr val="FFFFFF"/>
                </a:solidFill>
              </a:rPr>
              <a:t>4:29; </a:t>
            </a:r>
            <a:r>
              <a:rPr lang="es-ES" dirty="0" smtClean="0">
                <a:solidFill>
                  <a:srgbClr val="FFFFFF"/>
                </a:solidFill>
              </a:rPr>
              <a:t>Stg.</a:t>
            </a:r>
            <a:r>
              <a:rPr lang="es-ES" noProof="0" dirty="0" smtClean="0">
                <a:solidFill>
                  <a:srgbClr val="FFFFFF"/>
                </a:solidFill>
              </a:rPr>
              <a:t> </a:t>
            </a:r>
            <a:r>
              <a:rPr lang="es-ES" noProof="0" dirty="0" smtClean="0">
                <a:solidFill>
                  <a:srgbClr val="FFFFFF"/>
                </a:solidFill>
              </a:rPr>
              <a:t>3:9-10; Prov. 15:4; Prov. 16:24)</a:t>
            </a:r>
          </a:p>
          <a:p>
            <a:endParaRPr lang="es-ES" noProof="0" dirty="0">
              <a:solidFill>
                <a:srgbClr val="EBA343"/>
              </a:solidFill>
            </a:endParaRPr>
          </a:p>
        </p:txBody>
      </p:sp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67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78" y="365126"/>
            <a:ext cx="6733971" cy="1325563"/>
          </a:xfrm>
        </p:spPr>
        <p:txBody>
          <a:bodyPr>
            <a:normAutofit/>
          </a:bodyPr>
          <a:lstStyle/>
          <a:p>
            <a:r>
              <a:rPr lang="es-ES" sz="48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Efesios </a:t>
            </a:r>
            <a:r>
              <a:rPr lang="es-ES" sz="48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5:4</a:t>
            </a:r>
            <a:endParaRPr lang="es-ES" sz="4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rgbClr val="EBA343"/>
                </a:solidFill>
              </a:rPr>
              <a:t>Esto es una ilusión común de nuestro tiempo</a:t>
            </a:r>
            <a:r>
              <a:rPr lang="es-ES" sz="3200" dirty="0" smtClean="0">
                <a:solidFill>
                  <a:srgbClr val="EBA343"/>
                </a:solidFill>
              </a:rPr>
              <a:t>.</a:t>
            </a:r>
            <a:endParaRPr lang="es-ES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noProof="0" dirty="0" smtClean="0">
              <a:solidFill>
                <a:srgbClr val="EBA343"/>
              </a:solidFill>
            </a:endParaRPr>
          </a:p>
          <a:p>
            <a:r>
              <a:rPr lang="es-ES" sz="3200" dirty="0" smtClean="0">
                <a:solidFill>
                  <a:srgbClr val="EBA343"/>
                </a:solidFill>
              </a:rPr>
              <a:t>¡</a:t>
            </a:r>
            <a:r>
              <a:rPr lang="es-ES" sz="3200" dirty="0" smtClean="0">
                <a:solidFill>
                  <a:srgbClr val="EBA343"/>
                </a:solidFill>
              </a:rPr>
              <a:t>NO está bien </a:t>
            </a:r>
            <a:r>
              <a:rPr lang="es-ES" sz="3200" dirty="0" smtClean="0">
                <a:solidFill>
                  <a:srgbClr val="EBA343"/>
                </a:solidFill>
              </a:rPr>
              <a:t>hablar así, </a:t>
            </a:r>
            <a:r>
              <a:rPr lang="es-ES" sz="3200" dirty="0" smtClean="0">
                <a:solidFill>
                  <a:srgbClr val="EBA343"/>
                </a:solidFill>
              </a:rPr>
              <a:t>hermanos</a:t>
            </a:r>
            <a:r>
              <a:rPr lang="es-ES" sz="3200" dirty="0" smtClean="0">
                <a:solidFill>
                  <a:srgbClr val="EBA343"/>
                </a:solidFill>
              </a:rPr>
              <a:t>!</a:t>
            </a:r>
            <a:endParaRPr lang="es-ES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noProof="0" dirty="0" smtClean="0">
              <a:solidFill>
                <a:srgbClr val="EBA343"/>
              </a:solidFill>
            </a:endParaRPr>
          </a:p>
          <a:p>
            <a:r>
              <a:rPr lang="es-ES" sz="3200" dirty="0" smtClean="0">
                <a:solidFill>
                  <a:srgbClr val="EBA343"/>
                </a:solidFill>
              </a:rPr>
              <a:t>Pablo </a:t>
            </a:r>
            <a:r>
              <a:rPr lang="es-ES" sz="3200" dirty="0" smtClean="0">
                <a:solidFill>
                  <a:srgbClr val="EBA343"/>
                </a:solidFill>
              </a:rPr>
              <a:t>apela a estos efesios a que piensen antes de hablar.</a:t>
            </a:r>
            <a:endParaRPr lang="es-ES" sz="3200" noProof="0" dirty="0">
              <a:solidFill>
                <a:srgbClr val="EBA343"/>
              </a:solidFill>
            </a:endParaRPr>
          </a:p>
        </p:txBody>
      </p:sp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17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78" y="332136"/>
            <a:ext cx="6733971" cy="1325563"/>
          </a:xfrm>
        </p:spPr>
        <p:txBody>
          <a:bodyPr>
            <a:normAutofit/>
          </a:bodyPr>
          <a:lstStyle/>
          <a:p>
            <a:r>
              <a:rPr lang="es-ES" sz="48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Gratitud</a:t>
            </a:r>
            <a:endParaRPr lang="es-ES" sz="4800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noProof="0" dirty="0" smtClean="0">
                <a:solidFill>
                  <a:srgbClr val="EBA343"/>
                </a:solidFill>
              </a:rPr>
              <a:t>Ef. </a:t>
            </a:r>
            <a:r>
              <a:rPr lang="es-ES" sz="3200" noProof="0" dirty="0" smtClean="0">
                <a:solidFill>
                  <a:srgbClr val="EBA343"/>
                </a:solidFill>
              </a:rPr>
              <a:t>5:4; Col. 3:17 </a:t>
            </a:r>
            <a:r>
              <a:rPr lang="es-ES" sz="3200" dirty="0" smtClean="0">
                <a:solidFill>
                  <a:srgbClr val="EBA343"/>
                </a:solidFill>
              </a:rPr>
              <a:t>– </a:t>
            </a:r>
            <a:r>
              <a:rPr lang="es-ES" sz="3200" dirty="0" smtClean="0">
                <a:solidFill>
                  <a:srgbClr val="EBA343"/>
                </a:solidFill>
              </a:rPr>
              <a:t>¡Use </a:t>
            </a:r>
            <a:r>
              <a:rPr lang="es-ES" sz="3200" dirty="0" smtClean="0">
                <a:solidFill>
                  <a:srgbClr val="EBA343"/>
                </a:solidFill>
              </a:rPr>
              <a:t>su lengua para dar gracias!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noProof="0" dirty="0" smtClean="0">
              <a:solidFill>
                <a:srgbClr val="EBA343"/>
              </a:solidFill>
            </a:endParaRPr>
          </a:p>
          <a:p>
            <a:r>
              <a:rPr lang="es-ES" sz="3200" dirty="0" smtClean="0">
                <a:solidFill>
                  <a:srgbClr val="EBA343"/>
                </a:solidFill>
              </a:rPr>
              <a:t>¡Un corazón que se ha visto cara a cara con Cristo está tan ocupado hablando de Él y dándole las gracias que el pensamiento de hablar mal no cruza por su mente!</a:t>
            </a:r>
            <a:endParaRPr lang="es-ES" sz="3200" noProof="0" dirty="0">
              <a:solidFill>
                <a:srgbClr val="EBA343"/>
              </a:solidFill>
            </a:endParaRPr>
          </a:p>
        </p:txBody>
      </p:sp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739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526</Words>
  <Application>Microsoft Office PowerPoint</Application>
  <PresentationFormat>On-screen Show (4:3)</PresentationFormat>
  <Paragraphs>64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Gill Sans Ultra Bold Condensed</vt:lpstr>
      <vt:lpstr>Calibri Light</vt:lpstr>
      <vt:lpstr>Calibri</vt:lpstr>
      <vt:lpstr>Office Theme</vt:lpstr>
      <vt:lpstr>Desenmascarando  las Ilusiones de Nuestra Cultura</vt:lpstr>
      <vt:lpstr>Las Ilusiones Con Respecto a Nuestra Habla</vt:lpstr>
      <vt:lpstr>La Seriedad de Nuestra Lengua</vt:lpstr>
      <vt:lpstr>“Libertad de Expresión”</vt:lpstr>
      <vt:lpstr>El Poder Creativo</vt:lpstr>
      <vt:lpstr>El Problema</vt:lpstr>
      <vt:lpstr>La Solución</vt:lpstr>
      <vt:lpstr>Efesios 5:4</vt:lpstr>
      <vt:lpstr>Gratitud</vt:lpstr>
      <vt:lpstr>Clamando a Dios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Desenmascarando las Ilusiones de Nuestra Cultura</dc:title>
  <dc:creator>Steve Klein</dc:creator>
  <dc:description>Translated by Jerry and Maria Falk</dc:description>
  <cp:lastModifiedBy>Jerome Thomas Falk</cp:lastModifiedBy>
  <cp:revision>30</cp:revision>
  <dcterms:created xsi:type="dcterms:W3CDTF">2014-05-22T19:34:44Z</dcterms:created>
  <dcterms:modified xsi:type="dcterms:W3CDTF">2015-06-10T20:54:22Z</dcterms:modified>
</cp:coreProperties>
</file>