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74" r:id="rId6"/>
    <p:sldId id="270" r:id="rId7"/>
    <p:sldId id="268" r:id="rId8"/>
    <p:sldId id="281" r:id="rId9"/>
    <p:sldId id="267" r:id="rId10"/>
    <p:sldId id="275" r:id="rId11"/>
    <p:sldId id="273" r:id="rId12"/>
    <p:sldId id="272" r:id="rId13"/>
    <p:sldId id="271" r:id="rId14"/>
    <p:sldId id="278" r:id="rId15"/>
    <p:sldId id="277" r:id="rId16"/>
    <p:sldId id="279" r:id="rId17"/>
    <p:sldId id="28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 Ultra Bold Condensed" panose="020B0A06020104020203" pitchFamily="34" charset="0"/>
      <p:regular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0" autoAdjust="0"/>
  </p:normalViewPr>
  <p:slideViewPr>
    <p:cSldViewPr snapToGrid="0">
      <p:cViewPr>
        <p:scale>
          <a:sx n="70" d="100"/>
          <a:sy n="70" d="100"/>
        </p:scale>
        <p:origin x="-11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B08E-08D1-4786-AA73-FF0218A6CEDF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20D2-0AF1-460A-ACAB-C8E7B099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7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89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345"/>
            <a:ext cx="7772400" cy="23876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Unmasking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Illusions of our Culture</a:t>
            </a:r>
            <a:endParaRPr lang="en-US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16" y="3946207"/>
            <a:ext cx="4212771" cy="1655762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The Illusion of the Successful Career Woman:  Career Path vs. Homemaker</a:t>
            </a:r>
          </a:p>
          <a:p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Which verses from Proverbs 31 support the following qualities of the virtuous wife?</a:t>
            </a:r>
          </a:p>
          <a:p>
            <a:pPr marL="342900" indent="-342900"/>
            <a:r>
              <a:rPr lang="en-US" sz="3600" dirty="0">
                <a:solidFill>
                  <a:schemeClr val="bg2"/>
                </a:solidFill>
              </a:rPr>
              <a:t>Works willingly</a:t>
            </a:r>
          </a:p>
          <a:p>
            <a:pPr marL="342900" indent="-342900"/>
            <a:r>
              <a:rPr lang="en-US" sz="3600" dirty="0">
                <a:solidFill>
                  <a:schemeClr val="bg2"/>
                </a:solidFill>
              </a:rPr>
              <a:t>Takes care of family – food and clothing</a:t>
            </a:r>
          </a:p>
          <a:p>
            <a:pPr marL="342900" indent="-342900"/>
            <a:r>
              <a:rPr lang="en-US" sz="3600" dirty="0">
                <a:solidFill>
                  <a:schemeClr val="bg2"/>
                </a:solidFill>
              </a:rPr>
              <a:t>Intelligent/educated</a:t>
            </a:r>
          </a:p>
          <a:p>
            <a:pPr marL="342900" indent="-342900"/>
            <a:r>
              <a:rPr lang="en-US" sz="3600" dirty="0">
                <a:solidFill>
                  <a:schemeClr val="bg2"/>
                </a:solidFill>
              </a:rPr>
              <a:t>Exercises/healthy</a:t>
            </a: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2692" y="3343699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774" y="4026076"/>
            <a:ext cx="383502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14, 15, 21, 27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716" y="4640236"/>
            <a:ext cx="20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16, 18, 26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1872" y="5245623"/>
            <a:ext cx="218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4000" dirty="0" smtClean="0">
                <a:solidFill>
                  <a:schemeClr val="bg2"/>
                </a:solidFill>
              </a:rPr>
              <a:t>Quality</a:t>
            </a:r>
            <a:r>
              <a:rPr lang="en-US" sz="3600" dirty="0" smtClean="0">
                <a:solidFill>
                  <a:schemeClr val="bg2"/>
                </a:solidFill>
              </a:rPr>
              <a:t> work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Hands on projects/sews, makes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Helps others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Plans ahead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Nice Appearance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Brings honor to family 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Busy, not busybody  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612" y="1780611"/>
            <a:ext cx="227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18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74" y="2934250"/>
            <a:ext cx="155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2818" y="2358702"/>
            <a:ext cx="294791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13, 19, 22, 24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0304" y="3445637"/>
            <a:ext cx="155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16, 21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8226" y="4009798"/>
            <a:ext cx="1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22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4850" y="4567556"/>
            <a:ext cx="3081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12, 23, 29, 31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73206" y="1364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137956"/>
            <a:ext cx="255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27, 10-31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 animBg="1"/>
      <p:bldP spid="9" grpId="0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Uses tongue wisely</a:t>
            </a:r>
          </a:p>
          <a:p>
            <a:pPr marL="342900" indent="-342900"/>
            <a:r>
              <a:rPr lang="en-US" sz="3600" dirty="0" smtClean="0">
                <a:solidFill>
                  <a:schemeClr val="bg2"/>
                </a:solidFill>
              </a:rPr>
              <a:t>Not idle   </a:t>
            </a:r>
          </a:p>
          <a:p>
            <a:pPr marL="342900" indent="-342900"/>
            <a:r>
              <a:rPr lang="en-US" sz="3600" b="1" u="sng" dirty="0" smtClean="0">
                <a:solidFill>
                  <a:schemeClr val="bg2"/>
                </a:solidFill>
              </a:rPr>
              <a:t>Fears</a:t>
            </a:r>
            <a:r>
              <a:rPr lang="en-US" sz="3600" dirty="0" smtClean="0">
                <a:solidFill>
                  <a:schemeClr val="bg2"/>
                </a:solidFill>
              </a:rPr>
              <a:t> the Lord</a:t>
            </a: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pic>
        <p:nvPicPr>
          <p:cNvPr id="2050" name="Picture 2" descr="http://assets1.womenoffaith.com/wp-content/uploads/2015/02/bible-Sun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1" y="3347033"/>
            <a:ext cx="3944203" cy="23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8729" y="1801503"/>
            <a:ext cx="104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26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7791" y="2361059"/>
            <a:ext cx="156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27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32" y="3643947"/>
            <a:ext cx="188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4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Titus 2:5  “…homemakers…obedient to own husbands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GNT – good housewives who submit themselves to their husbands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CEB – working at home, submissive to their own husbands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NET – fulfilling their duties at home, being subject to their own husbands</a:t>
            </a: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ASV – workers at home being in subjection to their own husbands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ESV – working at home and submissive to their own husbands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ERV – to take care of their homes and be willing to serve their husbands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CEV – a good homemaker who puts her own husband first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AMP – homemakers, adapting and subordinating themselves to their husbands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I Timothy 5:14 “…manage the house”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AMP – guide the household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NET – manage a household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CEB – manage their homes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ASV – rule the household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CEV – look after their families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ERV – take care of their homes</a:t>
            </a: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Acts 18:3 – Priscilla and her husband, Aquila, were tentmakers.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Acts 16:14 – Lydia was a trader dealing in purple cloth.  She was hospitable.</a:t>
            </a: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4157538"/>
            <a:ext cx="3971499" cy="258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Plan for the future.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Learn to work hard.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Be a helper to your husband and </a:t>
            </a:r>
            <a:r>
              <a:rPr lang="en-US" sz="3600" u="sng" dirty="0" smtClean="0">
                <a:solidFill>
                  <a:srgbClr val="EBA343"/>
                </a:solidFill>
              </a:rPr>
              <a:t>make a home</a:t>
            </a:r>
            <a:r>
              <a:rPr lang="en-US" sz="3600" dirty="0" smtClean="0">
                <a:solidFill>
                  <a:srgbClr val="EBA343"/>
                </a:solidFill>
              </a:rPr>
              <a:t> for your husband and children.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6000" b="1" u="sng" dirty="0" smtClean="0">
                <a:solidFill>
                  <a:schemeClr val="bg2"/>
                </a:solidFill>
              </a:rPr>
              <a:t>Home-maker</a:t>
            </a:r>
          </a:p>
        </p:txBody>
      </p:sp>
    </p:spTree>
    <p:extLst>
      <p:ext uri="{BB962C8B-B14F-4D97-AF65-F5344CB8AC3E}">
        <p14:creationId xmlns:p14="http://schemas.microsoft.com/office/powerpoint/2010/main" val="35015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Genesis 2:18  “…I will make him a helper comparable to him.”</a:t>
            </a:r>
            <a:endParaRPr lang="en-US" sz="3600" dirty="0">
              <a:solidFill>
                <a:srgbClr val="EBA343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rgbClr val="EBA343"/>
                </a:solidFill>
              </a:rPr>
              <a:t>Proverbs 31:10-31  Working manager of household  affairs 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Titus 2:5 </a:t>
            </a:r>
            <a:r>
              <a:rPr lang="en-US" sz="3600" dirty="0" smtClean="0">
                <a:solidFill>
                  <a:srgbClr val="EBA343"/>
                </a:solidFill>
              </a:rPr>
              <a:t> Wives to be “homemakers,” </a:t>
            </a:r>
            <a:r>
              <a:rPr lang="en-US" sz="3600" smtClean="0">
                <a:solidFill>
                  <a:srgbClr val="EBA343"/>
                </a:solidFill>
              </a:rPr>
              <a:t>literally “workers at home”</a:t>
            </a:r>
            <a:endParaRPr lang="en-US" sz="360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I Timothy 5:14   God’s will is that wives “guide” or “manage the house”  (KJV &amp; NKJV).  </a:t>
            </a:r>
          </a:p>
        </p:txBody>
      </p:sp>
    </p:spTree>
    <p:extLst>
      <p:ext uri="{BB962C8B-B14F-4D97-AF65-F5344CB8AC3E}">
        <p14:creationId xmlns:p14="http://schemas.microsoft.com/office/powerpoint/2010/main" val="794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What are your plans for the future?</a:t>
            </a: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pic>
        <p:nvPicPr>
          <p:cNvPr id="1026" name="Picture 2" descr="http://images.cdn6.inmagine.com/168nwm/fancy/fan8141/fan4226201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6" y="2947916"/>
            <a:ext cx="2312159" cy="23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ju.edu/sites/default/files/styles/large_resized/public/edu-oatcert.jpg?itok=nyJ079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8" y="3012174"/>
            <a:ext cx="4091678" cy="27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1326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Proverbs 31:10  “The Worthy Woman”</a:t>
            </a:r>
          </a:p>
          <a:p>
            <a:pPr marL="1257300" lvl="2" indent="-342900"/>
            <a:r>
              <a:rPr lang="en-US" sz="2800" dirty="0">
                <a:solidFill>
                  <a:schemeClr val="bg2"/>
                </a:solidFill>
              </a:rPr>
              <a:t>NKJV – Virtuous wife</a:t>
            </a:r>
          </a:p>
          <a:p>
            <a:pPr marL="1257300" lvl="2" indent="-342900"/>
            <a:r>
              <a:rPr lang="en-US" sz="2800" dirty="0">
                <a:solidFill>
                  <a:schemeClr val="bg2"/>
                </a:solidFill>
              </a:rPr>
              <a:t>NIV – Wife of noble character</a:t>
            </a:r>
          </a:p>
          <a:p>
            <a:pPr marL="1257300" lvl="2" indent="-342900"/>
            <a:r>
              <a:rPr lang="en-US" sz="2800" dirty="0">
                <a:solidFill>
                  <a:schemeClr val="bg2"/>
                </a:solidFill>
              </a:rPr>
              <a:t>ESV – Excellent Wife</a:t>
            </a:r>
          </a:p>
          <a:p>
            <a:pPr marL="1257300" lvl="2" indent="-342900"/>
            <a:r>
              <a:rPr lang="en-US" sz="2800" dirty="0">
                <a:solidFill>
                  <a:schemeClr val="bg2"/>
                </a:solidFill>
              </a:rPr>
              <a:t>ASV – Worthy woman</a:t>
            </a:r>
          </a:p>
          <a:p>
            <a:pPr marL="1257300" lvl="2" indent="-342900"/>
            <a:r>
              <a:rPr lang="en-US" sz="2800" dirty="0">
                <a:solidFill>
                  <a:schemeClr val="bg2"/>
                </a:solidFill>
              </a:rPr>
              <a:t>ERV – Perfect wife</a:t>
            </a:r>
          </a:p>
          <a:p>
            <a:pPr marL="1257300" lvl="2" indent="-342900"/>
            <a:r>
              <a:rPr lang="en-US" sz="2800" dirty="0">
                <a:solidFill>
                  <a:schemeClr val="bg2"/>
                </a:solidFill>
              </a:rPr>
              <a:t>AMP – Capable, intelligent, and virtuous woman  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How </a:t>
            </a:r>
            <a:r>
              <a:rPr lang="en-US" sz="3600" dirty="0">
                <a:solidFill>
                  <a:srgbClr val="EBA343"/>
                </a:solidFill>
              </a:rPr>
              <a:t>can a woman be a helper for man?</a:t>
            </a:r>
          </a:p>
          <a:p>
            <a:pPr marL="914400" lvl="2" indent="0">
              <a:buNone/>
            </a:pPr>
            <a:endParaRPr lang="en-US" sz="2800" dirty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Notice the action verbs used of this virtuous wife: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Does</a:t>
            </a:r>
            <a:r>
              <a:rPr lang="en-US" sz="3600" dirty="0" smtClean="0">
                <a:solidFill>
                  <a:schemeClr val="bg2"/>
                </a:solidFill>
              </a:rPr>
              <a:t> good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Seeks</a:t>
            </a:r>
            <a:r>
              <a:rPr lang="en-US" sz="3600" dirty="0" smtClean="0">
                <a:solidFill>
                  <a:schemeClr val="bg2"/>
                </a:solidFill>
              </a:rPr>
              <a:t> wool and flax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Works</a:t>
            </a:r>
            <a:r>
              <a:rPr lang="en-US" sz="3600" dirty="0" smtClean="0">
                <a:solidFill>
                  <a:schemeClr val="bg2"/>
                </a:solidFill>
              </a:rPr>
              <a:t> willingly with her hands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Brings</a:t>
            </a:r>
            <a:r>
              <a:rPr lang="en-US" sz="3600" dirty="0" smtClean="0">
                <a:solidFill>
                  <a:schemeClr val="bg2"/>
                </a:solidFill>
              </a:rPr>
              <a:t> her food from afar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Rises</a:t>
            </a:r>
            <a:r>
              <a:rPr lang="en-US" sz="3600" dirty="0" smtClean="0">
                <a:solidFill>
                  <a:schemeClr val="bg2"/>
                </a:solidFill>
              </a:rPr>
              <a:t> while it is yet night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/>
            <a:endParaRPr lang="en-US" sz="3200" dirty="0" smtClean="0">
              <a:solidFill>
                <a:srgbClr val="EBA343"/>
              </a:solidFill>
            </a:endParaRPr>
          </a:p>
          <a:p>
            <a:pPr marL="800100" lvl="1" indent="-342900"/>
            <a:endParaRPr lang="en-US" sz="32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Provides</a:t>
            </a:r>
            <a:r>
              <a:rPr lang="en-US" sz="3600" dirty="0" smtClean="0">
                <a:solidFill>
                  <a:schemeClr val="bg2"/>
                </a:solidFill>
              </a:rPr>
              <a:t> food for her household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Considers</a:t>
            </a:r>
            <a:r>
              <a:rPr lang="en-US" sz="3600" dirty="0" smtClean="0">
                <a:solidFill>
                  <a:schemeClr val="bg2"/>
                </a:solidFill>
              </a:rPr>
              <a:t> a field and </a:t>
            </a:r>
            <a:r>
              <a:rPr lang="en-US" sz="3600" u="sng" dirty="0" smtClean="0">
                <a:solidFill>
                  <a:schemeClr val="bg2"/>
                </a:solidFill>
              </a:rPr>
              <a:t>buys</a:t>
            </a:r>
            <a:r>
              <a:rPr lang="en-US" sz="3600" dirty="0" smtClean="0">
                <a:solidFill>
                  <a:schemeClr val="bg2"/>
                </a:solidFill>
              </a:rPr>
              <a:t> it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Plants</a:t>
            </a:r>
            <a:r>
              <a:rPr lang="en-US" sz="3600" dirty="0" smtClean="0">
                <a:solidFill>
                  <a:schemeClr val="bg2"/>
                </a:solidFill>
              </a:rPr>
              <a:t> a vineyard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Girds</a:t>
            </a:r>
            <a:r>
              <a:rPr lang="en-US" sz="3600" dirty="0" smtClean="0">
                <a:solidFill>
                  <a:schemeClr val="bg2"/>
                </a:solidFill>
              </a:rPr>
              <a:t> herself with strength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Strengthens</a:t>
            </a:r>
            <a:r>
              <a:rPr lang="en-US" sz="3600" dirty="0" smtClean="0">
                <a:solidFill>
                  <a:schemeClr val="bg2"/>
                </a:solidFill>
              </a:rPr>
              <a:t> her arms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Perceives</a:t>
            </a:r>
            <a:r>
              <a:rPr lang="en-US" sz="3600" dirty="0" smtClean="0">
                <a:solidFill>
                  <a:schemeClr val="bg2"/>
                </a:solidFill>
              </a:rPr>
              <a:t> that her merchandise is good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Keeps</a:t>
            </a:r>
            <a:r>
              <a:rPr lang="en-US" sz="3600" dirty="0" smtClean="0">
                <a:solidFill>
                  <a:schemeClr val="bg2"/>
                </a:solidFill>
              </a:rPr>
              <a:t> lamp burning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Stretches</a:t>
            </a:r>
            <a:r>
              <a:rPr lang="en-US" sz="3600" dirty="0" smtClean="0">
                <a:solidFill>
                  <a:schemeClr val="bg2"/>
                </a:solidFill>
              </a:rPr>
              <a:t> out her hands to the distaff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Holds</a:t>
            </a:r>
            <a:r>
              <a:rPr lang="en-US" sz="3600" dirty="0" smtClean="0">
                <a:solidFill>
                  <a:schemeClr val="bg2"/>
                </a:solidFill>
              </a:rPr>
              <a:t> the spindle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pic>
        <p:nvPicPr>
          <p:cNvPr id="1026" name="Picture 2" descr="http://upload.wikimedia.org/wikipedia/commons/thumb/b/b0/Distaff_%28PSF%29.png/640px-Distaff_%28PSF%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3" y="3015056"/>
            <a:ext cx="4285397" cy="34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Extends</a:t>
            </a:r>
            <a:r>
              <a:rPr lang="en-US" sz="3600" dirty="0" smtClean="0">
                <a:solidFill>
                  <a:schemeClr val="bg2"/>
                </a:solidFill>
              </a:rPr>
              <a:t> her hand to the poor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Reaches</a:t>
            </a:r>
            <a:r>
              <a:rPr lang="en-US" sz="3600" dirty="0" smtClean="0">
                <a:solidFill>
                  <a:schemeClr val="bg2"/>
                </a:solidFill>
              </a:rPr>
              <a:t> out her hands to the needy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Cloths</a:t>
            </a:r>
            <a:r>
              <a:rPr lang="en-US" sz="3600" dirty="0" smtClean="0">
                <a:solidFill>
                  <a:schemeClr val="bg2"/>
                </a:solidFill>
              </a:rPr>
              <a:t> household                                 with scarlet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Makes</a:t>
            </a:r>
            <a:r>
              <a:rPr lang="en-US" sz="3600" dirty="0" smtClean="0">
                <a:solidFill>
                  <a:schemeClr val="bg2"/>
                </a:solidFill>
              </a:rPr>
              <a:t> tapestry                                         for herself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  <p:pic>
        <p:nvPicPr>
          <p:cNvPr id="2050" name="Picture 2" descr="http://intranet.mattcamron.com/images/inv/12638-5.1x6.10-Tapes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10" y="3380557"/>
            <a:ext cx="4636590" cy="34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Career Path vs. Homemaker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Cloths</a:t>
            </a:r>
            <a:r>
              <a:rPr lang="en-US" sz="3600" dirty="0" smtClean="0">
                <a:solidFill>
                  <a:schemeClr val="bg2"/>
                </a:solidFill>
              </a:rPr>
              <a:t> herself with fine linen, purple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Makes</a:t>
            </a:r>
            <a:r>
              <a:rPr lang="en-US" sz="3600" dirty="0" smtClean="0">
                <a:solidFill>
                  <a:schemeClr val="bg2"/>
                </a:solidFill>
              </a:rPr>
              <a:t> linen garments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Supplies</a:t>
            </a:r>
            <a:r>
              <a:rPr lang="en-US" sz="3600" dirty="0" smtClean="0">
                <a:solidFill>
                  <a:schemeClr val="bg2"/>
                </a:solidFill>
              </a:rPr>
              <a:t> sashes for the merchants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Opens</a:t>
            </a:r>
            <a:r>
              <a:rPr lang="en-US" sz="3600" dirty="0" smtClean="0">
                <a:solidFill>
                  <a:schemeClr val="bg2"/>
                </a:solidFill>
              </a:rPr>
              <a:t> mouth with wisdom, kindness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Watches</a:t>
            </a:r>
            <a:r>
              <a:rPr lang="en-US" sz="3600" dirty="0" smtClean="0">
                <a:solidFill>
                  <a:schemeClr val="bg2"/>
                </a:solidFill>
              </a:rPr>
              <a:t> over the ways of household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Does not </a:t>
            </a:r>
            <a:r>
              <a:rPr lang="en-US" sz="3600" dirty="0" smtClean="0">
                <a:solidFill>
                  <a:schemeClr val="bg2"/>
                </a:solidFill>
              </a:rPr>
              <a:t>eat the bread of idleness</a:t>
            </a:r>
          </a:p>
          <a:p>
            <a:pPr marL="342900" indent="-342900"/>
            <a:r>
              <a:rPr lang="en-US" sz="3600" u="sng" dirty="0" smtClean="0">
                <a:solidFill>
                  <a:schemeClr val="bg2"/>
                </a:solidFill>
              </a:rPr>
              <a:t>Fears</a:t>
            </a:r>
            <a:r>
              <a:rPr lang="en-US" sz="3600" dirty="0" smtClean="0">
                <a:solidFill>
                  <a:schemeClr val="bg2"/>
                </a:solidFill>
              </a:rPr>
              <a:t> the Lord</a:t>
            </a: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342900" indent="-342900"/>
            <a:endParaRPr lang="en-US" sz="360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648</Words>
  <Application>Microsoft Office PowerPoint</Application>
  <PresentationFormat>On-screen Show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Ultra Bold Condensed</vt:lpstr>
      <vt:lpstr>Calibri Light</vt:lpstr>
      <vt:lpstr>Office Theme</vt:lpstr>
      <vt:lpstr>Unmasking  Illusions of our Culture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  <vt:lpstr>Career Path vs. Homemaker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 Illusions of our Culture</dc:title>
  <dc:creator>Steve</dc:creator>
  <cp:lastModifiedBy>Shirley</cp:lastModifiedBy>
  <cp:revision>62</cp:revision>
  <dcterms:created xsi:type="dcterms:W3CDTF">2014-05-22T19:34:44Z</dcterms:created>
  <dcterms:modified xsi:type="dcterms:W3CDTF">2015-06-05T23:52:58Z</dcterms:modified>
</cp:coreProperties>
</file>