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74" r:id="rId6"/>
    <p:sldId id="270" r:id="rId7"/>
    <p:sldId id="268" r:id="rId8"/>
    <p:sldId id="281" r:id="rId9"/>
    <p:sldId id="267" r:id="rId10"/>
    <p:sldId id="275" r:id="rId11"/>
    <p:sldId id="273" r:id="rId12"/>
    <p:sldId id="272" r:id="rId13"/>
    <p:sldId id="271" r:id="rId14"/>
    <p:sldId id="278" r:id="rId15"/>
    <p:sldId id="277" r:id="rId16"/>
    <p:sldId id="279" r:id="rId17"/>
    <p:sldId id="280" r:id="rId18"/>
  </p:sldIdLst>
  <p:sldSz cx="9144000" cy="6858000" type="screen4x3"/>
  <p:notesSz cx="6858000" cy="9144000"/>
  <p:embeddedFontLst>
    <p:embeddedFont>
      <p:font typeface="Gill Sans Ultra Bold Condensed" pitchFamily="34" charset="0"/>
      <p:regular r:id="rId20"/>
    </p:embeddedFont>
    <p:embeddedFont>
      <p:font typeface="Calibri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 CENA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A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86470" autoAdjust="0"/>
  </p:normalViewPr>
  <p:slideViewPr>
    <p:cSldViewPr snapToGrid="0">
      <p:cViewPr>
        <p:scale>
          <a:sx n="90" d="100"/>
          <a:sy n="90" d="100"/>
        </p:scale>
        <p:origin x="-14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8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87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5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53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09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28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46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4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9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40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40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  <a:t>Desenmascarando </a:t>
            </a:r>
            <a:br>
              <a:rPr lang="es-ES" sz="7800" noProof="0" smtClean="0">
                <a:solidFill>
                  <a:schemeClr val="bg1"/>
                </a:solidFill>
                <a:latin typeface="Gill Sans Ultra Bold Condensed" pitchFamily="34" charset="0"/>
              </a:rPr>
            </a:br>
            <a:r>
              <a:rPr lang="es-ES" sz="47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de Nuestra Cultura</a:t>
            </a:r>
            <a:endParaRPr lang="es-ES" sz="47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56" y="3946207"/>
            <a:ext cx="4379440" cy="1655762"/>
          </a:xfrm>
        </p:spPr>
        <p:txBody>
          <a:bodyPr>
            <a:normAutofit lnSpcReduction="10000"/>
          </a:bodyPr>
          <a:lstStyle/>
          <a:p>
            <a:r>
              <a:rPr lang="es-ES" sz="3200" i="1" noProof="0" dirty="0" smtClean="0">
                <a:solidFill>
                  <a:schemeClr val="bg1"/>
                </a:solidFill>
              </a:rPr>
              <a:t>La Ilusión de la </a:t>
            </a:r>
            <a:r>
              <a:rPr lang="es-ES" sz="3200" i="1" noProof="0" dirty="0" smtClean="0">
                <a:solidFill>
                  <a:schemeClr val="bg1"/>
                </a:solidFill>
              </a:rPr>
              <a:t>Mujer</a:t>
            </a:r>
            <a:br>
              <a:rPr lang="es-ES" sz="3200" i="1" noProof="0" dirty="0" smtClean="0">
                <a:solidFill>
                  <a:schemeClr val="bg1"/>
                </a:solidFill>
              </a:rPr>
            </a:br>
            <a:r>
              <a:rPr lang="es-ES" sz="3200" i="1" noProof="0" dirty="0" smtClean="0">
                <a:solidFill>
                  <a:schemeClr val="bg1"/>
                </a:solidFill>
              </a:rPr>
              <a:t>de </a:t>
            </a:r>
            <a:r>
              <a:rPr lang="es-ES" sz="3200" i="1" noProof="0" dirty="0" smtClean="0">
                <a:solidFill>
                  <a:schemeClr val="bg1"/>
                </a:solidFill>
              </a:rPr>
              <a:t>Carrera </a:t>
            </a:r>
            <a:r>
              <a:rPr lang="es-ES" sz="3200" i="1" noProof="0" dirty="0" smtClean="0">
                <a:solidFill>
                  <a:schemeClr val="bg1"/>
                </a:solidFill>
              </a:rPr>
              <a:t>Exitosa:</a:t>
            </a:r>
            <a:br>
              <a:rPr lang="es-ES" sz="3200" i="1" noProof="0" dirty="0" smtClean="0">
                <a:solidFill>
                  <a:schemeClr val="bg1"/>
                </a:solidFill>
              </a:rPr>
            </a:br>
            <a:r>
              <a:rPr lang="es-ES" sz="3200" i="1" noProof="0" dirty="0" smtClean="0">
                <a:solidFill>
                  <a:schemeClr val="bg1"/>
                </a:solidFill>
              </a:rPr>
              <a:t>El </a:t>
            </a:r>
            <a:r>
              <a:rPr lang="es-ES" sz="3200" i="1" noProof="0" dirty="0" smtClean="0">
                <a:solidFill>
                  <a:schemeClr val="bg1"/>
                </a:solidFill>
              </a:rPr>
              <a:t>Camino de la Profesión vs. la Ama de Casa</a:t>
            </a:r>
          </a:p>
          <a:p>
            <a:endParaRPr lang="es-ES" sz="320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¿Cuáles versículos apoyan las siguientes cualidades de la mujer virtuosa?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Trabaja </a:t>
            </a:r>
            <a:r>
              <a:rPr lang="es-ES" sz="3600" dirty="0" smtClean="0">
                <a:solidFill>
                  <a:schemeClr val="bg2"/>
                </a:solidFill>
              </a:rPr>
              <a:t>de buena voluntad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Cuida </a:t>
            </a:r>
            <a:r>
              <a:rPr lang="es-ES" sz="3600" dirty="0" smtClean="0">
                <a:solidFill>
                  <a:schemeClr val="bg2"/>
                </a:solidFill>
              </a:rPr>
              <a:t>a su familia </a:t>
            </a:r>
            <a:r>
              <a:rPr lang="es-ES" sz="3600" noProof="0" dirty="0" smtClean="0">
                <a:solidFill>
                  <a:schemeClr val="bg2"/>
                </a:solidFill>
              </a:rPr>
              <a:t>– </a:t>
            </a:r>
            <a:r>
              <a:rPr lang="es-ES" sz="3600" noProof="0" dirty="0" smtClean="0">
                <a:solidFill>
                  <a:schemeClr val="bg2"/>
                </a:solidFill>
              </a:rPr>
              <a:t>comida y ropa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Es </a:t>
            </a:r>
            <a:r>
              <a:rPr lang="es-ES" sz="3600" dirty="0" smtClean="0">
                <a:solidFill>
                  <a:schemeClr val="bg2"/>
                </a:solidFill>
              </a:rPr>
              <a:t>inteligente/educada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Hace </a:t>
            </a:r>
            <a:r>
              <a:rPr lang="es-ES" sz="3600" dirty="0" smtClean="0">
                <a:solidFill>
                  <a:schemeClr val="bg2"/>
                </a:solidFill>
              </a:rPr>
              <a:t>ejercicios/es sana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66" y="3386231"/>
            <a:ext cx="9928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233" y="4015438"/>
            <a:ext cx="42008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14, 15, 21, 27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935" y="4640236"/>
            <a:ext cx="20608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16, 18, 26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5805" y="5256256"/>
            <a:ext cx="218364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6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Su </a:t>
            </a:r>
            <a:r>
              <a:rPr lang="es-ES" sz="3600" dirty="0" smtClean="0">
                <a:solidFill>
                  <a:schemeClr val="bg2"/>
                </a:solidFill>
              </a:rPr>
              <a:t>trabajo es de calidad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Tiene </a:t>
            </a:r>
            <a:r>
              <a:rPr lang="es-ES" sz="3600" dirty="0" smtClean="0">
                <a:solidFill>
                  <a:schemeClr val="bg2"/>
                </a:solidFill>
              </a:rPr>
              <a:t>proyectos manuales/cose, </a:t>
            </a:r>
            <a:r>
              <a:rPr lang="es-ES" sz="3600" dirty="0" smtClean="0">
                <a:solidFill>
                  <a:schemeClr val="bg2"/>
                </a:solidFill>
              </a:rPr>
              <a:t>etc.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Ayuda </a:t>
            </a:r>
            <a:r>
              <a:rPr lang="es-ES" sz="3600" dirty="0" smtClean="0">
                <a:solidFill>
                  <a:schemeClr val="bg2"/>
                </a:solidFill>
              </a:rPr>
              <a:t>a otros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Planifica </a:t>
            </a:r>
            <a:r>
              <a:rPr lang="es-ES" sz="3600" dirty="0" smtClean="0">
                <a:solidFill>
                  <a:schemeClr val="bg2"/>
                </a:solidFill>
              </a:rPr>
              <a:t>con antelación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Tiene </a:t>
            </a:r>
            <a:r>
              <a:rPr lang="es-ES" sz="3600" dirty="0" smtClean="0">
                <a:solidFill>
                  <a:schemeClr val="bg2"/>
                </a:solidFill>
              </a:rPr>
              <a:t>buen aspecto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Trae </a:t>
            </a:r>
            <a:r>
              <a:rPr lang="es-ES" sz="3600" dirty="0" smtClean="0">
                <a:solidFill>
                  <a:schemeClr val="bg2"/>
                </a:solidFill>
              </a:rPr>
              <a:t>honor a la familia 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pt-BR" sz="3600" dirty="0" smtClean="0">
                <a:solidFill>
                  <a:schemeClr val="bg2"/>
                </a:solidFill>
              </a:rPr>
              <a:t>Está </a:t>
            </a:r>
            <a:r>
              <a:rPr lang="pt-BR" sz="3600" dirty="0" smtClean="0">
                <a:solidFill>
                  <a:schemeClr val="bg2"/>
                </a:solidFill>
              </a:rPr>
              <a:t>ocupada, no entrometida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9626" y="1738079"/>
            <a:ext cx="227917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18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4" y="2859819"/>
            <a:ext cx="155584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20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195" y="2294904"/>
            <a:ext cx="390500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13, 19, 22, 24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9308" y="3445637"/>
            <a:ext cx="155584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16, 21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078" y="4009798"/>
            <a:ext cx="150125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22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6749" y="4567556"/>
            <a:ext cx="30812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12, 23, 29, 31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73206" y="136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15544" y="5137956"/>
            <a:ext cx="19351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27, </a:t>
            </a:r>
            <a:r>
              <a:rPr lang="en-US" sz="3600" dirty="0" smtClean="0">
                <a:solidFill>
                  <a:schemeClr val="bg2"/>
                </a:solidFill>
              </a:rPr>
              <a:t>10-31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4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Usa </a:t>
            </a:r>
            <a:r>
              <a:rPr lang="es-ES" sz="3600" dirty="0" smtClean="0">
                <a:solidFill>
                  <a:schemeClr val="bg2"/>
                </a:solidFill>
              </a:rPr>
              <a:t>sabiamente la lengua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chemeClr val="bg2"/>
                </a:solidFill>
              </a:rPr>
              <a:t>No </a:t>
            </a:r>
            <a:r>
              <a:rPr lang="es-ES" sz="3600" dirty="0" smtClean="0">
                <a:solidFill>
                  <a:schemeClr val="bg2"/>
                </a:solidFill>
              </a:rPr>
              <a:t>es ociosa   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b="1" u="sng" noProof="0" dirty="0" smtClean="0">
                <a:solidFill>
                  <a:schemeClr val="bg2"/>
                </a:solidFill>
              </a:rPr>
              <a:t>Teme</a:t>
            </a:r>
            <a:r>
              <a:rPr lang="es-ES" sz="3600" noProof="0" dirty="0" smtClean="0">
                <a:solidFill>
                  <a:schemeClr val="bg2"/>
                </a:solidFill>
              </a:rPr>
              <a:t> al Señor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pic>
        <p:nvPicPr>
          <p:cNvPr id="2050" name="Picture 2" descr="http://assets1.womenoffaith.com/wp-content/uploads/2015/02/bible-Sun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059" y="3253563"/>
            <a:ext cx="4345987" cy="26211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7598" y="1790870"/>
            <a:ext cx="104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26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899" y="2339793"/>
            <a:ext cx="156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27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32" y="3643947"/>
            <a:ext cx="188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144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9046"/>
            <a:ext cx="7886700" cy="4096699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RV 1960 –  “…cuidadosas de su casa…sujetas a sus maridos”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LBLA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“hacendosas en el hogar ... sujetas a sus maridos”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NVI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“cuidadosas del hogar </a:t>
            </a:r>
            <a:r>
              <a:rPr lang="es-ES" sz="3600" dirty="0" smtClean="0">
                <a:solidFill>
                  <a:srgbClr val="EBA343"/>
                </a:solidFill>
              </a:rPr>
              <a:t>...</a:t>
            </a:r>
            <a:br>
              <a:rPr lang="es-ES" sz="3600" dirty="0" smtClean="0">
                <a:solidFill>
                  <a:srgbClr val="EBA343"/>
                </a:solidFill>
              </a:rPr>
            </a:br>
            <a:r>
              <a:rPr lang="es-ES" sz="3600" dirty="0" smtClean="0">
                <a:solidFill>
                  <a:srgbClr val="EBA343"/>
                </a:solidFill>
              </a:rPr>
              <a:t>sumisas </a:t>
            </a:r>
            <a:r>
              <a:rPr lang="es-ES" sz="3600" dirty="0" smtClean="0">
                <a:solidFill>
                  <a:srgbClr val="EBA343"/>
                </a:solidFill>
              </a:rPr>
              <a:t>a sus esposos”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JER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“hacendosas ... sumisas a sus maridos”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178" y="1509832"/>
            <a:ext cx="160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EBA343"/>
                </a:solidFill>
              </a:rPr>
              <a:t>Tito 2:5</a:t>
            </a:r>
            <a:endParaRPr lang="en-US" sz="3600" dirty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4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N-C </a:t>
            </a:r>
            <a:r>
              <a:rPr lang="es-ES" sz="3200" noProof="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“hacendosas ... dóciles a sus maridos”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NBLH </a:t>
            </a:r>
            <a:r>
              <a:rPr lang="es-ES" sz="3200" noProof="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“hacendosas en el hogar ... sujetas a sus maridos”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VM </a:t>
            </a:r>
            <a:r>
              <a:rPr lang="es-ES" sz="3200" noProof="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“hacendosas ... estando sujetas a sus propios maridos”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DHH </a:t>
            </a:r>
            <a:r>
              <a:rPr lang="es-ES" sz="3200" noProof="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“cuidadosas del hogar ... y sujetas a sus esposos”</a:t>
            </a:r>
            <a:endParaRPr lang="es-ES" sz="32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BLS </a:t>
            </a:r>
            <a:r>
              <a:rPr lang="es-ES" sz="3200" noProof="0" dirty="0" smtClean="0">
                <a:solidFill>
                  <a:srgbClr val="EBA343"/>
                </a:solidFill>
              </a:rPr>
              <a:t>– </a:t>
            </a:r>
            <a:r>
              <a:rPr lang="es-ES" sz="3200" dirty="0" smtClean="0">
                <a:solidFill>
                  <a:srgbClr val="EBA343"/>
                </a:solidFill>
              </a:rPr>
              <a:t>“atender bien a su familia y sujetarse a su esposo”</a:t>
            </a:r>
            <a:endParaRPr lang="es-ES" sz="32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1</a:t>
            </a:r>
            <a:r>
              <a:rPr lang="es-ES" sz="3600" noProof="0" dirty="0" smtClean="0">
                <a:solidFill>
                  <a:srgbClr val="EBA343"/>
                </a:solidFill>
              </a:rPr>
              <a:t> Tim. </a:t>
            </a:r>
            <a:r>
              <a:rPr lang="es-ES" sz="3600" noProof="0" dirty="0" smtClean="0">
                <a:solidFill>
                  <a:srgbClr val="EBA343"/>
                </a:solidFill>
              </a:rPr>
              <a:t>5:14 </a:t>
            </a:r>
            <a:r>
              <a:rPr lang="es-ES" sz="3600" dirty="0" smtClean="0">
                <a:solidFill>
                  <a:srgbClr val="EBA343"/>
                </a:solidFill>
              </a:rPr>
              <a:t>“…gobiernen su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LBLA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“cuiden su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NVI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“lleven bien su hogar”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JER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“gobiernen la propia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N-C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“gobiernen su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VM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“gobiernen la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DHH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– </a:t>
            </a:r>
            <a:r>
              <a:rPr lang="es-ES" sz="3600" dirty="0" smtClean="0">
                <a:solidFill>
                  <a:srgbClr val="EBA343"/>
                </a:solidFill>
              </a:rPr>
              <a:t>“amas de casa”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6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Hch.</a:t>
            </a:r>
            <a:r>
              <a:rPr lang="es-ES" sz="3600" noProof="0" dirty="0" smtClean="0">
                <a:solidFill>
                  <a:srgbClr val="EBA343"/>
                </a:solidFill>
              </a:rPr>
              <a:t> </a:t>
            </a:r>
            <a:r>
              <a:rPr lang="es-ES" sz="3600" noProof="0" dirty="0" smtClean="0">
                <a:solidFill>
                  <a:srgbClr val="EBA343"/>
                </a:solidFill>
              </a:rPr>
              <a:t>18:3 – </a:t>
            </a:r>
            <a:r>
              <a:rPr lang="es-ES" sz="3600" noProof="0" dirty="0" smtClean="0">
                <a:solidFill>
                  <a:srgbClr val="EBA343"/>
                </a:solidFill>
              </a:rPr>
              <a:t>Priscila y su </a:t>
            </a:r>
            <a:r>
              <a:rPr lang="es-ES" sz="3600" noProof="0" dirty="0" err="1" smtClean="0">
                <a:solidFill>
                  <a:srgbClr val="EBA343"/>
                </a:solidFill>
              </a:rPr>
              <a:t>espos</a:t>
            </a:r>
            <a:r>
              <a:rPr lang="es-ES" sz="3600" dirty="0" smtClean="0">
                <a:solidFill>
                  <a:srgbClr val="EBA343"/>
                </a:solidFill>
              </a:rPr>
              <a:t>o, Aquila, eran fabricantes de tiendas.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Hch. </a:t>
            </a:r>
            <a:r>
              <a:rPr lang="es-ES" sz="3600" noProof="0" dirty="0" smtClean="0">
                <a:solidFill>
                  <a:srgbClr val="EBA343"/>
                </a:solidFill>
              </a:rPr>
              <a:t>16:14 – </a:t>
            </a:r>
            <a:r>
              <a:rPr lang="es-ES" sz="3600" noProof="0" dirty="0" smtClean="0">
                <a:solidFill>
                  <a:srgbClr val="EBA343"/>
                </a:solidFill>
              </a:rPr>
              <a:t>Lidia era comerciante que vendía tela de color púrpura.  Era hospitalaria.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588" y="4157538"/>
            <a:ext cx="3971499" cy="258941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15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Planee para el futuro.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Aprenda a trabajar duramente.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Sea una ayudante para su esposo y </a:t>
            </a:r>
            <a:r>
              <a:rPr lang="es-ES" sz="3600" b="1" u="sng" dirty="0" smtClean="0">
                <a:solidFill>
                  <a:srgbClr val="EBA343"/>
                </a:solidFill>
              </a:rPr>
              <a:t>construya un hogar</a:t>
            </a:r>
            <a:r>
              <a:rPr lang="es-ES" sz="3600" dirty="0" smtClean="0">
                <a:solidFill>
                  <a:srgbClr val="EBA343"/>
                </a:solidFill>
              </a:rPr>
              <a:t> para su esposo y sus hijos</a:t>
            </a:r>
            <a:r>
              <a:rPr lang="es-ES" sz="3600" dirty="0" smtClean="0">
                <a:solidFill>
                  <a:srgbClr val="EBA343"/>
                </a:solidFill>
              </a:rPr>
              <a:t>.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 algn="ctr">
              <a:buNone/>
            </a:pPr>
            <a:r>
              <a:rPr lang="es-ES" sz="3600" noProof="0" dirty="0" smtClean="0">
                <a:solidFill>
                  <a:schemeClr val="bg2"/>
                </a:solidFill>
              </a:rPr>
              <a:t> </a:t>
            </a:r>
            <a:r>
              <a:rPr lang="es-ES" sz="4800" b="1" u="sng" noProof="0" dirty="0" err="1" smtClean="0">
                <a:solidFill>
                  <a:schemeClr val="bg2"/>
                </a:solidFill>
              </a:rPr>
              <a:t>Homemaker</a:t>
            </a:r>
            <a:r>
              <a:rPr lang="es-ES" sz="4800" b="1" noProof="0" dirty="0" smtClean="0">
                <a:solidFill>
                  <a:schemeClr val="bg2"/>
                </a:solidFill>
              </a:rPr>
              <a:t> = uno que </a:t>
            </a:r>
            <a:r>
              <a:rPr lang="es-ES" sz="4800" b="1" u="sng" noProof="0" dirty="0" smtClean="0">
                <a:solidFill>
                  <a:schemeClr val="bg2"/>
                </a:solidFill>
              </a:rPr>
              <a:t>construye un hogar</a:t>
            </a:r>
            <a:endParaRPr lang="es-ES" sz="4800" b="1" u="sng" noProof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5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 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Gén. 2:18  “…le haré ayuda idónea para él.”</a:t>
            </a: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Prov. 31:10-31 – la administradora de los asuntos de casa</a:t>
            </a:r>
          </a:p>
          <a:p>
            <a:pPr marL="342900" indent="-342900"/>
            <a:r>
              <a:rPr lang="es-ES" sz="3200" noProof="0" dirty="0" smtClean="0">
                <a:solidFill>
                  <a:srgbClr val="EBA343"/>
                </a:solidFill>
              </a:rPr>
              <a:t>Tito 2:5 –  “a ser … cuidadosas de su casa … sujetas a sus maridos”</a:t>
            </a:r>
          </a:p>
          <a:p>
            <a:pPr marL="342900" indent="-342900"/>
            <a:r>
              <a:rPr lang="es-ES" sz="3200" dirty="0" smtClean="0">
                <a:solidFill>
                  <a:srgbClr val="EBA343"/>
                </a:solidFill>
              </a:rPr>
              <a:t>1</a:t>
            </a:r>
            <a:r>
              <a:rPr lang="es-ES" sz="3200" noProof="0" dirty="0" smtClean="0">
                <a:solidFill>
                  <a:srgbClr val="EBA343"/>
                </a:solidFill>
              </a:rPr>
              <a:t> </a:t>
            </a:r>
            <a:r>
              <a:rPr lang="es-ES" sz="3200" noProof="0" dirty="0" smtClean="0">
                <a:solidFill>
                  <a:srgbClr val="EBA343"/>
                </a:solidFill>
              </a:rPr>
              <a:t>Tim. 5:14 – La voluntad de Dios es que las esposas “guide” (guíen) o “gobiernen su casa” (</a:t>
            </a:r>
            <a:r>
              <a:rPr lang="es-ES" sz="3200" noProof="0" dirty="0" err="1" smtClean="0">
                <a:solidFill>
                  <a:srgbClr val="EBA343"/>
                </a:solidFill>
              </a:rPr>
              <a:t>Kin</a:t>
            </a:r>
            <a:r>
              <a:rPr lang="es-ES" sz="3200" dirty="0" smtClean="0">
                <a:solidFill>
                  <a:srgbClr val="EBA343"/>
                </a:solidFill>
              </a:rPr>
              <a:t>g James </a:t>
            </a:r>
            <a:r>
              <a:rPr lang="es-ES" sz="3200" dirty="0" err="1" smtClean="0">
                <a:solidFill>
                  <a:srgbClr val="EBA343"/>
                </a:solidFill>
              </a:rPr>
              <a:t>Version</a:t>
            </a:r>
            <a:r>
              <a:rPr lang="es-ES" sz="3200" noProof="0" dirty="0" smtClean="0">
                <a:solidFill>
                  <a:srgbClr val="EBA343"/>
                </a:solidFill>
              </a:rPr>
              <a:t> </a:t>
            </a:r>
            <a:r>
              <a:rPr lang="es-ES" sz="3200" noProof="0" dirty="0" smtClean="0">
                <a:solidFill>
                  <a:srgbClr val="EBA343"/>
                </a:solidFill>
              </a:rPr>
              <a:t>&amp; RV 1960).  </a:t>
            </a:r>
          </a:p>
        </p:txBody>
      </p:sp>
    </p:spTree>
    <p:extLst>
      <p:ext uri="{BB962C8B-B14F-4D97-AF65-F5344CB8AC3E}">
        <p14:creationId xmlns:p14="http://schemas.microsoft.com/office/powerpoint/2010/main" xmlns="" val="79438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 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noProof="0" smtClean="0">
                <a:solidFill>
                  <a:srgbClr val="EBA343"/>
                </a:solidFill>
              </a:rPr>
              <a:t>¿Cuáles son sus planes para el futuro?</a:t>
            </a:r>
          </a:p>
          <a:p>
            <a:pPr marL="0" indent="0">
              <a:buNone/>
            </a:pPr>
            <a:endParaRPr lang="es-ES" sz="3600" noProof="0" smtClean="0">
              <a:solidFill>
                <a:srgbClr val="EBA343"/>
              </a:solidFill>
            </a:endParaRPr>
          </a:p>
        </p:txBody>
      </p:sp>
      <p:pic>
        <p:nvPicPr>
          <p:cNvPr id="1026" name="Picture 2" descr="http://images.cdn6.inmagine.com/168nwm/fancy/fan8141/fan4226201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38" y="2947916"/>
            <a:ext cx="2719237" cy="27192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ju.edu/sites/default/files/styles/large_resized/public/edu-oatcert.jpg?itok=nyJ079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30" y="3012174"/>
            <a:ext cx="4632506" cy="30909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1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132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Prov. 31:10  “La Mujer Hacendosa”</a:t>
            </a:r>
            <a:r>
              <a:rPr lang="es-ES" noProof="0" dirty="0" smtClean="0">
                <a:solidFill>
                  <a:srgbClr val="EBA343"/>
                </a:solidFill>
              </a:rPr>
              <a:t> (LBLA)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1257300" lvl="2" indent="-342900"/>
            <a:r>
              <a:rPr lang="es-ES" sz="2800" dirty="0" smtClean="0">
                <a:solidFill>
                  <a:schemeClr val="bg2"/>
                </a:solidFill>
              </a:rPr>
              <a:t>Reina-Valera 1960 -- Mujer virtuosa</a:t>
            </a:r>
            <a:endParaRPr lang="es-ES" sz="2800" noProof="0" dirty="0" smtClean="0">
              <a:solidFill>
                <a:schemeClr val="bg2"/>
              </a:solidFill>
            </a:endParaRPr>
          </a:p>
          <a:p>
            <a:pPr marL="1257300" lvl="2" indent="-342900"/>
            <a:r>
              <a:rPr lang="es-ES" sz="2800" dirty="0" smtClean="0">
                <a:solidFill>
                  <a:schemeClr val="bg2"/>
                </a:solidFill>
              </a:rPr>
              <a:t>Nueva Versión Internacional –</a:t>
            </a:r>
            <a:br>
              <a:rPr lang="es-ES" sz="2800" dirty="0" smtClean="0">
                <a:solidFill>
                  <a:schemeClr val="bg2"/>
                </a:solidFill>
              </a:rPr>
            </a:br>
            <a:r>
              <a:rPr lang="es-ES" sz="2800" dirty="0" smtClean="0">
                <a:solidFill>
                  <a:schemeClr val="bg2"/>
                </a:solidFill>
              </a:rPr>
              <a:t>Mujer ejemplar</a:t>
            </a:r>
            <a:endParaRPr lang="es-ES" sz="2800" noProof="0" dirty="0" smtClean="0">
              <a:solidFill>
                <a:schemeClr val="bg2"/>
              </a:solidFill>
            </a:endParaRPr>
          </a:p>
          <a:p>
            <a:pPr marL="1257300" lvl="2" indent="-342900"/>
            <a:r>
              <a:rPr lang="es-ES" sz="2800" dirty="0" smtClean="0">
                <a:solidFill>
                  <a:schemeClr val="bg2"/>
                </a:solidFill>
              </a:rPr>
              <a:t>Biblia de Jerusalén -- Una mujer completa</a:t>
            </a:r>
            <a:endParaRPr lang="es-ES" sz="2800" noProof="0" dirty="0" smtClean="0">
              <a:solidFill>
                <a:schemeClr val="bg2"/>
              </a:solidFill>
            </a:endParaRPr>
          </a:p>
          <a:p>
            <a:pPr marL="1257300" lvl="2" indent="-342900"/>
            <a:r>
              <a:rPr lang="es-ES" sz="2800" dirty="0" smtClean="0">
                <a:solidFill>
                  <a:schemeClr val="bg2"/>
                </a:solidFill>
              </a:rPr>
              <a:t>Nacar-Colunga -- La mujer fuerte</a:t>
            </a:r>
            <a:endParaRPr lang="es-ES" sz="2800" noProof="0" dirty="0" smtClean="0">
              <a:solidFill>
                <a:schemeClr val="bg2"/>
              </a:solidFill>
            </a:endParaRPr>
          </a:p>
          <a:p>
            <a:pPr marL="1257300" lvl="2" indent="-342900"/>
            <a:r>
              <a:rPr lang="es-ES" sz="2800" dirty="0" smtClean="0">
                <a:solidFill>
                  <a:schemeClr val="bg2"/>
                </a:solidFill>
              </a:rPr>
              <a:t>Nueva Biblia Latinoamericana de Hoy -- Mujer hacendosa</a:t>
            </a:r>
            <a:endParaRPr lang="es-ES" sz="28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noProof="0" dirty="0" smtClean="0">
                <a:solidFill>
                  <a:srgbClr val="EBA343"/>
                </a:solidFill>
              </a:rPr>
              <a:t>¿Cómo puede una mujer ayudar </a:t>
            </a:r>
            <a:r>
              <a:rPr lang="es-ES" sz="3600" noProof="0" dirty="0" smtClean="0">
                <a:solidFill>
                  <a:srgbClr val="EBA343"/>
                </a:solidFill>
              </a:rPr>
              <a:t>a su esposo?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914400" lvl="2" indent="0">
              <a:buNone/>
            </a:pPr>
            <a:endParaRPr lang="es-ES" sz="2800" noProof="0" dirty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79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 smtClean="0">
                <a:solidFill>
                  <a:srgbClr val="EBA343"/>
                </a:solidFill>
              </a:rPr>
              <a:t>Nótese los verbos de acción usados para esta esposa virtuosa:</a:t>
            </a:r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Trae</a:t>
            </a:r>
            <a:r>
              <a:rPr lang="es-ES" sz="3600" noProof="0" dirty="0" smtClean="0">
                <a:solidFill>
                  <a:schemeClr val="bg2"/>
                </a:solidFill>
              </a:rPr>
              <a:t> bien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Busca</a:t>
            </a:r>
            <a:r>
              <a:rPr lang="es-ES" sz="3600" noProof="0" dirty="0" smtClean="0">
                <a:solidFill>
                  <a:schemeClr val="bg2"/>
                </a:solidFill>
              </a:rPr>
              <a:t> lana y lino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Trabaja</a:t>
            </a:r>
            <a:r>
              <a:rPr lang="es-ES" sz="3600" noProof="0" dirty="0" smtClean="0">
                <a:solidFill>
                  <a:schemeClr val="bg2"/>
                </a:solidFill>
              </a:rPr>
              <a:t> </a:t>
            </a:r>
            <a:r>
              <a:rPr lang="es-ES" sz="3200" noProof="0" dirty="0" smtClean="0">
                <a:solidFill>
                  <a:schemeClr val="bg2"/>
                </a:solidFill>
              </a:rPr>
              <a:t>de buena voluntad con sus manos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Trae</a:t>
            </a:r>
            <a:r>
              <a:rPr lang="es-ES" sz="3600" noProof="0" dirty="0" smtClean="0">
                <a:solidFill>
                  <a:schemeClr val="bg2"/>
                </a:solidFill>
              </a:rPr>
              <a:t> su pan de lejos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Se levanta</a:t>
            </a:r>
            <a:r>
              <a:rPr lang="es-ES" sz="3600" noProof="0" dirty="0" smtClean="0">
                <a:solidFill>
                  <a:schemeClr val="bg2"/>
                </a:solidFill>
              </a:rPr>
              <a:t> aun de noche</a:t>
            </a:r>
            <a:endParaRPr lang="es-ES" noProof="0" dirty="0" smtClean="0">
              <a:solidFill>
                <a:schemeClr val="bg2"/>
              </a:solidFill>
            </a:endParaRPr>
          </a:p>
          <a:p>
            <a:pPr marL="800100" lvl="1" indent="-342900"/>
            <a:endParaRPr lang="es-ES" sz="3200" noProof="0" dirty="0" smtClean="0">
              <a:solidFill>
                <a:srgbClr val="EBA343"/>
              </a:solidFill>
            </a:endParaRPr>
          </a:p>
          <a:p>
            <a:pPr marL="800100" lvl="1" indent="-342900"/>
            <a:endParaRPr lang="es-ES" sz="32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4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Da comida</a:t>
            </a:r>
            <a:r>
              <a:rPr lang="es-ES" sz="3600" dirty="0" smtClean="0">
                <a:solidFill>
                  <a:schemeClr val="bg2"/>
                </a:solidFill>
              </a:rPr>
              <a:t> a su familia y ración a sus criadas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Considera</a:t>
            </a:r>
            <a:r>
              <a:rPr lang="es-ES" sz="3600" dirty="0" smtClean="0">
                <a:solidFill>
                  <a:schemeClr val="bg2"/>
                </a:solidFill>
              </a:rPr>
              <a:t> la heredad y la </a:t>
            </a:r>
            <a:r>
              <a:rPr lang="es-ES" sz="3600" u="sng" dirty="0" smtClean="0">
                <a:solidFill>
                  <a:schemeClr val="bg2"/>
                </a:solidFill>
              </a:rPr>
              <a:t>compra</a:t>
            </a:r>
            <a:endParaRPr lang="es-ES" sz="3600" u="sng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Planta</a:t>
            </a:r>
            <a:r>
              <a:rPr lang="es-ES" sz="3600" noProof="0" dirty="0" smtClean="0">
                <a:solidFill>
                  <a:schemeClr val="bg2"/>
                </a:solidFill>
              </a:rPr>
              <a:t> un viñedo</a:t>
            </a:r>
          </a:p>
          <a:p>
            <a:pPr marL="342900" indent="-342900"/>
            <a:r>
              <a:rPr lang="es-ES" sz="3600" u="sng" dirty="0" smtClean="0">
                <a:solidFill>
                  <a:schemeClr val="bg2"/>
                </a:solidFill>
              </a:rPr>
              <a:t>Ciñe</a:t>
            </a:r>
            <a:r>
              <a:rPr lang="es-ES" sz="3600" noProof="0" dirty="0" smtClean="0">
                <a:solidFill>
                  <a:schemeClr val="bg2"/>
                </a:solidFill>
              </a:rPr>
              <a:t> de fuerzas sus lomos</a:t>
            </a:r>
          </a:p>
          <a:p>
            <a:pPr marL="342900" indent="-342900"/>
            <a:r>
              <a:rPr lang="es-ES" sz="3600" u="sng" dirty="0" smtClean="0">
                <a:solidFill>
                  <a:schemeClr val="bg2"/>
                </a:solidFill>
              </a:rPr>
              <a:t>Esfuerza</a:t>
            </a:r>
            <a:r>
              <a:rPr lang="es-ES" sz="3600" noProof="0" dirty="0" smtClean="0">
                <a:solidFill>
                  <a:schemeClr val="bg2"/>
                </a:solidFill>
              </a:rPr>
              <a:t> sus brazos</a:t>
            </a:r>
          </a:p>
          <a:p>
            <a:pPr marL="342900" indent="-342900"/>
            <a:r>
              <a:rPr lang="es-ES" sz="3600" u="sng" dirty="0" smtClean="0">
                <a:solidFill>
                  <a:schemeClr val="bg2"/>
                </a:solidFill>
              </a:rPr>
              <a:t>Ve</a:t>
            </a:r>
            <a:r>
              <a:rPr lang="es-ES" sz="3600" noProof="0" dirty="0" smtClean="0">
                <a:solidFill>
                  <a:schemeClr val="bg2"/>
                </a:solidFill>
              </a:rPr>
              <a:t> que van bien sus negocios</a:t>
            </a: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4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noProof="0" dirty="0" smtClean="0">
                <a:solidFill>
                  <a:schemeClr val="bg2"/>
                </a:solidFill>
              </a:rPr>
              <a:t>Su lámpara </a:t>
            </a:r>
            <a:r>
              <a:rPr lang="es-ES" sz="3600" u="sng" noProof="0" dirty="0" smtClean="0">
                <a:solidFill>
                  <a:schemeClr val="bg2"/>
                </a:solidFill>
              </a:rPr>
              <a:t>no se apaga</a:t>
            </a:r>
            <a:r>
              <a:rPr lang="es-ES" sz="3600" noProof="0" dirty="0" smtClean="0">
                <a:solidFill>
                  <a:schemeClr val="bg2"/>
                </a:solidFill>
              </a:rPr>
              <a:t> de noche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Aplica</a:t>
            </a:r>
            <a:r>
              <a:rPr lang="es-ES" sz="3600" noProof="0" dirty="0" smtClean="0">
                <a:solidFill>
                  <a:schemeClr val="bg2"/>
                </a:solidFill>
              </a:rPr>
              <a:t> su mano al huso</a:t>
            </a:r>
          </a:p>
          <a:p>
            <a:pPr marL="342900" indent="-342900"/>
            <a:r>
              <a:rPr lang="es-ES" sz="3600" u="sng" dirty="0" smtClean="0">
                <a:solidFill>
                  <a:schemeClr val="bg2"/>
                </a:solidFill>
              </a:rPr>
              <a:t>Aplica</a:t>
            </a:r>
            <a:r>
              <a:rPr lang="es-ES" sz="3600" noProof="0" dirty="0" smtClean="0">
                <a:solidFill>
                  <a:schemeClr val="bg2"/>
                </a:solidFill>
              </a:rPr>
              <a:t> sus manos</a:t>
            </a:r>
            <a:br>
              <a:rPr lang="es-ES" sz="3600" noProof="0" dirty="0" smtClean="0">
                <a:solidFill>
                  <a:schemeClr val="bg2"/>
                </a:solidFill>
              </a:rPr>
            </a:br>
            <a:r>
              <a:rPr lang="es-ES" sz="3600" noProof="0" dirty="0" smtClean="0">
                <a:solidFill>
                  <a:schemeClr val="bg2"/>
                </a:solidFill>
              </a:rPr>
              <a:t>a la rueca</a:t>
            </a: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pic>
        <p:nvPicPr>
          <p:cNvPr id="1026" name="Picture 2" descr="http://upload.wikimedia.org/wikipedia/commons/thumb/b/b0/Distaff_%28PSF%29.png/640px-Distaff_%28PSF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608" y="3132019"/>
            <a:ext cx="4285397" cy="34751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64326" y="3094081"/>
            <a:ext cx="1594903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HUSO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486" y="5022122"/>
            <a:ext cx="116603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RUECA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2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Alarga</a:t>
            </a:r>
            <a:r>
              <a:rPr lang="es-ES" sz="3600" noProof="0" dirty="0" smtClean="0">
                <a:solidFill>
                  <a:schemeClr val="bg2"/>
                </a:solidFill>
              </a:rPr>
              <a:t> su mano al pobre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Extiende</a:t>
            </a:r>
            <a:r>
              <a:rPr lang="es-ES" sz="3600" noProof="0" dirty="0" smtClean="0">
                <a:solidFill>
                  <a:schemeClr val="bg2"/>
                </a:solidFill>
              </a:rPr>
              <a:t> sus manos al menesteroso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Viste</a:t>
            </a:r>
            <a:r>
              <a:rPr lang="es-ES" sz="3600" noProof="0" dirty="0" smtClean="0">
                <a:solidFill>
                  <a:schemeClr val="bg2"/>
                </a:solidFill>
              </a:rPr>
              <a:t> a su familia de ropas dobles</a:t>
            </a:r>
          </a:p>
          <a:p>
            <a:pPr marL="342900" indent="-342900"/>
            <a:r>
              <a:rPr lang="es-ES" sz="3600" u="sng" dirty="0" smtClean="0">
                <a:solidFill>
                  <a:schemeClr val="bg2"/>
                </a:solidFill>
              </a:rPr>
              <a:t>Se hace</a:t>
            </a:r>
            <a:r>
              <a:rPr lang="es-ES" sz="3600" noProof="0" dirty="0" smtClean="0">
                <a:solidFill>
                  <a:schemeClr val="bg2"/>
                </a:solidFill>
              </a:rPr>
              <a:t> tapices</a:t>
            </a: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  <p:pic>
        <p:nvPicPr>
          <p:cNvPr id="2050" name="Picture 2" descr="http://intranet.mattcamron.com/images/inv/12638-5.1x6.10-Tapestry.jpg"/>
          <p:cNvPicPr>
            <a:picLocks noChangeAspect="1" noChangeArrowheads="1"/>
          </p:cNvPicPr>
          <p:nvPr/>
        </p:nvPicPr>
        <p:blipFill>
          <a:blip r:embed="rId4" cstate="print">
            <a:lum bright="15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410" y="3380557"/>
            <a:ext cx="4636590" cy="34774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4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s-ES" sz="5400" noProof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Carrera vs. Ama de Casa</a:t>
            </a:r>
            <a:endParaRPr lang="es-ES" sz="5400" noProof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Se viste</a:t>
            </a:r>
            <a:r>
              <a:rPr lang="es-ES" sz="3600" noProof="0" dirty="0" smtClean="0">
                <a:solidFill>
                  <a:schemeClr val="bg2"/>
                </a:solidFill>
              </a:rPr>
              <a:t> de lino fino y púrpura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Hace</a:t>
            </a:r>
            <a:r>
              <a:rPr lang="es-ES" sz="3600" noProof="0" dirty="0" smtClean="0">
                <a:solidFill>
                  <a:schemeClr val="bg2"/>
                </a:solidFill>
              </a:rPr>
              <a:t> </a:t>
            </a:r>
            <a:r>
              <a:rPr lang="es-ES" sz="3600" noProof="0" dirty="0" smtClean="0">
                <a:solidFill>
                  <a:schemeClr val="bg2"/>
                </a:solidFill>
              </a:rPr>
              <a:t>y </a:t>
            </a:r>
            <a:r>
              <a:rPr lang="es-ES" sz="3600" u="sng" noProof="0" dirty="0" smtClean="0">
                <a:solidFill>
                  <a:schemeClr val="bg2"/>
                </a:solidFill>
              </a:rPr>
              <a:t>vende</a:t>
            </a:r>
            <a:r>
              <a:rPr lang="es-ES" sz="3600" noProof="0" dirty="0" smtClean="0">
                <a:solidFill>
                  <a:schemeClr val="bg2"/>
                </a:solidFill>
              </a:rPr>
              <a:t> telas</a:t>
            </a:r>
            <a:endParaRPr lang="es-ES" sz="3600" noProof="0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Da</a:t>
            </a:r>
            <a:r>
              <a:rPr lang="es-ES" sz="3600" noProof="0" dirty="0" smtClean="0">
                <a:solidFill>
                  <a:schemeClr val="bg2"/>
                </a:solidFill>
              </a:rPr>
              <a:t> cintas al mercader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Abre</a:t>
            </a:r>
            <a:r>
              <a:rPr lang="es-ES" sz="3600" noProof="0" dirty="0" smtClean="0">
                <a:solidFill>
                  <a:schemeClr val="bg2"/>
                </a:solidFill>
              </a:rPr>
              <a:t> su boca con sabiduría y clemencia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Considera</a:t>
            </a:r>
            <a:r>
              <a:rPr lang="es-ES" sz="3600" noProof="0" dirty="0" smtClean="0">
                <a:solidFill>
                  <a:schemeClr val="bg2"/>
                </a:solidFill>
              </a:rPr>
              <a:t> los caminos de su casa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No come</a:t>
            </a:r>
            <a:r>
              <a:rPr lang="es-ES" sz="3600" noProof="0" dirty="0" smtClean="0">
                <a:solidFill>
                  <a:schemeClr val="bg2"/>
                </a:solidFill>
              </a:rPr>
              <a:t> el pan de balde</a:t>
            </a:r>
          </a:p>
          <a:p>
            <a:pPr marL="342900" indent="-342900"/>
            <a:r>
              <a:rPr lang="es-ES" sz="3600" u="sng" noProof="0" dirty="0" smtClean="0">
                <a:solidFill>
                  <a:schemeClr val="bg2"/>
                </a:solidFill>
              </a:rPr>
              <a:t>Teme</a:t>
            </a:r>
            <a:r>
              <a:rPr lang="es-ES" sz="3600" noProof="0" dirty="0" smtClean="0">
                <a:solidFill>
                  <a:schemeClr val="bg2"/>
                </a:solidFill>
              </a:rPr>
              <a:t> al Señor</a:t>
            </a: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342900" indent="-342900"/>
            <a:endParaRPr lang="es-ES" sz="3600" noProof="0" dirty="0" smtClean="0">
              <a:solidFill>
                <a:srgbClr val="EBA343"/>
              </a:solidFill>
            </a:endParaRPr>
          </a:p>
          <a:p>
            <a:pPr marL="0" indent="0">
              <a:buNone/>
            </a:pPr>
            <a:endParaRPr lang="es-ES" sz="3600" noProof="0" dirty="0" smtClean="0">
              <a:solidFill>
                <a:srgbClr val="EB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2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687</Words>
  <Application>Microsoft Office PowerPoint</Application>
  <PresentationFormat>On-screen Show (4:3)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Gill Sans Ultra Bold Condensed</vt:lpstr>
      <vt:lpstr>Calibri Light</vt:lpstr>
      <vt:lpstr>Calibri</vt:lpstr>
      <vt:lpstr>AR CENA</vt:lpstr>
      <vt:lpstr>Office Theme</vt:lpstr>
      <vt:lpstr>Desenmascarando  las Ilusiones de Nuestra Cultura</vt:lpstr>
      <vt:lpstr>Carrera vs. Ama de Casa </vt:lpstr>
      <vt:lpstr>Carrera vs. Ama de Casa 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  <vt:lpstr>Carrera vs. Ama de Casa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 Illusions of our Culture</dc:title>
  <dc:creator>Steve</dc:creator>
  <cp:lastModifiedBy>Jerome Thomas Falk</cp:lastModifiedBy>
  <cp:revision>89</cp:revision>
  <dcterms:created xsi:type="dcterms:W3CDTF">2014-05-22T19:34:44Z</dcterms:created>
  <dcterms:modified xsi:type="dcterms:W3CDTF">2015-06-11T15:49:57Z</dcterms:modified>
</cp:coreProperties>
</file>