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2" r:id="rId1"/>
  </p:sldMasterIdLst>
  <p:notesMasterIdLst>
    <p:notesMasterId r:id="rId27"/>
  </p:notesMasterIdLst>
  <p:handoutMasterIdLst>
    <p:handoutMasterId r:id="rId28"/>
  </p:handoutMasterIdLst>
  <p:sldIdLst>
    <p:sldId id="256" r:id="rId2"/>
    <p:sldId id="260" r:id="rId3"/>
    <p:sldId id="262" r:id="rId4"/>
    <p:sldId id="261" r:id="rId5"/>
    <p:sldId id="263" r:id="rId6"/>
    <p:sldId id="265" r:id="rId7"/>
    <p:sldId id="267" r:id="rId8"/>
    <p:sldId id="277" r:id="rId9"/>
    <p:sldId id="264" r:id="rId10"/>
    <p:sldId id="271" r:id="rId11"/>
    <p:sldId id="272" r:id="rId12"/>
    <p:sldId id="273" r:id="rId13"/>
    <p:sldId id="274" r:id="rId14"/>
    <p:sldId id="275" r:id="rId15"/>
    <p:sldId id="276" r:id="rId16"/>
    <p:sldId id="278" r:id="rId17"/>
    <p:sldId id="279" r:id="rId18"/>
    <p:sldId id="280" r:id="rId19"/>
    <p:sldId id="281" r:id="rId20"/>
    <p:sldId id="282" r:id="rId21"/>
    <p:sldId id="283" r:id="rId22"/>
    <p:sldId id="284" r:id="rId23"/>
    <p:sldId id="285" r:id="rId24"/>
    <p:sldId id="286" r:id="rId25"/>
    <p:sldId id="287" r:id="rId2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ndra"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2F1D3"/>
    <a:srgbClr val="EEEECA"/>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73414" autoAdjust="0"/>
  </p:normalViewPr>
  <p:slideViewPr>
    <p:cSldViewPr>
      <p:cViewPr>
        <p:scale>
          <a:sx n="70" d="100"/>
          <a:sy n="70" d="100"/>
        </p:scale>
        <p:origin x="-51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layout/>
    </c:title>
    <c:plotArea>
      <c:layout/>
      <c:barChart>
        <c:barDir val="col"/>
        <c:grouping val="stacked"/>
        <c:ser>
          <c:idx val="0"/>
          <c:order val="0"/>
          <c:tx>
            <c:strRef>
              <c:f>Sheet1!$B$1</c:f>
              <c:strCache>
                <c:ptCount val="1"/>
                <c:pt idx="0">
                  <c:v>Avg. Life Expectancy</c:v>
                </c:pt>
              </c:strCache>
            </c:strRef>
          </c:tx>
          <c:cat>
            <c:numRef>
              <c:f>Sheet1!$A$2:$A$13</c:f>
              <c:numCache>
                <c:formatCode>General</c:formatCode>
                <c:ptCount val="12"/>
                <c:pt idx="0">
                  <c:v>1901</c:v>
                </c:pt>
                <c:pt idx="1">
                  <c:v>1911</c:v>
                </c:pt>
                <c:pt idx="2">
                  <c:v>1921</c:v>
                </c:pt>
                <c:pt idx="3">
                  <c:v>1931</c:v>
                </c:pt>
                <c:pt idx="4">
                  <c:v>1941</c:v>
                </c:pt>
                <c:pt idx="5">
                  <c:v>1951</c:v>
                </c:pt>
                <c:pt idx="6">
                  <c:v>1961</c:v>
                </c:pt>
                <c:pt idx="7">
                  <c:v>1971</c:v>
                </c:pt>
                <c:pt idx="8">
                  <c:v>1981</c:v>
                </c:pt>
                <c:pt idx="9">
                  <c:v>1991</c:v>
                </c:pt>
                <c:pt idx="10">
                  <c:v>2001</c:v>
                </c:pt>
                <c:pt idx="11">
                  <c:v>2011</c:v>
                </c:pt>
              </c:numCache>
            </c:numRef>
          </c:cat>
          <c:val>
            <c:numRef>
              <c:f>Sheet1!$B$2:$B$13</c:f>
              <c:numCache>
                <c:formatCode>General</c:formatCode>
                <c:ptCount val="12"/>
                <c:pt idx="0">
                  <c:v>49.2</c:v>
                </c:pt>
                <c:pt idx="1">
                  <c:v>51.5</c:v>
                </c:pt>
                <c:pt idx="2">
                  <c:v>56.4</c:v>
                </c:pt>
                <c:pt idx="3">
                  <c:v>59.2</c:v>
                </c:pt>
                <c:pt idx="4">
                  <c:v>63.6</c:v>
                </c:pt>
                <c:pt idx="5">
                  <c:v>68.099999999999994</c:v>
                </c:pt>
                <c:pt idx="6">
                  <c:v>69.900000000000006</c:v>
                </c:pt>
                <c:pt idx="7">
                  <c:v>70.8</c:v>
                </c:pt>
                <c:pt idx="8">
                  <c:v>73.900000000000006</c:v>
                </c:pt>
                <c:pt idx="9">
                  <c:v>75.400000000000006</c:v>
                </c:pt>
                <c:pt idx="10">
                  <c:v>77.3</c:v>
                </c:pt>
                <c:pt idx="11">
                  <c:v>78.2</c:v>
                </c:pt>
              </c:numCache>
            </c:numRef>
          </c:val>
        </c:ser>
        <c:overlap val="100"/>
        <c:axId val="71505408"/>
        <c:axId val="71506944"/>
      </c:barChart>
      <c:catAx>
        <c:axId val="71505408"/>
        <c:scaling>
          <c:orientation val="minMax"/>
        </c:scaling>
        <c:axPos val="b"/>
        <c:numFmt formatCode="General" sourceLinked="1"/>
        <c:tickLblPos val="nextTo"/>
        <c:crossAx val="71506944"/>
        <c:crosses val="autoZero"/>
        <c:auto val="1"/>
        <c:lblAlgn val="ctr"/>
        <c:lblOffset val="100"/>
      </c:catAx>
      <c:valAx>
        <c:axId val="71506944"/>
        <c:scaling>
          <c:orientation val="minMax"/>
        </c:scaling>
        <c:axPos val="l"/>
        <c:majorGridlines/>
        <c:numFmt formatCode="General" sourceLinked="1"/>
        <c:tickLblPos val="nextTo"/>
        <c:crossAx val="71505408"/>
        <c:crosses val="autoZero"/>
        <c:crossBetween val="between"/>
      </c:valAx>
      <c:spPr>
        <a:noFill/>
        <a:ln w="25381">
          <a:noFill/>
        </a:ln>
      </c:spPr>
    </c:plotArea>
    <c:legend>
      <c:legendPos val="r"/>
      <c:layout>
        <c:manualLayout>
          <c:xMode val="edge"/>
          <c:yMode val="edge"/>
          <c:x val="0.7466666666666667"/>
          <c:y val="0.46686746987951838"/>
          <c:w val="0.23833333333333345"/>
          <c:h val="0.18072289156626525"/>
        </c:manualLayout>
      </c:layout>
    </c:legend>
    <c:plotVisOnly val="1"/>
    <c:dispBlanksAs val="gap"/>
  </c:chart>
  <c:txPr>
    <a:bodyPr/>
    <a:lstStyle/>
    <a:p>
      <a:pPr>
        <a:defRPr sz="1799"/>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F09110F-0F1D-45A1-9482-AED4D29792FC}" type="datetimeFigureOut">
              <a:rPr lang="en-US" smtClean="0"/>
              <a:pPr/>
              <a:t>7/31/2011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51486CE-05F4-4E09-B05A-B77E1E3B8D3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3333" tIns="46666" rIns="93333" bIns="46666" numCol="1" anchor="t" anchorCtr="0" compatLnSpc="1">
            <a:prstTxWarp prst="textNoShape">
              <a:avLst/>
            </a:prstTxWarp>
          </a:bodyPr>
          <a:lstStyle>
            <a:lvl1pPr>
              <a:defRPr sz="1200"/>
            </a:lvl1pPr>
          </a:lstStyle>
          <a:p>
            <a:pPr>
              <a:defRPr/>
            </a:pPr>
            <a:endParaRPr lang="en-US"/>
          </a:p>
        </p:txBody>
      </p:sp>
      <p:sp>
        <p:nvSpPr>
          <p:cNvPr id="38915" name="Rectangle 3"/>
          <p:cNvSpPr>
            <a:spLocks noGrp="1" noChangeArrowheads="1"/>
          </p:cNvSpPr>
          <p:nvPr>
            <p:ph type="dt" idx="1"/>
          </p:nvPr>
        </p:nvSpPr>
        <p:spPr bwMode="auto">
          <a:xfrm>
            <a:off x="3970338" y="0"/>
            <a:ext cx="3038475" cy="465138"/>
          </a:xfrm>
          <a:prstGeom prst="rect">
            <a:avLst/>
          </a:prstGeom>
          <a:noFill/>
          <a:ln>
            <a:noFill/>
          </a:ln>
          <a:effectLst/>
          <a:extLst/>
        </p:spPr>
        <p:txBody>
          <a:bodyPr vert="horz" wrap="square" lIns="93333" tIns="46666" rIns="93333" bIns="46666" numCol="1" anchor="t" anchorCtr="0" compatLnSpc="1">
            <a:prstTxWarp prst="textNoShape">
              <a:avLst/>
            </a:prstTxWarp>
          </a:bodyPr>
          <a:lstStyle>
            <a:lvl1pPr algn="r">
              <a:defRPr sz="12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7" name="Rectangle 5"/>
          <p:cNvSpPr>
            <a:spLocks noGrp="1" noChangeArrowheads="1"/>
          </p:cNvSpPr>
          <p:nvPr>
            <p:ph type="body" sz="quarter" idx="3"/>
          </p:nvPr>
        </p:nvSpPr>
        <p:spPr bwMode="auto">
          <a:xfrm>
            <a:off x="701675" y="4416425"/>
            <a:ext cx="5607050" cy="4183063"/>
          </a:xfrm>
          <a:prstGeom prst="rect">
            <a:avLst/>
          </a:prstGeom>
          <a:noFill/>
          <a:ln>
            <a:noFill/>
          </a:ln>
          <a:effectLst/>
          <a:extLst/>
        </p:spPr>
        <p:txBody>
          <a:bodyPr vert="horz" wrap="square" lIns="93333" tIns="46666" rIns="93333" bIns="466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829675"/>
            <a:ext cx="3038475" cy="465138"/>
          </a:xfrm>
          <a:prstGeom prst="rect">
            <a:avLst/>
          </a:prstGeom>
          <a:noFill/>
          <a:ln>
            <a:noFill/>
          </a:ln>
          <a:effectLst/>
          <a:extLst/>
        </p:spPr>
        <p:txBody>
          <a:bodyPr vert="horz" wrap="square" lIns="93333" tIns="46666" rIns="93333" bIns="46666" numCol="1" anchor="b" anchorCtr="0" compatLnSpc="1">
            <a:prstTxWarp prst="textNoShape">
              <a:avLst/>
            </a:prstTxWarp>
          </a:bodyPr>
          <a:lstStyle>
            <a:lvl1pPr>
              <a:defRPr sz="1200"/>
            </a:lvl1pPr>
          </a:lstStyle>
          <a:p>
            <a:pPr>
              <a:defRPr/>
            </a:pPr>
            <a:endParaRPr lang="en-US"/>
          </a:p>
        </p:txBody>
      </p:sp>
      <p:sp>
        <p:nvSpPr>
          <p:cNvPr id="38919" name="Rectangle 7"/>
          <p:cNvSpPr>
            <a:spLocks noGrp="1" noChangeArrowheads="1"/>
          </p:cNvSpPr>
          <p:nvPr>
            <p:ph type="sldNum" sz="quarter" idx="5"/>
          </p:nvPr>
        </p:nvSpPr>
        <p:spPr bwMode="auto">
          <a:xfrm>
            <a:off x="3970338" y="8829675"/>
            <a:ext cx="3038475" cy="465138"/>
          </a:xfrm>
          <a:prstGeom prst="rect">
            <a:avLst/>
          </a:prstGeom>
          <a:noFill/>
          <a:ln>
            <a:noFill/>
          </a:ln>
          <a:effectLst/>
          <a:extLst/>
        </p:spPr>
        <p:txBody>
          <a:bodyPr vert="horz" wrap="square" lIns="93333" tIns="46666" rIns="93333" bIns="46666" numCol="1" anchor="b" anchorCtr="0" compatLnSpc="1">
            <a:prstTxWarp prst="textNoShape">
              <a:avLst/>
            </a:prstTxWarp>
          </a:bodyPr>
          <a:lstStyle>
            <a:lvl1pPr algn="r">
              <a:defRPr sz="1200"/>
            </a:lvl1pPr>
          </a:lstStyle>
          <a:p>
            <a:pPr>
              <a:defRPr/>
            </a:pPr>
            <a:fld id="{3A9F9B6E-9A1D-4B7D-AEE0-5504A02CC26A}" type="slidenum">
              <a:rPr lang="en-US"/>
              <a:pPr>
                <a:defRPr/>
              </a:pPr>
              <a:t>‹#›</a:t>
            </a:fld>
            <a:endParaRPr lang="en-US"/>
          </a:p>
        </p:txBody>
      </p:sp>
    </p:spTree>
    <p:extLst>
      <p:ext uri="{BB962C8B-B14F-4D97-AF65-F5344CB8AC3E}">
        <p14:creationId xmlns:p14="http://schemas.microsoft.com/office/powerpoint/2010/main" xmlns="" val="4116664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oston.com/news/local/articles/2006/02/23/what_happens_when_everyones_a_winn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8A66BC-E5AD-4E37-837C-2CC82ED81C02}" type="slidenum">
              <a:rPr lang="en-US" smtClean="0"/>
              <a:pPr eaLnBrk="1" hangingPunct="1"/>
              <a:t>1</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7F16A5-BA00-490D-AB16-7EFF81554629}" type="slidenum">
              <a:rPr lang="en-US" smtClean="0"/>
              <a:pPr eaLnBrk="1" hangingPunct="1"/>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2597B6-7403-4E6D-B038-E5A06FFAA57A}" type="slidenum">
              <a:rPr lang="en-US" smtClean="0"/>
              <a:pPr eaLnBrk="1" hangingPunct="1"/>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829395-0499-414F-AAB6-5631728B40F1}" type="slidenum">
              <a:rPr lang="en-US" smtClean="0"/>
              <a:pPr eaLnBrk="1" hangingPunct="1"/>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055D4C-0820-429D-BC12-430DB99FB8F6}" type="slidenum">
              <a:rPr lang="en-US" smtClean="0"/>
              <a:pPr eaLnBrk="1" hangingPunct="1"/>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While these admonitions</a:t>
            </a:r>
            <a:r>
              <a:rPr lang="en-US" baseline="0" dirty="0" smtClean="0"/>
              <a:t> have been applied to secular pursuits they can be equally applied to spiritual pursuits. The first of which is becoming a Christian.</a:t>
            </a:r>
          </a:p>
          <a:p>
            <a:endParaRPr lang="en-US" dirty="0" smtClean="0"/>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5A83E0-82D1-447A-AC01-335162BE8F41}" type="slidenum">
              <a:rPr lang="en-US" smtClean="0"/>
              <a:pPr eaLnBrk="1" hangingPunct="1"/>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In</a:t>
            </a:r>
            <a:r>
              <a:rPr lang="en-US" baseline="0" dirty="0" smtClean="0"/>
              <a:t> order to become a Christian they have to take action.  They must choose to listen to God’s word and apply it to their lives.  They must develop a faith based on belief that there is a God and that he sent is son to die and rise again that all men might have hope of salvation.  We must chose to repent, confess, and be baptized.</a:t>
            </a:r>
          </a:p>
          <a:p>
            <a:endParaRPr lang="en-US" baseline="0" dirty="0" smtClean="0"/>
          </a:p>
          <a:p>
            <a:r>
              <a:rPr lang="en-US" baseline="0" dirty="0" smtClean="0"/>
              <a:t>Sitting by idly will only result is us being lost for all eternity.</a:t>
            </a:r>
            <a:endParaRPr lang="en-US" dirty="0" smtClean="0"/>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3E6A7E-B810-4682-BCA6-51509EB252B1}" type="slidenum">
              <a:rPr lang="en-US" smtClean="0"/>
              <a:pPr eaLnBrk="1" hangingPunct="1"/>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Timothy</a:t>
            </a:r>
            <a:r>
              <a:rPr lang="en-US" baseline="0" dirty="0" smtClean="0"/>
              <a:t> was admonished to study to show himself approved that he be not ashamed.</a:t>
            </a:r>
          </a:p>
          <a:p>
            <a:endParaRPr lang="en-US" baseline="0" dirty="0" smtClean="0"/>
          </a:p>
          <a:p>
            <a:r>
              <a:rPr lang="en-US" baseline="0" dirty="0" smtClean="0"/>
              <a:t>Timothy was also admonished to “continue thou in the things which thou has learned… All scripture is given by the inspiration of God and is profitable for doctrine, for reproof, for correction, for instruction in righteousness: that the man of God may be perfect, </a:t>
            </a:r>
            <a:r>
              <a:rPr lang="en-US" baseline="0" dirty="0" err="1" smtClean="0"/>
              <a:t>throughly</a:t>
            </a:r>
            <a:r>
              <a:rPr lang="en-US" baseline="0" dirty="0" smtClean="0"/>
              <a:t> furnished unto all good works.”</a:t>
            </a:r>
          </a:p>
          <a:p>
            <a:endParaRPr lang="en-US" baseline="0" dirty="0" smtClean="0"/>
          </a:p>
          <a:p>
            <a:r>
              <a:rPr lang="en-US" baseline="0" dirty="0" smtClean="0"/>
              <a:t>“Take heed, brethren, lest there be in any of you an evil heart of unbelief, in departing from the living God.  But exhort one another daily, while it is called today; lest any of you be hardened through the deceitfulness of sin.”       Exhortation comes in a couple of forms.  The first is simple encouragement where the responsibility falls primarily on the giver.  It also means we must be actively encouraging others.  A prerequisite of this is that you must know a person well enough to understand their needs and how to reach them. This is a tall order because it means we have to make a time commitment with each other.   The second form is stronger along the lines of compelling someone to do that which is right.  It borders with admonition.   This type of exhortation requires both parties to be active.  The giver must recognize the need and make the effort.  The recipient must be willing to listen to what might be a difficult subject and respond appropriately. </a:t>
            </a:r>
            <a:endParaRPr lang="en-US" dirty="0" smtClean="0"/>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AEF54A-E8BC-499F-8DF6-F862F0DD20DE}" type="slidenum">
              <a:rPr lang="en-US" smtClean="0"/>
              <a:pPr eaLnBrk="1" hangingPunct="1"/>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Paul opens</a:t>
            </a:r>
            <a:r>
              <a:rPr lang="en-US" baseline="0" dirty="0" smtClean="0"/>
              <a:t> </a:t>
            </a:r>
            <a:r>
              <a:rPr lang="en-US" baseline="0" dirty="0" err="1" smtClean="0"/>
              <a:t>Phillipians</a:t>
            </a:r>
            <a:r>
              <a:rPr lang="en-US" baseline="0" dirty="0" smtClean="0"/>
              <a:t> 4 with an admonition to “stand fast in the Lord.”  In order to do this he continued with things to do in verse 8.</a:t>
            </a:r>
            <a:endParaRPr lang="en-US" dirty="0" smtClean="0"/>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2EB72F-00A1-42E4-AD5A-1A818D0037C9}" type="slidenum">
              <a:rPr lang="en-US" smtClean="0"/>
              <a:pPr eaLnBrk="1" hangingPunct="1"/>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1 Cor. 15:58</a:t>
            </a:r>
            <a:r>
              <a:rPr lang="en-US" baseline="0" dirty="0" smtClean="0"/>
              <a:t> “Therefore, my Beloved brethren, be ye steadfast, unmovable, always abounding in the work of the Lord, forasmuch as ye know that your labor is not in vain in the Lord.”</a:t>
            </a:r>
          </a:p>
          <a:p>
            <a:endParaRPr lang="en-US" baseline="0" dirty="0" smtClean="0"/>
          </a:p>
          <a:p>
            <a:r>
              <a:rPr lang="en-US" baseline="0" dirty="0" smtClean="0"/>
              <a:t>2 Cor. 5:7 “For we walk by faith, not by sight.”</a:t>
            </a:r>
          </a:p>
          <a:p>
            <a:endParaRPr lang="en-US" baseline="0" dirty="0" smtClean="0"/>
          </a:p>
          <a:p>
            <a:r>
              <a:rPr lang="en-US" baseline="0" dirty="0" smtClean="0"/>
              <a:t>1 Cor. 10: 13 “There hath no temptation taken you but as such as is common to man: but God is faithful, who will not suffer you to be tempted above that ye are able; but will with the temptation also make a way of escape, that ye may be able to bear it.”</a:t>
            </a:r>
          </a:p>
          <a:p>
            <a:endParaRPr lang="en-US" baseline="0" dirty="0" smtClean="0"/>
          </a:p>
          <a:p>
            <a:r>
              <a:rPr lang="en-US" baseline="0" dirty="0" smtClean="0"/>
              <a:t>1 Pet. 3:15-16 “But sanctify the Lord God in your hearts: and be ready always to give an answer to every man that asks you a reason of the hope that is in in you with meekness and fear: Having a good conscience; that, whereas they speak evil of you, as of evildoers, they my be ashamed that falsely accuse your good conversation in Christ.”</a:t>
            </a:r>
            <a:endParaRPr lang="en-US" dirty="0" smtClean="0"/>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C429E7-9F32-4507-8B8B-756F3EBA5574}" type="slidenum">
              <a:rPr lang="en-US" smtClean="0"/>
              <a:pPr eaLnBrk="1" hangingPunct="1"/>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Spiritual workers come in different vocations. </a:t>
            </a:r>
            <a:r>
              <a:rPr lang="en-US" baseline="0" dirty="0" smtClean="0"/>
              <a:t>  We may never serve as an Elder, Deacon, or Evangelist; however, we are all commanded to teach.   We teach through word and deed.  Our lives and conduct teach those surrounding us via example every day.</a:t>
            </a:r>
            <a:endParaRPr lang="en-US" dirty="0" smtClean="0"/>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534357-664D-4E47-ABDE-B29C8D2C95D9}" type="slidenum">
              <a:rPr lang="en-US" smtClean="0"/>
              <a:pPr eaLnBrk="1" hangingPunct="1"/>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D1A98A-A1E1-4F4B-BAF9-AC81199FEF6A}" type="slidenum">
              <a:rPr lang="en-US" smtClean="0"/>
              <a:pPr eaLnBrk="1" hangingPunct="1"/>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Character Traits:  Vigilant, Sober, Good</a:t>
            </a:r>
            <a:r>
              <a:rPr lang="en-US" baseline="0" dirty="0" smtClean="0"/>
              <a:t> behavior, Hospitable, Not greedy or covetous, Patient</a:t>
            </a:r>
          </a:p>
          <a:p>
            <a:endParaRPr lang="en-US" baseline="0" dirty="0" smtClean="0"/>
          </a:p>
          <a:p>
            <a:r>
              <a:rPr lang="en-US" baseline="0" dirty="0" smtClean="0"/>
              <a:t>Abilities: Apt to teach, Rules well his own house</a:t>
            </a:r>
          </a:p>
          <a:p>
            <a:endParaRPr lang="en-US" baseline="0" dirty="0" smtClean="0"/>
          </a:p>
          <a:p>
            <a:r>
              <a:rPr lang="en-US" baseline="0" dirty="0" smtClean="0"/>
              <a:t>Reputation: Blameless, Not given to wine, Not a novice, Good report of those outside the Lord’s body</a:t>
            </a:r>
          </a:p>
          <a:p>
            <a:endParaRPr lang="en-US" dirty="0" smtClean="0"/>
          </a:p>
          <a:p>
            <a:r>
              <a:rPr lang="en-US" dirty="0" smtClean="0"/>
              <a:t>Expectations:</a:t>
            </a:r>
            <a:r>
              <a:rPr lang="en-US" baseline="0" dirty="0" smtClean="0"/>
              <a:t> Be shepherd, must rule, treated with honor, and must desire the work</a:t>
            </a:r>
            <a:endParaRPr lang="en-US" dirty="0" smtClean="0"/>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B5BB33-5E89-4825-BB2B-4A013E7F8CD8}" type="slidenum">
              <a:rPr lang="en-US" smtClean="0"/>
              <a:pPr eaLnBrk="1" hangingPunct="1"/>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The earliest form of the word means to be a servant or minister</a:t>
            </a:r>
            <a:r>
              <a:rPr lang="en-US" baseline="0" dirty="0" smtClean="0"/>
              <a:t> to the needs of others.  Deacons are to service the needs of the saints as designated by the elders.</a:t>
            </a:r>
            <a:endParaRPr lang="en-US" dirty="0" smtClean="0"/>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76EA65-09DB-4FB3-ACC1-BB4EAE53A63D}" type="slidenum">
              <a:rPr lang="en-US" smtClean="0"/>
              <a:pPr eaLnBrk="1" hangingPunct="1"/>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n-US" sz="1200" kern="1200" dirty="0" smtClean="0">
                <a:solidFill>
                  <a:schemeClr val="tx1"/>
                </a:solidFill>
                <a:latin typeface="Arial" charset="0"/>
                <a:ea typeface="+mn-ea"/>
                <a:cs typeface="+mn-cs"/>
              </a:rPr>
              <a:t>- Truthfully and consistent with the apostles’ doctrine and teaching.  1 Pet. 4:11 “If anyone speaks, </a:t>
            </a:r>
            <a:r>
              <a:rPr lang="en-US" sz="1200" i="1" kern="1200" dirty="0" smtClean="0">
                <a:solidFill>
                  <a:schemeClr val="tx1"/>
                </a:solidFill>
                <a:latin typeface="Arial" charset="0"/>
                <a:ea typeface="+mn-ea"/>
                <a:cs typeface="+mn-cs"/>
              </a:rPr>
              <a:t>let him</a:t>
            </a:r>
            <a:r>
              <a:rPr lang="en-US" sz="1200" kern="1200" dirty="0" smtClean="0">
                <a:solidFill>
                  <a:schemeClr val="tx1"/>
                </a:solidFill>
                <a:latin typeface="Arial" charset="0"/>
                <a:ea typeface="+mn-ea"/>
                <a:cs typeface="+mn-cs"/>
              </a:rPr>
              <a:t> </a:t>
            </a:r>
            <a:r>
              <a:rPr lang="en-US" sz="1200" i="1" kern="1200" dirty="0" smtClean="0">
                <a:solidFill>
                  <a:schemeClr val="tx1"/>
                </a:solidFill>
                <a:latin typeface="Arial" charset="0"/>
                <a:ea typeface="+mn-ea"/>
                <a:cs typeface="+mn-cs"/>
              </a:rPr>
              <a:t>speak</a:t>
            </a:r>
            <a:r>
              <a:rPr lang="en-US" sz="1200" kern="1200" dirty="0" smtClean="0">
                <a:solidFill>
                  <a:schemeClr val="tx1"/>
                </a:solidFill>
                <a:latin typeface="Arial" charset="0"/>
                <a:ea typeface="+mn-ea"/>
                <a:cs typeface="+mn-cs"/>
              </a:rPr>
              <a:t> as the oracles of God. If anyone ministers, </a:t>
            </a:r>
            <a:r>
              <a:rPr lang="en-US" sz="1200" i="1" kern="1200" dirty="0" smtClean="0">
                <a:solidFill>
                  <a:schemeClr val="tx1"/>
                </a:solidFill>
                <a:latin typeface="Arial" charset="0"/>
                <a:ea typeface="+mn-ea"/>
                <a:cs typeface="+mn-cs"/>
              </a:rPr>
              <a:t>let him do it</a:t>
            </a:r>
            <a:r>
              <a:rPr lang="en-US" sz="1200" kern="1200" dirty="0" smtClean="0">
                <a:solidFill>
                  <a:schemeClr val="tx1"/>
                </a:solidFill>
                <a:latin typeface="Arial" charset="0"/>
                <a:ea typeface="+mn-ea"/>
                <a:cs typeface="+mn-cs"/>
              </a:rPr>
              <a:t> as with the ability which God supplies, that in all things God may be glorified through Jesus Christ, to whom belong the glory and the dominion forever and ever. Amen.”</a:t>
            </a:r>
            <a:endParaRPr lang="en-US" sz="1100" kern="1200" dirty="0" smtClean="0">
              <a:solidFill>
                <a:schemeClr val="tx1"/>
              </a:solidFill>
              <a:latin typeface="Arial" charset="0"/>
              <a:ea typeface="+mn-ea"/>
              <a:cs typeface="+mn-cs"/>
            </a:endParaRP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 Fervently with passion for the truth.  Acts 18:24-27 “Now a certain Jew named </a:t>
            </a:r>
            <a:r>
              <a:rPr lang="en-US" sz="1200" kern="1200" dirty="0" err="1" smtClean="0">
                <a:solidFill>
                  <a:schemeClr val="tx1"/>
                </a:solidFill>
                <a:latin typeface="Arial" charset="0"/>
                <a:ea typeface="+mn-ea"/>
                <a:cs typeface="+mn-cs"/>
              </a:rPr>
              <a:t>Apollos</a:t>
            </a:r>
            <a:r>
              <a:rPr lang="en-US" sz="1200" kern="1200" dirty="0" smtClean="0">
                <a:solidFill>
                  <a:schemeClr val="tx1"/>
                </a:solidFill>
                <a:latin typeface="Arial" charset="0"/>
                <a:ea typeface="+mn-ea"/>
                <a:cs typeface="+mn-cs"/>
              </a:rPr>
              <a:t>, born at Alexandria, an eloquent man </a:t>
            </a:r>
            <a:r>
              <a:rPr lang="en-US" sz="1200" i="1" kern="1200" dirty="0" smtClean="0">
                <a:solidFill>
                  <a:schemeClr val="tx1"/>
                </a:solidFill>
                <a:latin typeface="Arial" charset="0"/>
                <a:ea typeface="+mn-ea"/>
                <a:cs typeface="+mn-cs"/>
              </a:rPr>
              <a:t>and</a:t>
            </a:r>
            <a:r>
              <a:rPr lang="en-US" sz="1200" kern="1200" dirty="0" smtClean="0">
                <a:solidFill>
                  <a:schemeClr val="tx1"/>
                </a:solidFill>
                <a:latin typeface="Arial" charset="0"/>
                <a:ea typeface="+mn-ea"/>
                <a:cs typeface="+mn-cs"/>
              </a:rPr>
              <a:t> mighty in the Scriptures, came to Ephesus. </a:t>
            </a:r>
            <a:r>
              <a:rPr lang="en-US" sz="1200" b="1" kern="1200" baseline="30000" dirty="0" smtClean="0">
                <a:solidFill>
                  <a:schemeClr val="tx1"/>
                </a:solidFill>
                <a:latin typeface="Arial" charset="0"/>
                <a:ea typeface="+mn-ea"/>
                <a:cs typeface="+mn-cs"/>
              </a:rPr>
              <a:t>25</a:t>
            </a:r>
            <a:r>
              <a:rPr lang="en-US" sz="1200" kern="1200" dirty="0" smtClean="0">
                <a:solidFill>
                  <a:schemeClr val="tx1"/>
                </a:solidFill>
                <a:latin typeface="Arial" charset="0"/>
                <a:ea typeface="+mn-ea"/>
                <a:cs typeface="+mn-cs"/>
              </a:rPr>
              <a:t> This man had been instructed in the way of the Lord; and being fervent in spirit, he spoke and taught accurately the things of the Lord, though he knew only the baptism of John. </a:t>
            </a:r>
            <a:r>
              <a:rPr lang="en-US" sz="1200" b="1" kern="1200" baseline="30000" dirty="0" smtClean="0">
                <a:solidFill>
                  <a:schemeClr val="tx1"/>
                </a:solidFill>
                <a:latin typeface="Arial" charset="0"/>
                <a:ea typeface="+mn-ea"/>
                <a:cs typeface="+mn-cs"/>
              </a:rPr>
              <a:t>26</a:t>
            </a:r>
            <a:r>
              <a:rPr lang="en-US" sz="1200" kern="1200" dirty="0" smtClean="0">
                <a:solidFill>
                  <a:schemeClr val="tx1"/>
                </a:solidFill>
                <a:latin typeface="Arial" charset="0"/>
                <a:ea typeface="+mn-ea"/>
                <a:cs typeface="+mn-cs"/>
              </a:rPr>
              <a:t> So he began to speak boldly in the synagogue. When Aquila and Priscilla heard him, they took him aside and explained to him the way of God more accurately. </a:t>
            </a:r>
            <a:r>
              <a:rPr lang="en-US" sz="1200" b="1" kern="1200" baseline="30000" dirty="0" smtClean="0">
                <a:solidFill>
                  <a:schemeClr val="tx1"/>
                </a:solidFill>
                <a:latin typeface="Arial" charset="0"/>
                <a:ea typeface="+mn-ea"/>
                <a:cs typeface="+mn-cs"/>
              </a:rPr>
              <a:t>27</a:t>
            </a:r>
            <a:r>
              <a:rPr lang="en-US" sz="1200" kern="1200" dirty="0" smtClean="0">
                <a:solidFill>
                  <a:schemeClr val="tx1"/>
                </a:solidFill>
                <a:latin typeface="Arial" charset="0"/>
                <a:ea typeface="+mn-ea"/>
                <a:cs typeface="+mn-cs"/>
              </a:rPr>
              <a:t> And when he desired to cross to Achaia, the brethren wrote, exhorting the disciples to receive him; and when he arrived, he greatly helped those who had believed through grace.”</a:t>
            </a:r>
            <a:endParaRPr lang="en-US" sz="1100" kern="1200" dirty="0" smtClean="0">
              <a:solidFill>
                <a:schemeClr val="tx1"/>
              </a:solidFill>
              <a:latin typeface="Arial" charset="0"/>
              <a:ea typeface="+mn-ea"/>
              <a:cs typeface="+mn-cs"/>
            </a:endParaRP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 Speak and reprove with authority. Titus 1:13-14  “This testimony is true. Therefore rebuke them sharply, that they may be sound in the faith, </a:t>
            </a:r>
            <a:r>
              <a:rPr lang="en-US" sz="1200" b="1" kern="1200" baseline="30000" dirty="0" smtClean="0">
                <a:solidFill>
                  <a:schemeClr val="tx1"/>
                </a:solidFill>
                <a:latin typeface="Arial" charset="0"/>
                <a:ea typeface="+mn-ea"/>
                <a:cs typeface="+mn-cs"/>
              </a:rPr>
              <a:t>14</a:t>
            </a:r>
            <a:r>
              <a:rPr lang="en-US" sz="1200" kern="1200" dirty="0" smtClean="0">
                <a:solidFill>
                  <a:schemeClr val="tx1"/>
                </a:solidFill>
                <a:latin typeface="Arial" charset="0"/>
                <a:ea typeface="+mn-ea"/>
                <a:cs typeface="+mn-cs"/>
              </a:rPr>
              <a:t> not giving heed to Jewish fables and commandments of men who turn from the truth.”  Titus 2:15  “Speak these things, exhort, and rebuke with all authority. Let no one despise you.”</a:t>
            </a:r>
            <a:endParaRPr lang="en-US" sz="1100" kern="1200" dirty="0" smtClean="0">
              <a:solidFill>
                <a:schemeClr val="tx1"/>
              </a:solidFill>
              <a:latin typeface="Arial" charset="0"/>
              <a:ea typeface="+mn-ea"/>
              <a:cs typeface="+mn-cs"/>
            </a:endParaRP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 Ready always.  2 Tim. 4:2 “Preach the word! Be ready in season </a:t>
            </a:r>
            <a:r>
              <a:rPr lang="en-US" sz="1200" i="1" kern="1200" dirty="0" smtClean="0">
                <a:solidFill>
                  <a:schemeClr val="tx1"/>
                </a:solidFill>
                <a:latin typeface="Arial" charset="0"/>
                <a:ea typeface="+mn-ea"/>
                <a:cs typeface="+mn-cs"/>
              </a:rPr>
              <a:t>and</a:t>
            </a:r>
            <a:r>
              <a:rPr lang="en-US" sz="1200" kern="1200" dirty="0" smtClean="0">
                <a:solidFill>
                  <a:schemeClr val="tx1"/>
                </a:solidFill>
                <a:latin typeface="Arial" charset="0"/>
                <a:ea typeface="+mn-ea"/>
                <a:cs typeface="+mn-cs"/>
              </a:rPr>
              <a:t> out of season. Convince, rebuke, exhort, with all longsuffering and teaching.”</a:t>
            </a:r>
            <a:endParaRPr lang="en-US" sz="1100" kern="1200" dirty="0" smtClean="0">
              <a:solidFill>
                <a:schemeClr val="tx1"/>
              </a:solidFill>
              <a:latin typeface="Arial" charset="0"/>
              <a:ea typeface="+mn-ea"/>
              <a:cs typeface="+mn-cs"/>
            </a:endParaRPr>
          </a:p>
          <a:p>
            <a:endParaRPr lang="en-US" dirty="0" smtClean="0"/>
          </a:p>
        </p:txBody>
      </p:sp>
      <p:sp>
        <p:nvSpPr>
          <p:cNvPr id="58372"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B4F659-B789-4501-815C-7D1EF50D370F}" type="slidenum">
              <a:rPr lang="en-US" smtClean="0"/>
              <a:pPr eaLnBrk="1" hangingPunct="1"/>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n-US" sz="1200" kern="1200" dirty="0" smtClean="0">
                <a:solidFill>
                  <a:schemeClr val="tx1"/>
                </a:solidFill>
                <a:latin typeface="Arial" charset="0"/>
                <a:ea typeface="+mn-ea"/>
                <a:cs typeface="+mn-cs"/>
              </a:rPr>
              <a:t>- 1 Tim. 4:16  “Take heed to yourself and to the doctrine. Continue in them, for in doing this you will save both yourself and those who hear you.”</a:t>
            </a:r>
            <a:endParaRPr lang="en-US" sz="1100" kern="1200" dirty="0" smtClean="0">
              <a:solidFill>
                <a:schemeClr val="tx1"/>
              </a:solidFill>
              <a:latin typeface="Arial" charset="0"/>
              <a:ea typeface="+mn-ea"/>
              <a:cs typeface="+mn-cs"/>
            </a:endParaRP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- 2 Tim. 2:2  “And the things that you have heard from me among many witnesses, commit these to faithful men who will be able to teach others also.”</a:t>
            </a:r>
            <a:endParaRPr lang="en-US" sz="1100" kern="1200" dirty="0" smtClean="0">
              <a:solidFill>
                <a:schemeClr val="tx1"/>
              </a:solidFill>
              <a:latin typeface="Arial" charset="0"/>
              <a:ea typeface="+mn-ea"/>
              <a:cs typeface="+mn-cs"/>
            </a:endParaRPr>
          </a:p>
          <a:p>
            <a:endParaRPr lang="en-US" dirty="0" smtClean="0"/>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EF3939-0EA7-4807-93BC-1CD68998187C}" type="slidenum">
              <a:rPr lang="en-US" smtClean="0"/>
              <a:pPr eaLnBrk="1" hangingPunct="1"/>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n-US" sz="1200" kern="1200" dirty="0" smtClean="0">
                <a:solidFill>
                  <a:schemeClr val="tx1"/>
                </a:solidFill>
                <a:latin typeface="Arial" charset="0"/>
                <a:ea typeface="+mn-ea"/>
                <a:cs typeface="+mn-cs"/>
              </a:rPr>
              <a:t>Genesis 10 – Noah toiled many years to build the ark without any evidence other than God’s word that a flood was coming.</a:t>
            </a:r>
            <a:endParaRPr lang="en-US" sz="1100" kern="1200" dirty="0" smtClean="0">
              <a:solidFill>
                <a:schemeClr val="tx1"/>
              </a:solidFill>
              <a:latin typeface="Arial" charset="0"/>
              <a:ea typeface="+mn-ea"/>
              <a:cs typeface="+mn-cs"/>
            </a:endParaRP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Genesis 39 – Joseph was acquired by </a:t>
            </a:r>
            <a:r>
              <a:rPr lang="en-US" sz="1200" kern="1200" dirty="0" err="1" smtClean="0">
                <a:solidFill>
                  <a:schemeClr val="tx1"/>
                </a:solidFill>
                <a:latin typeface="Arial" charset="0"/>
                <a:ea typeface="+mn-ea"/>
                <a:cs typeface="+mn-cs"/>
              </a:rPr>
              <a:t>Potiphar</a:t>
            </a:r>
            <a:r>
              <a:rPr lang="en-US" sz="1200" kern="1200" dirty="0" smtClean="0">
                <a:solidFill>
                  <a:schemeClr val="tx1"/>
                </a:solidFill>
                <a:latin typeface="Arial" charset="0"/>
                <a:ea typeface="+mn-ea"/>
                <a:cs typeface="+mn-cs"/>
              </a:rPr>
              <a:t> to serve as a slave.  The Lord was with Joseph, and he prospered in </a:t>
            </a:r>
            <a:r>
              <a:rPr lang="en-US" sz="1200" kern="1200" dirty="0" err="1" smtClean="0">
                <a:solidFill>
                  <a:schemeClr val="tx1"/>
                </a:solidFill>
                <a:latin typeface="Arial" charset="0"/>
                <a:ea typeface="+mn-ea"/>
                <a:cs typeface="+mn-cs"/>
              </a:rPr>
              <a:t>Potiphar’s</a:t>
            </a:r>
            <a:r>
              <a:rPr lang="en-US" sz="1200" kern="1200" dirty="0" smtClean="0">
                <a:solidFill>
                  <a:schemeClr val="tx1"/>
                </a:solidFill>
                <a:latin typeface="Arial" charset="0"/>
                <a:ea typeface="+mn-ea"/>
                <a:cs typeface="+mn-cs"/>
              </a:rPr>
              <a:t> house.  As a result, Joseph found grace in </a:t>
            </a:r>
            <a:r>
              <a:rPr lang="en-US" sz="1200" kern="1200" dirty="0" err="1" smtClean="0">
                <a:solidFill>
                  <a:schemeClr val="tx1"/>
                </a:solidFill>
                <a:latin typeface="Arial" charset="0"/>
                <a:ea typeface="+mn-ea"/>
                <a:cs typeface="+mn-cs"/>
              </a:rPr>
              <a:t>Potiphar’s</a:t>
            </a:r>
            <a:r>
              <a:rPr lang="en-US" sz="1200" kern="1200" dirty="0" smtClean="0">
                <a:solidFill>
                  <a:schemeClr val="tx1"/>
                </a:solidFill>
                <a:latin typeface="Arial" charset="0"/>
                <a:ea typeface="+mn-ea"/>
                <a:cs typeface="+mn-cs"/>
              </a:rPr>
              <a:t> sight and was made overseer of the house.  “He left all that he had in Joseph’s hand; and he knew not ought he had, save the bread which he did eat.  And Joseph was a goodly person, and well-favored.”  Similarly, Joseph served the keeper of the prison faithfully to the point that he committed all the prisoners to Joseph’s hand.  “The keeper of the prison looked not to anything that was under his hand; because the Lord was with him, and that which he did, the Lord made to prosper.”</a:t>
            </a:r>
            <a:endParaRPr lang="en-US" sz="1100" kern="1200" dirty="0" smtClean="0">
              <a:solidFill>
                <a:schemeClr val="tx1"/>
              </a:solidFill>
              <a:latin typeface="Arial" charset="0"/>
              <a:ea typeface="+mn-ea"/>
              <a:cs typeface="+mn-cs"/>
            </a:endParaRP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Jeroboam was recognized for his industriousness.  1 Kings 11:28  “The man Jeroboam </a:t>
            </a:r>
            <a:r>
              <a:rPr lang="en-US" sz="1200" i="1" kern="1200" dirty="0" smtClean="0">
                <a:solidFill>
                  <a:schemeClr val="tx1"/>
                </a:solidFill>
                <a:latin typeface="Arial" charset="0"/>
                <a:ea typeface="+mn-ea"/>
                <a:cs typeface="+mn-cs"/>
              </a:rPr>
              <a:t>was</a:t>
            </a:r>
            <a:r>
              <a:rPr lang="en-US" sz="1200" kern="1200" dirty="0" smtClean="0">
                <a:solidFill>
                  <a:schemeClr val="tx1"/>
                </a:solidFill>
                <a:latin typeface="Arial" charset="0"/>
                <a:ea typeface="+mn-ea"/>
                <a:cs typeface="+mn-cs"/>
              </a:rPr>
              <a:t> a mighty man of valor; and Solomon, seeing that the young man was industrious, made him the officer over all the labor force of the house of Joseph.</a:t>
            </a:r>
            <a:r>
              <a:rPr lang="en-US" sz="1150" kern="1200" dirty="0" smtClean="0">
                <a:solidFill>
                  <a:schemeClr val="tx1"/>
                </a:solidFill>
                <a:latin typeface="Arial" charset="0"/>
                <a:ea typeface="+mn-ea"/>
                <a:cs typeface="+mn-cs"/>
              </a:rPr>
              <a:t>”</a:t>
            </a:r>
            <a:endParaRPr lang="en-US" sz="1100" kern="1200" dirty="0" smtClean="0">
              <a:solidFill>
                <a:schemeClr val="tx1"/>
              </a:solidFill>
              <a:latin typeface="Arial" charset="0"/>
              <a:ea typeface="+mn-ea"/>
              <a:cs typeface="+mn-cs"/>
            </a:endParaRP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Nehemiah was a diligent worker.  He conducted himself in a way that commanded respect; otherwise, the king would have never had the necessary respect for him to grant his request to rebuild the walls.  Nehemiah inspired the people and drove them to work diligently such that the walls were rebuilt in 52 days.</a:t>
            </a:r>
            <a:endParaRPr lang="en-US" sz="1100" kern="1200" dirty="0" smtClean="0">
              <a:solidFill>
                <a:schemeClr val="tx1"/>
              </a:solidFill>
              <a:latin typeface="Arial" charset="0"/>
              <a:ea typeface="+mn-ea"/>
              <a:cs typeface="+mn-cs"/>
            </a:endParaRP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Paul served faithfully until his death.  He endured many trials.  2 Cor. 11:24-28 “From the Jews five times I received forty </a:t>
            </a:r>
            <a:r>
              <a:rPr lang="en-US" sz="1200" i="1" kern="1200" dirty="0" smtClean="0">
                <a:solidFill>
                  <a:schemeClr val="tx1"/>
                </a:solidFill>
                <a:latin typeface="Arial" charset="0"/>
                <a:ea typeface="+mn-ea"/>
                <a:cs typeface="+mn-cs"/>
              </a:rPr>
              <a:t>stripes</a:t>
            </a:r>
            <a:r>
              <a:rPr lang="en-US" sz="1200" kern="1200" dirty="0" smtClean="0">
                <a:solidFill>
                  <a:schemeClr val="tx1"/>
                </a:solidFill>
                <a:latin typeface="Arial" charset="0"/>
                <a:ea typeface="+mn-ea"/>
                <a:cs typeface="+mn-cs"/>
              </a:rPr>
              <a:t> minus one. </a:t>
            </a:r>
            <a:r>
              <a:rPr lang="en-US" sz="1200" b="1" kern="1200" baseline="30000" dirty="0" smtClean="0">
                <a:solidFill>
                  <a:schemeClr val="tx1"/>
                </a:solidFill>
                <a:latin typeface="Arial" charset="0"/>
                <a:ea typeface="+mn-ea"/>
                <a:cs typeface="+mn-cs"/>
              </a:rPr>
              <a:t>25</a:t>
            </a:r>
            <a:r>
              <a:rPr lang="en-US" sz="1200" kern="1200" dirty="0" smtClean="0">
                <a:solidFill>
                  <a:schemeClr val="tx1"/>
                </a:solidFill>
                <a:latin typeface="Arial" charset="0"/>
                <a:ea typeface="+mn-ea"/>
                <a:cs typeface="+mn-cs"/>
              </a:rPr>
              <a:t> Three times I was beaten with rods; once I was stoned; three times I was shipwrecked; a night and a day I have been in the deep; </a:t>
            </a:r>
            <a:r>
              <a:rPr lang="en-US" sz="1200" b="1" kern="1200" baseline="30000" dirty="0" smtClean="0">
                <a:solidFill>
                  <a:schemeClr val="tx1"/>
                </a:solidFill>
                <a:latin typeface="Arial" charset="0"/>
                <a:ea typeface="+mn-ea"/>
                <a:cs typeface="+mn-cs"/>
              </a:rPr>
              <a:t>26</a:t>
            </a:r>
            <a:r>
              <a:rPr lang="en-US" sz="1200" kern="1200" dirty="0" smtClean="0">
                <a:solidFill>
                  <a:schemeClr val="tx1"/>
                </a:solidFill>
                <a:latin typeface="Arial" charset="0"/>
                <a:ea typeface="+mn-ea"/>
                <a:cs typeface="+mn-cs"/>
              </a:rPr>
              <a:t> </a:t>
            </a:r>
            <a:r>
              <a:rPr lang="en-US" sz="1200" i="1" kern="1200" dirty="0" smtClean="0">
                <a:solidFill>
                  <a:schemeClr val="tx1"/>
                </a:solidFill>
                <a:latin typeface="Arial" charset="0"/>
                <a:ea typeface="+mn-ea"/>
                <a:cs typeface="+mn-cs"/>
              </a:rPr>
              <a:t>in</a:t>
            </a:r>
            <a:r>
              <a:rPr lang="en-US" sz="1200" kern="1200" dirty="0" smtClean="0">
                <a:solidFill>
                  <a:schemeClr val="tx1"/>
                </a:solidFill>
                <a:latin typeface="Arial" charset="0"/>
                <a:ea typeface="+mn-ea"/>
                <a:cs typeface="+mn-cs"/>
              </a:rPr>
              <a:t> journeys often, </a:t>
            </a:r>
            <a:r>
              <a:rPr lang="en-US" sz="1200" i="1" kern="1200" dirty="0" smtClean="0">
                <a:solidFill>
                  <a:schemeClr val="tx1"/>
                </a:solidFill>
                <a:latin typeface="Arial" charset="0"/>
                <a:ea typeface="+mn-ea"/>
                <a:cs typeface="+mn-cs"/>
              </a:rPr>
              <a:t>in</a:t>
            </a:r>
            <a:r>
              <a:rPr lang="en-US" sz="1200" kern="1200" dirty="0" smtClean="0">
                <a:solidFill>
                  <a:schemeClr val="tx1"/>
                </a:solidFill>
                <a:latin typeface="Arial" charset="0"/>
                <a:ea typeface="+mn-ea"/>
                <a:cs typeface="+mn-cs"/>
              </a:rPr>
              <a:t> perils of waters, </a:t>
            </a:r>
            <a:r>
              <a:rPr lang="en-US" sz="1200" i="1" kern="1200" dirty="0" smtClean="0">
                <a:solidFill>
                  <a:schemeClr val="tx1"/>
                </a:solidFill>
                <a:latin typeface="Arial" charset="0"/>
                <a:ea typeface="+mn-ea"/>
                <a:cs typeface="+mn-cs"/>
              </a:rPr>
              <a:t>in</a:t>
            </a:r>
            <a:r>
              <a:rPr lang="en-US" sz="1200" kern="1200" dirty="0" smtClean="0">
                <a:solidFill>
                  <a:schemeClr val="tx1"/>
                </a:solidFill>
                <a:latin typeface="Arial" charset="0"/>
                <a:ea typeface="+mn-ea"/>
                <a:cs typeface="+mn-cs"/>
              </a:rPr>
              <a:t> perils of robbers, </a:t>
            </a:r>
            <a:r>
              <a:rPr lang="en-US" sz="1200" i="1" kern="1200" dirty="0" smtClean="0">
                <a:solidFill>
                  <a:schemeClr val="tx1"/>
                </a:solidFill>
                <a:latin typeface="Arial" charset="0"/>
                <a:ea typeface="+mn-ea"/>
                <a:cs typeface="+mn-cs"/>
              </a:rPr>
              <a:t>in</a:t>
            </a:r>
            <a:r>
              <a:rPr lang="en-US" sz="1200" kern="1200" dirty="0" smtClean="0">
                <a:solidFill>
                  <a:schemeClr val="tx1"/>
                </a:solidFill>
                <a:latin typeface="Arial" charset="0"/>
                <a:ea typeface="+mn-ea"/>
                <a:cs typeface="+mn-cs"/>
              </a:rPr>
              <a:t> perils of </a:t>
            </a:r>
            <a:r>
              <a:rPr lang="en-US" sz="1200" i="1" kern="1200" dirty="0" smtClean="0">
                <a:solidFill>
                  <a:schemeClr val="tx1"/>
                </a:solidFill>
                <a:latin typeface="Arial" charset="0"/>
                <a:ea typeface="+mn-ea"/>
                <a:cs typeface="+mn-cs"/>
              </a:rPr>
              <a:t>my own </a:t>
            </a:r>
            <a:r>
              <a:rPr lang="en-US" sz="1200" kern="1200" dirty="0" smtClean="0">
                <a:solidFill>
                  <a:schemeClr val="tx1"/>
                </a:solidFill>
                <a:latin typeface="Arial" charset="0"/>
                <a:ea typeface="+mn-ea"/>
                <a:cs typeface="+mn-cs"/>
              </a:rPr>
              <a:t>countrymen, </a:t>
            </a:r>
            <a:r>
              <a:rPr lang="en-US" sz="1200" i="1" kern="1200" dirty="0" smtClean="0">
                <a:solidFill>
                  <a:schemeClr val="tx1"/>
                </a:solidFill>
                <a:latin typeface="Arial" charset="0"/>
                <a:ea typeface="+mn-ea"/>
                <a:cs typeface="+mn-cs"/>
              </a:rPr>
              <a:t>in</a:t>
            </a:r>
            <a:r>
              <a:rPr lang="en-US" sz="1200" kern="1200" dirty="0" smtClean="0">
                <a:solidFill>
                  <a:schemeClr val="tx1"/>
                </a:solidFill>
                <a:latin typeface="Arial" charset="0"/>
                <a:ea typeface="+mn-ea"/>
                <a:cs typeface="+mn-cs"/>
              </a:rPr>
              <a:t> perils of the Gentiles, </a:t>
            </a:r>
            <a:r>
              <a:rPr lang="en-US" sz="1200" i="1" kern="1200" dirty="0" smtClean="0">
                <a:solidFill>
                  <a:schemeClr val="tx1"/>
                </a:solidFill>
                <a:latin typeface="Arial" charset="0"/>
                <a:ea typeface="+mn-ea"/>
                <a:cs typeface="+mn-cs"/>
              </a:rPr>
              <a:t>in</a:t>
            </a:r>
            <a:r>
              <a:rPr lang="en-US" sz="1200" kern="1200" dirty="0" smtClean="0">
                <a:solidFill>
                  <a:schemeClr val="tx1"/>
                </a:solidFill>
                <a:latin typeface="Arial" charset="0"/>
                <a:ea typeface="+mn-ea"/>
                <a:cs typeface="+mn-cs"/>
              </a:rPr>
              <a:t> perils in the city, </a:t>
            </a:r>
            <a:r>
              <a:rPr lang="en-US" sz="1200" i="1" kern="1200" dirty="0" smtClean="0">
                <a:solidFill>
                  <a:schemeClr val="tx1"/>
                </a:solidFill>
                <a:latin typeface="Arial" charset="0"/>
                <a:ea typeface="+mn-ea"/>
                <a:cs typeface="+mn-cs"/>
              </a:rPr>
              <a:t>in</a:t>
            </a:r>
            <a:r>
              <a:rPr lang="en-US" sz="1200" kern="1200" dirty="0" smtClean="0">
                <a:solidFill>
                  <a:schemeClr val="tx1"/>
                </a:solidFill>
                <a:latin typeface="Arial" charset="0"/>
                <a:ea typeface="+mn-ea"/>
                <a:cs typeface="+mn-cs"/>
              </a:rPr>
              <a:t> perils in the wilderness, </a:t>
            </a:r>
            <a:r>
              <a:rPr lang="en-US" sz="1200" i="1" kern="1200" dirty="0" smtClean="0">
                <a:solidFill>
                  <a:schemeClr val="tx1"/>
                </a:solidFill>
                <a:latin typeface="Arial" charset="0"/>
                <a:ea typeface="+mn-ea"/>
                <a:cs typeface="+mn-cs"/>
              </a:rPr>
              <a:t>in</a:t>
            </a:r>
            <a:r>
              <a:rPr lang="en-US" sz="1200" kern="1200" dirty="0" smtClean="0">
                <a:solidFill>
                  <a:schemeClr val="tx1"/>
                </a:solidFill>
                <a:latin typeface="Arial" charset="0"/>
                <a:ea typeface="+mn-ea"/>
                <a:cs typeface="+mn-cs"/>
              </a:rPr>
              <a:t> perils in the sea, </a:t>
            </a:r>
            <a:r>
              <a:rPr lang="en-US" sz="1200" i="1" kern="1200" dirty="0" smtClean="0">
                <a:solidFill>
                  <a:schemeClr val="tx1"/>
                </a:solidFill>
                <a:latin typeface="Arial" charset="0"/>
                <a:ea typeface="+mn-ea"/>
                <a:cs typeface="+mn-cs"/>
              </a:rPr>
              <a:t>in</a:t>
            </a:r>
            <a:r>
              <a:rPr lang="en-US" sz="1200" kern="1200" dirty="0" smtClean="0">
                <a:solidFill>
                  <a:schemeClr val="tx1"/>
                </a:solidFill>
                <a:latin typeface="Arial" charset="0"/>
                <a:ea typeface="+mn-ea"/>
                <a:cs typeface="+mn-cs"/>
              </a:rPr>
              <a:t> perils among false brethren; </a:t>
            </a:r>
            <a:r>
              <a:rPr lang="en-US" sz="1200" b="1" kern="1200" baseline="30000" dirty="0" smtClean="0">
                <a:solidFill>
                  <a:schemeClr val="tx1"/>
                </a:solidFill>
                <a:latin typeface="Arial" charset="0"/>
                <a:ea typeface="+mn-ea"/>
                <a:cs typeface="+mn-cs"/>
              </a:rPr>
              <a:t>27</a:t>
            </a:r>
            <a:r>
              <a:rPr lang="en-US" sz="1200" kern="1200" dirty="0" smtClean="0">
                <a:solidFill>
                  <a:schemeClr val="tx1"/>
                </a:solidFill>
                <a:latin typeface="Arial" charset="0"/>
                <a:ea typeface="+mn-ea"/>
                <a:cs typeface="+mn-cs"/>
              </a:rPr>
              <a:t> in weariness and toil, in sleeplessness often, in hunger and thirst, in </a:t>
            </a:r>
            <a:r>
              <a:rPr lang="en-US" sz="1200" kern="1200" dirty="0" err="1" smtClean="0">
                <a:solidFill>
                  <a:schemeClr val="tx1"/>
                </a:solidFill>
                <a:latin typeface="Arial" charset="0"/>
                <a:ea typeface="+mn-ea"/>
                <a:cs typeface="+mn-cs"/>
              </a:rPr>
              <a:t>fastings</a:t>
            </a:r>
            <a:r>
              <a:rPr lang="en-US" sz="1200" kern="1200" dirty="0" smtClean="0">
                <a:solidFill>
                  <a:schemeClr val="tx1"/>
                </a:solidFill>
                <a:latin typeface="Arial" charset="0"/>
                <a:ea typeface="+mn-ea"/>
                <a:cs typeface="+mn-cs"/>
              </a:rPr>
              <a:t> often, in cold and nakedness— </a:t>
            </a:r>
            <a:r>
              <a:rPr lang="en-US" sz="1200" b="1" kern="1200" baseline="30000" dirty="0" smtClean="0">
                <a:solidFill>
                  <a:schemeClr val="tx1"/>
                </a:solidFill>
                <a:latin typeface="Arial" charset="0"/>
                <a:ea typeface="+mn-ea"/>
                <a:cs typeface="+mn-cs"/>
              </a:rPr>
              <a:t>28</a:t>
            </a:r>
            <a:r>
              <a:rPr lang="en-US" sz="1200" kern="1200" dirty="0" smtClean="0">
                <a:solidFill>
                  <a:schemeClr val="tx1"/>
                </a:solidFill>
                <a:latin typeface="Arial" charset="0"/>
                <a:ea typeface="+mn-ea"/>
                <a:cs typeface="+mn-cs"/>
              </a:rPr>
              <a:t> besides the other things, what comes upon me daily: my deep concern for all the churches.”</a:t>
            </a:r>
            <a:endParaRPr lang="en-US" sz="1100" kern="1200" dirty="0" smtClean="0">
              <a:solidFill>
                <a:schemeClr val="tx1"/>
              </a:solidFill>
              <a:latin typeface="Arial" charset="0"/>
              <a:ea typeface="+mn-ea"/>
              <a:cs typeface="+mn-cs"/>
            </a:endParaRPr>
          </a:p>
          <a:p>
            <a:endParaRPr lang="en-US" dirty="0" smtClean="0"/>
          </a:p>
          <a:p>
            <a:r>
              <a:rPr lang="en-US" dirty="0" smtClean="0"/>
              <a:t>The Virtuous Woman</a:t>
            </a:r>
            <a:r>
              <a:rPr lang="en-US" baseline="0" dirty="0" smtClean="0"/>
              <a:t> is described in action verbs.  Do him good, seeks, works willingly, brings food (providing for her family), rises early, buys and plants, strengthens herself, provides clothing for her family, makes fine linen and sells it, eats not the bread of idleness.</a:t>
            </a:r>
            <a:endParaRPr lang="en-US" dirty="0" smtClean="0"/>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B9DFFC-5120-41B6-8E52-B91431926723}" type="slidenum">
              <a:rPr lang="en-US" smtClean="0"/>
              <a:pPr eaLnBrk="1" hangingPunct="1"/>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517688-2EDD-49A3-8982-0D1735ACEB1F}" type="slidenum">
              <a:rPr lang="en-US" smtClean="0"/>
              <a:pPr eaLnBrk="1" hangingPunct="1"/>
              <a:t>25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Jesus set the stage for what the “good soldier of Christ” should expect.  One should expect persecutions.  One cannot be in the narrow way without crossing paths with those in the broad way that will ridicule one for not going along with the “flow”.  Paul certainly endured persecutions for the cause of Christ.  We should expect no less.</a:t>
            </a:r>
          </a:p>
          <a:p>
            <a:endParaRPr lang="en-US" dirty="0" smtClean="0"/>
          </a:p>
          <a:p>
            <a:r>
              <a:rPr lang="en-US" dirty="0" smtClean="0"/>
              <a:t>Focus is required in order to succeed in any endeavor.  Athletes, artists, businessmen, and Christians must focus on the tasks at hand in order to pave the way to each successive step.  Life is not a sprint but a marathon with many opportunities to leave the course.  Careful attention to the course ensures that we know where we are supposed to be as long as we choose to be there.</a:t>
            </a:r>
          </a:p>
          <a:p>
            <a:endParaRPr lang="en-US" dirty="0" smtClean="0"/>
          </a:p>
          <a:p>
            <a:r>
              <a:rPr lang="en-US" dirty="0" smtClean="0"/>
              <a:t>Abiding by the rules is required in more than just competitions.  We have rules of conduct that apply in all aspects of life.  In order for one to successfully navigate a specific aspect he has to abide by the rules.  </a:t>
            </a:r>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9DB893-31CE-4C60-A9C2-B922937E34C6}" type="slidenum">
              <a:rPr lang="en-US" smtClean="0"/>
              <a:pPr eaLnBrk="1" hangingPunct="1"/>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61E524-FF20-468B-BB0B-AF6D907E5731}" type="slidenum">
              <a:rPr lang="en-US" smtClean="0"/>
              <a:pPr eaLnBrk="1" hangingPunct="1"/>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Paul</a:t>
            </a:r>
            <a:r>
              <a:rPr lang="en-US" baseline="0" dirty="0" smtClean="0"/>
              <a:t> admonishes the Thessalonians regarding idleness and gossip.  While in their midst he worked to support himself that he might be an example to them and not be chargeable to any man.  He concludes his admonition with the commandment that those unwilling to work should not eat.</a:t>
            </a:r>
          </a:p>
          <a:p>
            <a:endParaRPr lang="en-US" baseline="0" dirty="0" smtClean="0"/>
          </a:p>
          <a:p>
            <a:r>
              <a:rPr lang="en-US" baseline="0" dirty="0" smtClean="0"/>
              <a:t>In Paul’s instructions to Timothy regarding the care for widows he outlines that it is the family’s responsibility to see to their needs.  </a:t>
            </a:r>
          </a:p>
          <a:p>
            <a:endParaRPr lang="en-US" baseline="0" dirty="0" smtClean="0"/>
          </a:p>
          <a:p>
            <a:r>
              <a:rPr lang="en-US" baseline="0" dirty="0" smtClean="0"/>
              <a:t>Likewise, Christ addressed the Jews regarding their tradition surrounding </a:t>
            </a:r>
            <a:r>
              <a:rPr lang="en-US" baseline="0" dirty="0" err="1" smtClean="0"/>
              <a:t>Corban</a:t>
            </a:r>
            <a:r>
              <a:rPr lang="en-US" baseline="0" dirty="0" smtClean="0"/>
              <a:t>.  They were condemned for failing to “Honor father and mother…”, which is a command that is still in effect today as reiterated by Paul in Ephesians 6.</a:t>
            </a:r>
            <a:endParaRPr lang="en-US" dirty="0" smtClean="0"/>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964C1A-2456-4BD9-B025-908AED9160E3}" type="slidenum">
              <a:rPr lang="en-US" smtClean="0"/>
              <a:pPr eaLnBrk="1" hangingPunct="1"/>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The</a:t>
            </a:r>
            <a:r>
              <a:rPr lang="en-US" baseline="0" dirty="0" smtClean="0"/>
              <a:t> statistics are staggering and often discouraging.  However, they mean that we should expect to have to work hard to get and keep our jobs.  We have to show greater value to our employers than the next employee.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What</a:t>
            </a:r>
            <a:r>
              <a:rPr lang="en-US" baseline="0" dirty="0" smtClean="0"/>
              <a:t> things have changed to make our current situation more challenging?</a:t>
            </a:r>
          </a:p>
          <a:p>
            <a:endParaRPr lang="en-US" baseline="0" dirty="0" smtClean="0"/>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CBF813-EC8E-46D1-BB6E-9DA3305F84BC}" type="slidenum">
              <a:rPr lang="en-US" smtClean="0"/>
              <a:pPr eaLnBrk="1" hangingPunct="1"/>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r>
              <a:rPr lang="en-US" baseline="0" dirty="0" smtClean="0"/>
              <a:t>We are generally living healthier and longer lives.  </a:t>
            </a:r>
          </a:p>
          <a:p>
            <a:pPr lvl="1">
              <a:buFontTx/>
              <a:buChar char="-"/>
            </a:pPr>
            <a:r>
              <a:rPr lang="en-US" baseline="0" dirty="0" smtClean="0"/>
              <a:t>This leaves more capable people in the work force.</a:t>
            </a:r>
          </a:p>
          <a:p>
            <a:pPr lvl="1">
              <a:buFontTx/>
              <a:buChar char="-"/>
            </a:pPr>
            <a:r>
              <a:rPr lang="en-US" baseline="0" dirty="0" smtClean="0"/>
              <a:t>This also means that they need to work longer to support their families.  Those facing retirement today are presented with challenges not faced by those retiring 20 and 30 years ago.  Health care is more expensive, employer funded pension programs are all but gone, and government entitlement programs are facing drastic changes.</a:t>
            </a:r>
          </a:p>
          <a:p>
            <a:pPr lvl="1">
              <a:buFontTx/>
              <a:buChar char="-"/>
            </a:pPr>
            <a:endParaRPr lang="en-US" dirty="0" smtClean="0"/>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127AA0-EBD3-4BD6-A63A-6020186997F8}" type="slidenum">
              <a:rPr lang="en-US" smtClean="0"/>
              <a:pPr eaLnBrk="1" hangingPunct="1"/>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eaLnBrk="1" hangingPunct="1">
              <a:spcBef>
                <a:spcPct val="0"/>
              </a:spcBef>
              <a:defRPr/>
            </a:pPr>
            <a:r>
              <a:rPr lang="en-US" dirty="0" smtClean="0">
                <a:latin typeface="Arial" charset="0"/>
                <a:cs typeface="Arial" charset="0"/>
              </a:rPr>
              <a:t>The single largest population demographic in our nation’s history is just starting to determine whether they can retire or whether they must continue to work.  In more cases than not,</a:t>
            </a:r>
            <a:r>
              <a:rPr lang="en-US" baseline="0" dirty="0" smtClean="0">
                <a:latin typeface="Arial" charset="0"/>
                <a:cs typeface="Arial" charset="0"/>
              </a:rPr>
              <a:t> they are faced with the decision to continue to work either full or part time.  This leaves fewer opportunities for those following them in a job field that has recently seen severe contraction.</a:t>
            </a:r>
          </a:p>
          <a:p>
            <a:pPr lvl="0" eaLnBrk="1" hangingPunct="1">
              <a:spcBef>
                <a:spcPct val="0"/>
              </a:spcBef>
              <a:defRPr/>
            </a:pPr>
            <a:endParaRPr lang="en-US" baseline="0" dirty="0" smtClean="0">
              <a:latin typeface="Arial" charset="0"/>
              <a:cs typeface="Arial" charset="0"/>
            </a:endParaRPr>
          </a:p>
          <a:p>
            <a:pPr lvl="0" eaLnBrk="1" hangingPunct="1">
              <a:spcBef>
                <a:spcPct val="0"/>
              </a:spcBef>
              <a:defRPr/>
            </a:pPr>
            <a:r>
              <a:rPr lang="en-US" baseline="0" dirty="0" smtClean="0">
                <a:latin typeface="Arial" charset="0"/>
                <a:cs typeface="Arial" charset="0"/>
              </a:rPr>
              <a:t>Our young aged 15 to 25 have been labeled as the Echo Generation or Generation-Y.  They are affectionately referred to as the workforce with an attitude.  The are technologically advanced.  However, many suffer from the “Trophy Kid” mentality of “I participated; therefore, I am to be rewarded”.   The question is often asked what is my employer going to do for me?  Lastly, this generation has been coupled with a continued level of parental interference.  </a:t>
            </a:r>
            <a:endParaRPr lang="en-US" dirty="0" smtClean="0">
              <a:latin typeface="Arial" charset="0"/>
              <a:cs typeface="Arial" charset="0"/>
            </a:endParaRPr>
          </a:p>
          <a:p>
            <a:endParaRPr lang="en-US" dirty="0" smtClean="0"/>
          </a:p>
          <a:p>
            <a:r>
              <a:rPr lang="en-US" dirty="0" smtClean="0"/>
              <a:t>Bruce </a:t>
            </a:r>
            <a:r>
              <a:rPr lang="en-US" dirty="0" err="1" smtClean="0"/>
              <a:t>Tulgan</a:t>
            </a:r>
            <a:r>
              <a:rPr lang="en-US" dirty="0" smtClean="0"/>
              <a:t>, author of </a:t>
            </a:r>
            <a:r>
              <a:rPr lang="en-US" dirty="0" smtClean="0">
                <a:hlinkClick r:id="rId3"/>
              </a:rPr>
              <a:t>Not Everyone Gets a Trophy </a:t>
            </a:r>
            <a:r>
              <a:rPr lang="en-US" dirty="0" smtClean="0"/>
              <a:t>, believes globalization and technology has shaped Gen Y-</a:t>
            </a:r>
            <a:r>
              <a:rPr lang="en-US" dirty="0" err="1" smtClean="0"/>
              <a:t>ers</a:t>
            </a:r>
            <a:r>
              <a:rPr lang="en-US" dirty="0" smtClean="0"/>
              <a:t> into young adults who seek to maximize tangible benefits and their connections to people in power. After all, most of them are working in unstable institutions with uncertain futures. Knowing that industry is ever-changing and aware that today’s cutting edge is likely tomorrow’s old </a:t>
            </a:r>
            <a:r>
              <a:rPr lang="en-US" dirty="0" err="1" smtClean="0"/>
              <a:t>Facebook</a:t>
            </a:r>
            <a:r>
              <a:rPr lang="en-US" dirty="0" smtClean="0"/>
              <a:t> look, Gen Y-</a:t>
            </a:r>
            <a:r>
              <a:rPr lang="en-US" dirty="0" err="1" smtClean="0"/>
              <a:t>ers</a:t>
            </a:r>
            <a:r>
              <a:rPr lang="en-US" dirty="0" smtClean="0"/>
              <a:t> question authority, command an ever-present access to accurate research via technology and have mastered the short-term goal of focusing their brilliant ideas and earning their trophies.</a:t>
            </a:r>
          </a:p>
          <a:p>
            <a:endParaRPr lang="en-US" dirty="0" smtClean="0"/>
          </a:p>
          <a:p>
            <a:r>
              <a:rPr lang="en-US" dirty="0" smtClean="0"/>
              <a:t>In </a:t>
            </a:r>
            <a:r>
              <a:rPr lang="en-US" dirty="0" err="1" smtClean="0"/>
              <a:t>Tulgan’s</a:t>
            </a:r>
            <a:r>
              <a:rPr lang="en-US" dirty="0" smtClean="0"/>
              <a:t> words, “Generation Y is like Generation X on-fast-forward-with-self-esteem-on-steroids….[their parents] have guided, directed, supported, coached, and protected…and structured.” Not surprisingly, most Gen Y employees report that they love their parents, trust them, and will continue to seek advice from them even from the workplace cubicle via the ever present cell phone. (And they have been known to bring their parents in to work or have them call you to clarify your needs, without any of that debilitating embarrassment factor!) Yes, bosses report more and more that mom and dad are calling to inform employers of the gifts of Susie Q and sometimes chide them for expecting too many hours at the workplace.</a:t>
            </a:r>
          </a:p>
          <a:p>
            <a:endParaRPr lang="en-US" dirty="0" smtClean="0"/>
          </a:p>
          <a:p>
            <a:r>
              <a:rPr lang="en-US" dirty="0" smtClean="0"/>
              <a:t>From “The Tethered Generation” by Kathryn Tyler </a:t>
            </a:r>
            <a:r>
              <a:rPr lang="en-US" baseline="0" dirty="0" smtClean="0"/>
              <a:t> Generation Y suffers from “</a:t>
            </a:r>
            <a:r>
              <a:rPr lang="en-US" baseline="0" dirty="0" err="1" smtClean="0"/>
              <a:t>Helicoptering</a:t>
            </a:r>
            <a:r>
              <a:rPr lang="en-US" baseline="0" dirty="0" smtClean="0"/>
              <a:t> in the Workforce”.</a:t>
            </a:r>
          </a:p>
          <a:p>
            <a:endParaRPr lang="en-US" baseline="0" dirty="0" smtClean="0"/>
          </a:p>
          <a:p>
            <a:r>
              <a:rPr lang="en-US" baseline="0" dirty="0" smtClean="0"/>
              <a:t>“Parents are writing resumes, applying to jobs and attending interviews,” reports Steven Rothberg, president and founder of the College Recruiter.com career site, headquartered in Edina, Minn.</a:t>
            </a:r>
          </a:p>
          <a:p>
            <a:endParaRPr lang="en-US" baseline="0" dirty="0" smtClean="0"/>
          </a:p>
          <a:p>
            <a:r>
              <a:rPr lang="en-US" baseline="0" dirty="0" smtClean="0"/>
              <a:t>Ann Reynolds, director of career services at Texas Christian University in Fort Worth, says she has received feedback from employers about “parents calling to find out why their child was not hired or offered more money.  A few want to be involved in negotiating salary.”</a:t>
            </a:r>
          </a:p>
          <a:p>
            <a:endParaRPr lang="en-US" baseline="0" dirty="0" smtClean="0"/>
          </a:p>
          <a:p>
            <a:r>
              <a:rPr lang="en-US" baseline="0" dirty="0" smtClean="0"/>
              <a:t>A pharmaceutical company reported.  “They had a 23-year-old new employee with a pharmacy doctoral degree show us for the first day of work with her dad.  He wanted to see where she worked.  The dad stayed for four hours.  The manager was aghast.”</a:t>
            </a:r>
          </a:p>
          <a:p>
            <a:endParaRPr lang="en-US" baseline="0" dirty="0" smtClean="0"/>
          </a:p>
          <a:p>
            <a:r>
              <a:rPr lang="en-US" baseline="0" dirty="0" smtClean="0"/>
              <a:t>If we as parents and grandparents do not foster a sense of accomplishment and independence within our younger generation, we have failed them.  If we do not teach them to work and bear their responsibilities, we create a situation that will only end in ruin.</a:t>
            </a:r>
          </a:p>
        </p:txBody>
      </p:sp>
      <p:sp>
        <p:nvSpPr>
          <p:cNvPr id="43012"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76A625-B938-4145-9321-F86F02B27A61}" type="slidenum">
              <a:rPr lang="en-US" smtClean="0"/>
              <a:pPr eaLnBrk="1" hangingPunct="1"/>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4506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62F8E0-AE78-4669-8082-3A4CDFA98FD4}" type="slidenum">
              <a:rPr lang="en-US" smtClean="0"/>
              <a:pPr eaLnBrk="1" hangingPunct="1"/>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762000" y="3200400"/>
            <a:ext cx="7543800" cy="1524000"/>
          </a:xfrm>
        </p:spPr>
        <p:txBody>
          <a:bodyPr anchor="t">
            <a:noAutofit/>
          </a:bodyPr>
          <a:lstStyle>
            <a:lvl1pP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41633E8-4032-4526-9163-2D5CCCAAC2E7}" type="slidenum">
              <a:rPr lang="en-US"/>
              <a:pPr>
                <a:defRPr/>
              </a:pPr>
              <a:t>‹#›</a:t>
            </a:fld>
            <a:endParaRPr lang="en-US"/>
          </a:p>
        </p:txBody>
      </p:sp>
    </p:spTree>
    <p:extLst>
      <p:ext uri="{BB962C8B-B14F-4D97-AF65-F5344CB8AC3E}">
        <p14:creationId xmlns:p14="http://schemas.microsoft.com/office/powerpoint/2010/main" xmlns="" val="934671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153400" cy="8382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idx="1"/>
          </p:nvPr>
        </p:nvSpPr>
        <p:spPr>
          <a:xfrm>
            <a:off x="152400" y="1371600"/>
            <a:ext cx="8153400" cy="4267200"/>
          </a:xfrm>
        </p:spPr>
        <p:txBody>
          <a:bodyPr>
            <a:normAutofit/>
          </a:bodyPr>
          <a:lstStyle>
            <a:lvl1pPr>
              <a:spcBef>
                <a:spcPts val="0"/>
              </a:spcBef>
              <a:defRPr sz="3600"/>
            </a:lvl1pPr>
            <a:lvl2pPr>
              <a:spcBef>
                <a:spcPts val="0"/>
              </a:spcBef>
              <a:defRPr sz="3200"/>
            </a:lvl2pPr>
            <a:lvl3pPr>
              <a:spcBef>
                <a:spcPts val="0"/>
              </a:spcBef>
              <a:defRPr sz="2800"/>
            </a:lvl3pPr>
            <a:lvl4pPr>
              <a:spcBef>
                <a:spcPts val="0"/>
              </a:spcBef>
              <a:defRPr sz="2400" b="1"/>
            </a:lvl4pPr>
            <a:lvl5pPr>
              <a:spcBef>
                <a:spcPts val="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321C8B-4950-4A41-A999-3858A3481B01}" type="slidenum">
              <a:rPr lang="en-US"/>
              <a:pPr>
                <a:defRPr/>
              </a:pPr>
              <a:t>‹#›</a:t>
            </a:fld>
            <a:endParaRPr lang="en-US"/>
          </a:p>
        </p:txBody>
      </p:sp>
    </p:spTree>
    <p:extLst>
      <p:ext uri="{BB962C8B-B14F-4D97-AF65-F5344CB8AC3E}">
        <p14:creationId xmlns:p14="http://schemas.microsoft.com/office/powerpoint/2010/main" xmlns="" val="3252280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64413" y="5867400"/>
            <a:ext cx="1658937"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62000" y="3276600"/>
            <a:ext cx="7543800" cy="1676400"/>
          </a:xfrm>
        </p:spPr>
        <p:txBody>
          <a:bodyPr>
            <a:normAutofit/>
          </a:bodyPr>
          <a:lstStyle>
            <a:lvl1pPr algn="l">
              <a:defRPr sz="48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D39B706-4D93-4135-89BC-A4D0E5A59226}" type="slidenum">
              <a:rPr lang="en-US"/>
              <a:pPr>
                <a:defRPr/>
              </a:pPr>
              <a:t>‹#›</a:t>
            </a:fld>
            <a:endParaRPr lang="en-US"/>
          </a:p>
        </p:txBody>
      </p:sp>
    </p:spTree>
    <p:extLst>
      <p:ext uri="{BB962C8B-B14F-4D97-AF65-F5344CB8AC3E}">
        <p14:creationId xmlns:p14="http://schemas.microsoft.com/office/powerpoint/2010/main" xmlns="" val="289753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4625" y="762000"/>
            <a:ext cx="8146415" cy="1066800"/>
          </a:xfrm>
        </p:spPr>
        <p:txBody>
          <a:bodyPr anchor="t"/>
          <a:lstStyle/>
          <a:p>
            <a:r>
              <a:rPr lang="en-US" dirty="0" smtClean="0"/>
              <a:t>Click to edit Master title style</a:t>
            </a:r>
            <a:endParaRPr lang="en-US" dirty="0"/>
          </a:p>
        </p:txBody>
      </p:sp>
      <p:sp>
        <p:nvSpPr>
          <p:cNvPr id="3" name="Content Placeholder 2"/>
          <p:cNvSpPr>
            <a:spLocks noGrp="1"/>
          </p:cNvSpPr>
          <p:nvPr>
            <p:ph sz="half" idx="1"/>
          </p:nvPr>
        </p:nvSpPr>
        <p:spPr>
          <a:xfrm>
            <a:off x="228600" y="1981200"/>
            <a:ext cx="4191000" cy="39959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114800" y="1981200"/>
            <a:ext cx="4191000" cy="39959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144B63-2E50-43F5-8B0A-C1E2657A308D}" type="slidenum">
              <a:rPr lang="en-US"/>
              <a:pPr>
                <a:defRPr/>
              </a:pPr>
              <a:t>‹#›</a:t>
            </a:fld>
            <a:endParaRPr lang="en-US"/>
          </a:p>
        </p:txBody>
      </p:sp>
    </p:spTree>
    <p:extLst>
      <p:ext uri="{BB962C8B-B14F-4D97-AF65-F5344CB8AC3E}">
        <p14:creationId xmlns:p14="http://schemas.microsoft.com/office/powerpoint/2010/main" xmlns="" val="290848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52400" y="2057400"/>
            <a:ext cx="3962400" cy="4038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267200" y="2057400"/>
            <a:ext cx="4035552" cy="4038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title"/>
          </p:nvPr>
        </p:nvSpPr>
        <p:spPr>
          <a:xfrm>
            <a:off x="174625" y="762000"/>
            <a:ext cx="8146415" cy="1066800"/>
          </a:xfrm>
        </p:spPr>
        <p:txBody>
          <a:bodyPr anchor="t"/>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DBBA889-F145-4027-83BE-E30148F3B9D5}" type="slidenum">
              <a:rPr lang="en-US"/>
              <a:pPr>
                <a:defRPr/>
              </a:pPr>
              <a:t>‹#›</a:t>
            </a:fld>
            <a:endParaRPr lang="en-US"/>
          </a:p>
        </p:txBody>
      </p:sp>
    </p:spTree>
    <p:extLst>
      <p:ext uri="{BB962C8B-B14F-4D97-AF65-F5344CB8AC3E}">
        <p14:creationId xmlns:p14="http://schemas.microsoft.com/office/powerpoint/2010/main" xmlns="" val="165606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147050" cy="8001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2C85EB7-7694-4520-BE6A-5522A1A77D95}" type="slidenum">
              <a:rPr lang="en-US"/>
              <a:pPr>
                <a:defRPr/>
              </a:pPr>
              <a:t>‹#›</a:t>
            </a:fld>
            <a:endParaRPr lang="en-US"/>
          </a:p>
        </p:txBody>
      </p:sp>
    </p:spTree>
    <p:extLst>
      <p:ext uri="{BB962C8B-B14F-4D97-AF65-F5344CB8AC3E}">
        <p14:creationId xmlns:p14="http://schemas.microsoft.com/office/powerpoint/2010/main" xmlns="" val="330261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539183E-085A-44AD-8359-BCD8B7366A91}" type="slidenum">
              <a:rPr lang="en-US"/>
              <a:pPr>
                <a:defRPr/>
              </a:pPr>
              <a:t>‹#›</a:t>
            </a:fld>
            <a:endParaRPr lang="en-US"/>
          </a:p>
        </p:txBody>
      </p:sp>
    </p:spTree>
    <p:extLst>
      <p:ext uri="{BB962C8B-B14F-4D97-AF65-F5344CB8AC3E}">
        <p14:creationId xmlns:p14="http://schemas.microsoft.com/office/powerpoint/2010/main" xmlns="" val="4262525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2D9290-E8AF-4DB7-B70E-A87D17016764}" type="slidenum">
              <a:rPr lang="en-US"/>
              <a:pPr>
                <a:defRPr/>
              </a:pPr>
              <a:t>‹#›</a:t>
            </a:fld>
            <a:endParaRPr lang="en-US"/>
          </a:p>
        </p:txBody>
      </p:sp>
    </p:spTree>
    <p:extLst>
      <p:ext uri="{BB962C8B-B14F-4D97-AF65-F5344CB8AC3E}">
        <p14:creationId xmlns:p14="http://schemas.microsoft.com/office/powerpoint/2010/main" xmlns="" val="279726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FA472C-6ED5-46BD-A805-A43AC4721DEB}" type="slidenum">
              <a:rPr lang="en-US"/>
              <a:pPr>
                <a:defRPr/>
              </a:pPr>
              <a:t>‹#›</a:t>
            </a:fld>
            <a:endParaRPr lang="en-US"/>
          </a:p>
        </p:txBody>
      </p:sp>
    </p:spTree>
    <p:extLst>
      <p:ext uri="{BB962C8B-B14F-4D97-AF65-F5344CB8AC3E}">
        <p14:creationId xmlns:p14="http://schemas.microsoft.com/office/powerpoint/2010/main" xmlns="" val="1134765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74625" y="952500"/>
            <a:ext cx="814705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20650" y="1905000"/>
            <a:ext cx="848995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48400" y="6208713"/>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a:defRPr/>
            </a:pPr>
            <a:endParaRPr lang="en-US"/>
          </a:p>
        </p:txBody>
      </p:sp>
      <p:sp>
        <p:nvSpPr>
          <p:cNvPr id="5" name="Footer Placeholder 4"/>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a:defRPr/>
            </a:pPr>
            <a:endParaRPr lang="en-US"/>
          </a:p>
        </p:txBody>
      </p:sp>
      <p:sp>
        <p:nvSpPr>
          <p:cNvPr id="6" name="Slide Number Placeholder 5"/>
          <p:cNvSpPr>
            <a:spLocks noGrp="1"/>
          </p:cNvSpPr>
          <p:nvPr>
            <p:ph type="sldNum" sz="quarter" idx="4"/>
          </p:nvPr>
        </p:nvSpPr>
        <p:spPr>
          <a:xfrm>
            <a:off x="7620000" y="5688013"/>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a:defRPr/>
            </a:pPr>
            <a:fld id="{082AFE5B-788B-4339-9F4A-676260C0B74F}" type="slidenum">
              <a:rPr lang="en-US"/>
              <a:pPr>
                <a:defRPr/>
              </a:pPr>
              <a:t>‹#›</a:t>
            </a:fld>
            <a:endParaRPr lang="en-US"/>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050" r:id="rId1"/>
    <p:sldLayoutId id="2147484043" r:id="rId2"/>
    <p:sldLayoutId id="2147484051" r:id="rId3"/>
    <p:sldLayoutId id="2147484044" r:id="rId4"/>
    <p:sldLayoutId id="2147484045" r:id="rId5"/>
    <p:sldLayoutId id="2147484046" r:id="rId6"/>
    <p:sldLayoutId id="2147484047" r:id="rId7"/>
    <p:sldLayoutId id="2147484048" r:id="rId8"/>
    <p:sldLayoutId id="2147484049" r:id="rId9"/>
  </p:sldLayoutIdLst>
  <p:txStyles>
    <p:titleStyle>
      <a:lvl1pPr algn="l" rtl="0" eaLnBrk="0" fontAlgn="base" hangingPunct="0">
        <a:spcBef>
          <a:spcPct val="0"/>
        </a:spcBef>
        <a:spcAft>
          <a:spcPct val="0"/>
        </a:spcAft>
        <a:defRPr sz="4000" kern="1200">
          <a:solidFill>
            <a:srgbClr val="262626"/>
          </a:solidFill>
          <a:latin typeface="+mj-lt"/>
          <a:ea typeface="+mj-ea"/>
          <a:cs typeface="+mj-cs"/>
        </a:defRPr>
      </a:lvl1pPr>
      <a:lvl2pPr algn="l" rtl="0" eaLnBrk="0" fontAlgn="base" hangingPunct="0">
        <a:spcBef>
          <a:spcPct val="0"/>
        </a:spcBef>
        <a:spcAft>
          <a:spcPct val="0"/>
        </a:spcAft>
        <a:defRPr sz="4000">
          <a:solidFill>
            <a:srgbClr val="262626"/>
          </a:solidFill>
          <a:latin typeface="Impact" pitchFamily="34" charset="0"/>
        </a:defRPr>
      </a:lvl2pPr>
      <a:lvl3pPr algn="l" rtl="0" eaLnBrk="0" fontAlgn="base" hangingPunct="0">
        <a:spcBef>
          <a:spcPct val="0"/>
        </a:spcBef>
        <a:spcAft>
          <a:spcPct val="0"/>
        </a:spcAft>
        <a:defRPr sz="4000">
          <a:solidFill>
            <a:srgbClr val="262626"/>
          </a:solidFill>
          <a:latin typeface="Impact" pitchFamily="34" charset="0"/>
        </a:defRPr>
      </a:lvl3pPr>
      <a:lvl4pPr algn="l" rtl="0" eaLnBrk="0" fontAlgn="base" hangingPunct="0">
        <a:spcBef>
          <a:spcPct val="0"/>
        </a:spcBef>
        <a:spcAft>
          <a:spcPct val="0"/>
        </a:spcAft>
        <a:defRPr sz="4000">
          <a:solidFill>
            <a:srgbClr val="262626"/>
          </a:solidFill>
          <a:latin typeface="Impact" pitchFamily="34" charset="0"/>
        </a:defRPr>
      </a:lvl4pPr>
      <a:lvl5pPr algn="l" rtl="0" eaLnBrk="0" fontAlgn="base" hangingPunct="0">
        <a:spcBef>
          <a:spcPct val="0"/>
        </a:spcBef>
        <a:spcAft>
          <a:spcPct val="0"/>
        </a:spcAft>
        <a:defRPr sz="40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Font typeface="Arial" charset="0"/>
        <a:buChar char="•"/>
        <a:defRPr sz="36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3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8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sz="2400" b="1"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sz="6000" dirty="0" smtClean="0"/>
              <a:t>The Diligent Worker</a:t>
            </a:r>
            <a:endParaRPr lang="en-US" sz="6000" dirty="0" smtClean="0">
              <a:latin typeface="Monotype Corsiva"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Secular Workers</a:t>
            </a:r>
            <a:endParaRPr lang="en-US" dirty="0">
              <a:solidFill>
                <a:schemeClr val="tx1">
                  <a:lumMod val="85000"/>
                  <a:lumOff val="15000"/>
                </a:schemeClr>
              </a:solidFill>
            </a:endParaRPr>
          </a:p>
        </p:txBody>
      </p:sp>
      <p:sp>
        <p:nvSpPr>
          <p:cNvPr id="16387" name="Content Placeholder 2"/>
          <p:cNvSpPr>
            <a:spLocks noGrp="1"/>
          </p:cNvSpPr>
          <p:nvPr>
            <p:ph type="body" idx="1"/>
          </p:nvPr>
        </p:nvSpPr>
        <p:spPr>
          <a:xfrm>
            <a:off x="120650" y="1905000"/>
            <a:ext cx="8489950" cy="4267200"/>
          </a:xfrm>
        </p:spPr>
        <p:txBody>
          <a:bodyPr>
            <a:normAutofit/>
          </a:bodyPr>
          <a:lstStyle/>
          <a:p>
            <a:pPr eaLnBrk="1" hangingPunct="1">
              <a:spcBef>
                <a:spcPct val="0"/>
              </a:spcBef>
            </a:pPr>
            <a:r>
              <a:rPr lang="en-US" dirty="0" smtClean="0">
                <a:latin typeface="Arial" charset="0"/>
                <a:cs typeface="Arial" charset="0"/>
              </a:rPr>
              <a:t>Guidance from God’s Word  			</a:t>
            </a:r>
          </a:p>
          <a:p>
            <a:pPr lvl="1" eaLnBrk="1" hangingPunct="1">
              <a:spcBef>
                <a:spcPct val="0"/>
              </a:spcBef>
            </a:pPr>
            <a:r>
              <a:rPr lang="en-US" dirty="0" smtClean="0">
                <a:latin typeface="Arial" charset="0"/>
                <a:cs typeface="Arial" charset="0"/>
              </a:rPr>
              <a:t>Must not be slothful </a:t>
            </a:r>
          </a:p>
          <a:p>
            <a:pPr lvl="1" eaLnBrk="1" hangingPunct="1">
              <a:spcBef>
                <a:spcPct val="0"/>
              </a:spcBef>
            </a:pPr>
            <a:r>
              <a:rPr lang="en-US" dirty="0" smtClean="0">
                <a:latin typeface="Arial" charset="0"/>
                <a:cs typeface="Arial" charset="0"/>
              </a:rPr>
              <a:t>Must be active and timely</a:t>
            </a:r>
          </a:p>
          <a:p>
            <a:pPr lvl="2" eaLnBrk="1" hangingPunct="1">
              <a:spcBef>
                <a:spcPct val="0"/>
              </a:spcBef>
            </a:pPr>
            <a:r>
              <a:rPr lang="en-US" dirty="0" smtClean="0">
                <a:latin typeface="Arial" charset="0"/>
                <a:cs typeface="Arial" charset="0"/>
              </a:rPr>
              <a:t>Pr. 10:4-5  “He who has a slack hand becomes poor, but the hand of the diligent makes rich.  He who gathers in summer is a wise son; He who sleeps in harvest is a son who causes shame.”</a:t>
            </a: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Secular Workers</a:t>
            </a:r>
            <a:endParaRPr lang="en-US" dirty="0">
              <a:solidFill>
                <a:schemeClr val="tx1">
                  <a:lumMod val="85000"/>
                  <a:lumOff val="15000"/>
                </a:schemeClr>
              </a:solidFill>
            </a:endParaRPr>
          </a:p>
        </p:txBody>
      </p:sp>
      <p:sp>
        <p:nvSpPr>
          <p:cNvPr id="17411" name="Content Placeholder 2"/>
          <p:cNvSpPr>
            <a:spLocks noGrp="1"/>
          </p:cNvSpPr>
          <p:nvPr>
            <p:ph type="body" idx="1"/>
          </p:nvPr>
        </p:nvSpPr>
        <p:spPr>
          <a:xfrm>
            <a:off x="120650" y="1905000"/>
            <a:ext cx="8489950" cy="4267200"/>
          </a:xfrm>
        </p:spPr>
        <p:txBody>
          <a:bodyPr>
            <a:normAutofit/>
          </a:bodyPr>
          <a:lstStyle/>
          <a:p>
            <a:pPr eaLnBrk="1" hangingPunct="1">
              <a:spcBef>
                <a:spcPct val="0"/>
              </a:spcBef>
            </a:pPr>
            <a:r>
              <a:rPr lang="en-US" dirty="0" smtClean="0">
                <a:latin typeface="Arial" charset="0"/>
                <a:cs typeface="Arial" charset="0"/>
              </a:rPr>
              <a:t>Guidance from God’s Word  			</a:t>
            </a:r>
          </a:p>
          <a:p>
            <a:pPr lvl="1" eaLnBrk="1" hangingPunct="1">
              <a:spcBef>
                <a:spcPct val="0"/>
              </a:spcBef>
            </a:pPr>
            <a:r>
              <a:rPr lang="en-US" dirty="0" smtClean="0">
                <a:latin typeface="Arial" charset="0"/>
                <a:cs typeface="Arial" charset="0"/>
              </a:rPr>
              <a:t>Must not be slothful </a:t>
            </a:r>
          </a:p>
          <a:p>
            <a:pPr lvl="1" eaLnBrk="1" hangingPunct="1">
              <a:spcBef>
                <a:spcPct val="0"/>
              </a:spcBef>
            </a:pPr>
            <a:r>
              <a:rPr lang="en-US" dirty="0" smtClean="0">
                <a:latin typeface="Arial" charset="0"/>
                <a:cs typeface="Arial" charset="0"/>
              </a:rPr>
              <a:t>Must be active and timely</a:t>
            </a:r>
          </a:p>
          <a:p>
            <a:pPr lvl="1" eaLnBrk="1" hangingPunct="1">
              <a:spcBef>
                <a:spcPct val="0"/>
              </a:spcBef>
            </a:pPr>
            <a:r>
              <a:rPr lang="en-US" dirty="0" smtClean="0">
                <a:latin typeface="Arial" charset="0"/>
                <a:cs typeface="Arial" charset="0"/>
              </a:rPr>
              <a:t>Must choose companions wisely</a:t>
            </a:r>
          </a:p>
          <a:p>
            <a:pPr lvl="2" eaLnBrk="1" hangingPunct="1">
              <a:spcBef>
                <a:spcPct val="0"/>
              </a:spcBef>
            </a:pPr>
            <a:r>
              <a:rPr lang="en-US" dirty="0" smtClean="0">
                <a:latin typeface="Arial" charset="0"/>
                <a:cs typeface="Arial" charset="0"/>
              </a:rPr>
              <a:t>Pr. 12:11 “He who tills his land will be satisfied with bread, but he who follows frivolity [vain persons] is devoid of understanding.”  </a:t>
            </a:r>
          </a:p>
          <a:p>
            <a:pPr eaLnBrk="1" hangingPunct="1">
              <a:spcBef>
                <a:spcPct val="0"/>
              </a:spcBef>
              <a:buFont typeface="Arial" charset="0"/>
              <a:buNone/>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Secular Workers</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905000"/>
            <a:ext cx="8489950" cy="4267200"/>
          </a:xfrm>
        </p:spPr>
        <p:txBody>
          <a:bodyPr>
            <a:normAutofit lnSpcReduction="10000"/>
          </a:bodyPr>
          <a:lstStyle/>
          <a:p>
            <a:pPr eaLnBrk="1" hangingPunct="1">
              <a:spcBef>
                <a:spcPct val="0"/>
              </a:spcBef>
              <a:defRPr/>
            </a:pPr>
            <a:r>
              <a:rPr lang="en-US" dirty="0" smtClean="0">
                <a:latin typeface="Arial" charset="0"/>
                <a:cs typeface="Arial" charset="0"/>
              </a:rPr>
              <a:t>Guidance from God’s Word  			</a:t>
            </a:r>
          </a:p>
          <a:p>
            <a:pPr lvl="1" eaLnBrk="1" hangingPunct="1">
              <a:spcBef>
                <a:spcPct val="0"/>
              </a:spcBef>
              <a:defRPr/>
            </a:pPr>
            <a:r>
              <a:rPr lang="en-US" dirty="0" smtClean="0">
                <a:latin typeface="Arial" charset="0"/>
                <a:cs typeface="Arial" charset="0"/>
              </a:rPr>
              <a:t>Must not be slothful </a:t>
            </a:r>
          </a:p>
          <a:p>
            <a:pPr lvl="1" eaLnBrk="1" hangingPunct="1">
              <a:spcBef>
                <a:spcPct val="0"/>
              </a:spcBef>
              <a:defRPr/>
            </a:pPr>
            <a:r>
              <a:rPr lang="en-US" dirty="0" smtClean="0">
                <a:latin typeface="Arial" charset="0"/>
                <a:cs typeface="Arial" charset="0"/>
              </a:rPr>
              <a:t>Must be active and timely</a:t>
            </a:r>
          </a:p>
          <a:p>
            <a:pPr lvl="1" eaLnBrk="1" hangingPunct="1">
              <a:spcBef>
                <a:spcPct val="0"/>
              </a:spcBef>
              <a:defRPr/>
            </a:pPr>
            <a:r>
              <a:rPr lang="en-US" dirty="0" smtClean="0">
                <a:latin typeface="Arial" charset="0"/>
                <a:cs typeface="Arial" charset="0"/>
              </a:rPr>
              <a:t>Must choose companions wisely</a:t>
            </a:r>
          </a:p>
          <a:p>
            <a:pPr lvl="1" eaLnBrk="1" hangingPunct="1">
              <a:spcBef>
                <a:spcPct val="0"/>
              </a:spcBef>
              <a:defRPr/>
            </a:pPr>
            <a:r>
              <a:rPr lang="en-US" dirty="0" smtClean="0">
                <a:latin typeface="Arial" charset="0"/>
                <a:cs typeface="Arial" charset="0"/>
              </a:rPr>
              <a:t>Must be honest</a:t>
            </a:r>
          </a:p>
          <a:p>
            <a:pPr lvl="2" eaLnBrk="1" hangingPunct="1">
              <a:spcBef>
                <a:spcPct val="0"/>
              </a:spcBef>
              <a:defRPr/>
            </a:pPr>
            <a:r>
              <a:rPr lang="en-US" dirty="0" smtClean="0">
                <a:latin typeface="Arial" charset="0"/>
                <a:cs typeface="Arial" charset="0"/>
              </a:rPr>
              <a:t>Eph. 4:8 “Let him who stole steal no longer, but rather let him labor, working with his hands what is good, that he may have something to give him who has need.”  </a:t>
            </a:r>
          </a:p>
          <a:p>
            <a:pPr lvl="2" eaLnBrk="1" hangingPunct="1">
              <a:spcBef>
                <a:spcPct val="0"/>
              </a:spcBef>
              <a:defRPr/>
            </a:pPr>
            <a:endParaRPr lang="en-US" dirty="0" smtClean="0">
              <a:latin typeface="Arial" pitchFamily="34" charset="0"/>
              <a:cs typeface="Arial" pitchFamily="34" charset="0"/>
            </a:endParaRPr>
          </a:p>
          <a:p>
            <a:pPr eaLnBrk="1" hangingPunct="1">
              <a:spcBef>
                <a:spcPct val="0"/>
              </a:spcBef>
              <a:buFont typeface="Arial" charset="0"/>
              <a:buNone/>
              <a:defRPr/>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Secular Workers</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905000"/>
            <a:ext cx="8489950" cy="4267200"/>
          </a:xfrm>
        </p:spPr>
        <p:txBody>
          <a:bodyPr>
            <a:normAutofit/>
          </a:bodyPr>
          <a:lstStyle/>
          <a:p>
            <a:pPr eaLnBrk="1" hangingPunct="1">
              <a:spcBef>
                <a:spcPct val="0"/>
              </a:spcBef>
              <a:defRPr/>
            </a:pPr>
            <a:r>
              <a:rPr lang="en-US" dirty="0" smtClean="0">
                <a:latin typeface="Arial" charset="0"/>
                <a:cs typeface="Arial" charset="0"/>
              </a:rPr>
              <a:t>Guidance from God’s Word  			</a:t>
            </a:r>
          </a:p>
          <a:p>
            <a:pPr lvl="1" eaLnBrk="1" hangingPunct="1">
              <a:spcBef>
                <a:spcPct val="0"/>
              </a:spcBef>
              <a:defRPr/>
            </a:pPr>
            <a:r>
              <a:rPr lang="en-US" dirty="0" smtClean="0">
                <a:latin typeface="Arial" charset="0"/>
                <a:cs typeface="Arial" charset="0"/>
              </a:rPr>
              <a:t>Must not be slothful </a:t>
            </a:r>
          </a:p>
          <a:p>
            <a:pPr lvl="1" eaLnBrk="1" hangingPunct="1">
              <a:spcBef>
                <a:spcPct val="0"/>
              </a:spcBef>
              <a:defRPr/>
            </a:pPr>
            <a:r>
              <a:rPr lang="en-US" dirty="0" smtClean="0">
                <a:latin typeface="Arial" charset="0"/>
                <a:cs typeface="Arial" charset="0"/>
              </a:rPr>
              <a:t>Must be active and timely</a:t>
            </a:r>
          </a:p>
          <a:p>
            <a:pPr lvl="1" eaLnBrk="1" hangingPunct="1">
              <a:spcBef>
                <a:spcPct val="0"/>
              </a:spcBef>
              <a:defRPr/>
            </a:pPr>
            <a:r>
              <a:rPr lang="en-US" dirty="0" smtClean="0">
                <a:latin typeface="Arial" charset="0"/>
                <a:cs typeface="Arial" charset="0"/>
              </a:rPr>
              <a:t>Must choose companions wisely</a:t>
            </a:r>
          </a:p>
          <a:p>
            <a:pPr lvl="1" eaLnBrk="1" hangingPunct="1">
              <a:spcBef>
                <a:spcPct val="0"/>
              </a:spcBef>
              <a:defRPr/>
            </a:pPr>
            <a:r>
              <a:rPr lang="en-US" dirty="0" smtClean="0">
                <a:latin typeface="Arial" charset="0"/>
                <a:cs typeface="Arial" charset="0"/>
              </a:rPr>
              <a:t>Must be honest</a:t>
            </a:r>
          </a:p>
          <a:p>
            <a:pPr lvl="1" eaLnBrk="1" hangingPunct="1">
              <a:spcBef>
                <a:spcPct val="0"/>
              </a:spcBef>
              <a:defRPr/>
            </a:pPr>
            <a:r>
              <a:rPr lang="en-US" dirty="0" smtClean="0">
                <a:latin typeface="Arial" charset="0"/>
                <a:cs typeface="Arial" charset="0"/>
              </a:rPr>
              <a:t>Must provide for his own</a:t>
            </a:r>
          </a:p>
          <a:p>
            <a:pPr lvl="2" eaLnBrk="1" hangingPunct="1">
              <a:spcBef>
                <a:spcPct val="0"/>
              </a:spcBef>
              <a:defRPr/>
            </a:pPr>
            <a:r>
              <a:rPr lang="en-US" dirty="0" smtClean="0">
                <a:latin typeface="Arial" charset="0"/>
                <a:cs typeface="Arial" charset="0"/>
              </a:rPr>
              <a:t>2 Thess. 3:10 “… we commanded you this:   If anyone will not work, neither shall he eat.”</a:t>
            </a:r>
          </a:p>
          <a:p>
            <a:pPr lvl="2" eaLnBrk="1" hangingPunct="1">
              <a:spcBef>
                <a:spcPct val="0"/>
              </a:spcBef>
              <a:defRPr/>
            </a:pPr>
            <a:endParaRPr lang="en-US" dirty="0" smtClean="0">
              <a:latin typeface="Arial" pitchFamily="34" charset="0"/>
              <a:cs typeface="Arial" pitchFamily="34" charset="0"/>
            </a:endParaRPr>
          </a:p>
          <a:p>
            <a:pPr eaLnBrk="1" hangingPunct="1">
              <a:spcBef>
                <a:spcPct val="0"/>
              </a:spcBef>
              <a:buFont typeface="Arial" charset="0"/>
              <a:buNone/>
              <a:defRPr/>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Secular Workers</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905000"/>
            <a:ext cx="8489950" cy="4267200"/>
          </a:xfrm>
        </p:spPr>
        <p:txBody>
          <a:bodyPr>
            <a:normAutofit lnSpcReduction="10000"/>
          </a:bodyPr>
          <a:lstStyle/>
          <a:p>
            <a:pPr eaLnBrk="1" hangingPunct="1">
              <a:spcBef>
                <a:spcPct val="0"/>
              </a:spcBef>
              <a:defRPr/>
            </a:pPr>
            <a:r>
              <a:rPr lang="en-US" dirty="0" smtClean="0">
                <a:latin typeface="Arial" charset="0"/>
                <a:cs typeface="Arial" charset="0"/>
              </a:rPr>
              <a:t>Guidance from God’s Word  			</a:t>
            </a:r>
          </a:p>
          <a:p>
            <a:pPr lvl="1" eaLnBrk="1" hangingPunct="1">
              <a:spcBef>
                <a:spcPct val="0"/>
              </a:spcBef>
              <a:defRPr/>
            </a:pPr>
            <a:r>
              <a:rPr lang="en-US" dirty="0" smtClean="0">
                <a:latin typeface="Arial" charset="0"/>
                <a:cs typeface="Arial" charset="0"/>
              </a:rPr>
              <a:t>Must not be slothful </a:t>
            </a:r>
          </a:p>
          <a:p>
            <a:pPr lvl="1" eaLnBrk="1" hangingPunct="1">
              <a:spcBef>
                <a:spcPct val="0"/>
              </a:spcBef>
              <a:defRPr/>
            </a:pPr>
            <a:r>
              <a:rPr lang="en-US" dirty="0" smtClean="0">
                <a:latin typeface="Arial" charset="0"/>
                <a:cs typeface="Arial" charset="0"/>
              </a:rPr>
              <a:t>Must be active and timely</a:t>
            </a:r>
          </a:p>
          <a:p>
            <a:pPr lvl="1" eaLnBrk="1" hangingPunct="1">
              <a:spcBef>
                <a:spcPct val="0"/>
              </a:spcBef>
              <a:defRPr/>
            </a:pPr>
            <a:r>
              <a:rPr lang="en-US" dirty="0" smtClean="0">
                <a:latin typeface="Arial" charset="0"/>
                <a:cs typeface="Arial" charset="0"/>
              </a:rPr>
              <a:t>Must choose companions wisely</a:t>
            </a:r>
          </a:p>
          <a:p>
            <a:pPr lvl="1" eaLnBrk="1" hangingPunct="1">
              <a:spcBef>
                <a:spcPct val="0"/>
              </a:spcBef>
              <a:defRPr/>
            </a:pPr>
            <a:r>
              <a:rPr lang="en-US" dirty="0" smtClean="0">
                <a:latin typeface="Arial" charset="0"/>
                <a:cs typeface="Arial" charset="0"/>
              </a:rPr>
              <a:t>Must be honest</a:t>
            </a:r>
          </a:p>
          <a:p>
            <a:pPr lvl="1" eaLnBrk="1" hangingPunct="1">
              <a:spcBef>
                <a:spcPct val="0"/>
              </a:spcBef>
              <a:defRPr/>
            </a:pPr>
            <a:r>
              <a:rPr lang="en-US" dirty="0" smtClean="0">
                <a:latin typeface="Arial" charset="0"/>
                <a:cs typeface="Arial" charset="0"/>
              </a:rPr>
              <a:t>Must provide for his own</a:t>
            </a:r>
          </a:p>
          <a:p>
            <a:pPr lvl="1" eaLnBrk="1" hangingPunct="1">
              <a:spcBef>
                <a:spcPct val="0"/>
              </a:spcBef>
              <a:defRPr/>
            </a:pPr>
            <a:r>
              <a:rPr lang="en-US" dirty="0" smtClean="0">
                <a:latin typeface="Arial" charset="0"/>
                <a:cs typeface="Arial" charset="0"/>
              </a:rPr>
              <a:t>Must do so with excellence</a:t>
            </a:r>
          </a:p>
          <a:p>
            <a:pPr lvl="2" eaLnBrk="1" hangingPunct="1">
              <a:spcBef>
                <a:spcPct val="0"/>
              </a:spcBef>
              <a:defRPr/>
            </a:pPr>
            <a:r>
              <a:rPr lang="en-US" dirty="0" err="1" smtClean="0">
                <a:latin typeface="Arial" charset="0"/>
                <a:cs typeface="Arial" charset="0"/>
              </a:rPr>
              <a:t>Ecc</a:t>
            </a:r>
            <a:r>
              <a:rPr lang="en-US" dirty="0" smtClean="0">
                <a:latin typeface="Arial" charset="0"/>
                <a:cs typeface="Arial" charset="0"/>
              </a:rPr>
              <a:t>. 9:10 “Whatever your hand finds to do, do it with your might…”</a:t>
            </a:r>
          </a:p>
          <a:p>
            <a:pPr lvl="2" eaLnBrk="1" hangingPunct="1">
              <a:spcBef>
                <a:spcPct val="0"/>
              </a:spcBef>
              <a:defRPr/>
            </a:pPr>
            <a:endParaRPr lang="en-US" dirty="0" smtClean="0">
              <a:latin typeface="Arial" pitchFamily="34" charset="0"/>
              <a:cs typeface="Arial" pitchFamily="34" charset="0"/>
            </a:endParaRPr>
          </a:p>
          <a:p>
            <a:pPr eaLnBrk="1" hangingPunct="1">
              <a:spcBef>
                <a:spcPct val="0"/>
              </a:spcBef>
              <a:buFont typeface="Arial" charset="0"/>
              <a:buNone/>
              <a:defRPr/>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Spiritual Workers</a:t>
            </a:r>
            <a:endParaRPr lang="en-US" dirty="0">
              <a:solidFill>
                <a:schemeClr val="tx1">
                  <a:lumMod val="85000"/>
                  <a:lumOff val="15000"/>
                </a:schemeClr>
              </a:solidFill>
            </a:endParaRPr>
          </a:p>
        </p:txBody>
      </p:sp>
      <p:sp>
        <p:nvSpPr>
          <p:cNvPr id="21507" name="Content Placeholder 2"/>
          <p:cNvSpPr>
            <a:spLocks noGrp="1"/>
          </p:cNvSpPr>
          <p:nvPr>
            <p:ph type="body" idx="1"/>
          </p:nvPr>
        </p:nvSpPr>
        <p:spPr>
          <a:xfrm>
            <a:off x="120650" y="1905000"/>
            <a:ext cx="8489950" cy="4267200"/>
          </a:xfrm>
        </p:spPr>
        <p:txBody>
          <a:bodyPr/>
          <a:lstStyle/>
          <a:p>
            <a:pPr eaLnBrk="1" hangingPunct="1">
              <a:spcBef>
                <a:spcPct val="0"/>
              </a:spcBef>
            </a:pPr>
            <a:r>
              <a:rPr lang="en-US" dirty="0" smtClean="0">
                <a:latin typeface="Arial" charset="0"/>
                <a:cs typeface="Arial" charset="0"/>
              </a:rPr>
              <a:t>Expectations of All Spiritual Workers	</a:t>
            </a:r>
          </a:p>
          <a:p>
            <a:pPr lvl="1" eaLnBrk="1" hangingPunct="1">
              <a:spcBef>
                <a:spcPct val="0"/>
              </a:spcBef>
            </a:pPr>
            <a:r>
              <a:rPr lang="en-US" dirty="0" smtClean="0">
                <a:latin typeface="Arial" charset="0"/>
                <a:cs typeface="Arial" charset="0"/>
              </a:rPr>
              <a:t>Become a Christian</a:t>
            </a:r>
          </a:p>
          <a:p>
            <a:pPr lvl="2" eaLnBrk="1" hangingPunct="1">
              <a:spcBef>
                <a:spcPct val="0"/>
              </a:spcBef>
            </a:pPr>
            <a:r>
              <a:rPr lang="en-US" dirty="0" smtClean="0">
                <a:latin typeface="Arial" charset="0"/>
                <a:cs typeface="Arial" charset="0"/>
              </a:rPr>
              <a:t>Hear the word to generate faith – Rom. 5:17</a:t>
            </a:r>
          </a:p>
          <a:p>
            <a:pPr lvl="2" eaLnBrk="1" hangingPunct="1">
              <a:spcBef>
                <a:spcPct val="0"/>
              </a:spcBef>
            </a:pPr>
            <a:r>
              <a:rPr lang="en-US" dirty="0" smtClean="0">
                <a:latin typeface="Arial" charset="0"/>
                <a:cs typeface="Arial" charset="0"/>
              </a:rPr>
              <a:t>Believe – Mark 16:16</a:t>
            </a:r>
          </a:p>
          <a:p>
            <a:pPr lvl="2" eaLnBrk="1" hangingPunct="1">
              <a:spcBef>
                <a:spcPct val="0"/>
              </a:spcBef>
            </a:pPr>
            <a:r>
              <a:rPr lang="en-US" dirty="0" smtClean="0">
                <a:latin typeface="Arial" charset="0"/>
                <a:cs typeface="Arial" charset="0"/>
              </a:rPr>
              <a:t>Repent – Luke 13:3</a:t>
            </a:r>
          </a:p>
          <a:p>
            <a:pPr lvl="2" eaLnBrk="1" hangingPunct="1">
              <a:spcBef>
                <a:spcPct val="0"/>
              </a:spcBef>
            </a:pPr>
            <a:r>
              <a:rPr lang="en-US" dirty="0" smtClean="0">
                <a:latin typeface="Arial" charset="0"/>
                <a:cs typeface="Arial" charset="0"/>
              </a:rPr>
              <a:t>Confess – Rom. 10:9-10</a:t>
            </a:r>
          </a:p>
          <a:p>
            <a:pPr lvl="2" eaLnBrk="1" hangingPunct="1">
              <a:spcBef>
                <a:spcPct val="0"/>
              </a:spcBef>
            </a:pPr>
            <a:r>
              <a:rPr lang="en-US" dirty="0" smtClean="0">
                <a:latin typeface="Arial" charset="0"/>
                <a:cs typeface="Arial" charset="0"/>
              </a:rPr>
              <a:t>Be Baptized – Acts 2:38</a:t>
            </a:r>
          </a:p>
          <a:p>
            <a:pPr eaLnBrk="1" hangingPunct="1">
              <a:spcBef>
                <a:spcPct val="0"/>
              </a:spcBef>
              <a:buFont typeface="Arial" charset="0"/>
              <a:buNone/>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Spiritual Workers</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905000"/>
            <a:ext cx="8489950" cy="4267200"/>
          </a:xfrm>
        </p:spPr>
        <p:txBody>
          <a:bodyPr/>
          <a:lstStyle/>
          <a:p>
            <a:pPr eaLnBrk="1" hangingPunct="1">
              <a:spcBef>
                <a:spcPct val="0"/>
              </a:spcBef>
            </a:pPr>
            <a:r>
              <a:rPr lang="en-US" dirty="0" smtClean="0">
                <a:latin typeface="Arial" charset="0"/>
                <a:cs typeface="Arial" charset="0"/>
              </a:rPr>
              <a:t>Expectations of All Spiritual Workers	</a:t>
            </a:r>
          </a:p>
          <a:p>
            <a:pPr lvl="1" eaLnBrk="1" hangingPunct="1">
              <a:spcBef>
                <a:spcPct val="0"/>
              </a:spcBef>
            </a:pPr>
            <a:r>
              <a:rPr lang="en-US" dirty="0" smtClean="0">
                <a:latin typeface="Arial" charset="0"/>
                <a:cs typeface="Arial" charset="0"/>
              </a:rPr>
              <a:t>Become a Christian</a:t>
            </a:r>
          </a:p>
          <a:p>
            <a:pPr lvl="1" eaLnBrk="1" hangingPunct="1">
              <a:spcBef>
                <a:spcPct val="0"/>
              </a:spcBef>
            </a:pPr>
            <a:r>
              <a:rPr lang="en-US" dirty="0" smtClean="0">
                <a:latin typeface="Arial" charset="0"/>
                <a:cs typeface="Arial" charset="0"/>
              </a:rPr>
              <a:t>Grow as a Christian</a:t>
            </a:r>
          </a:p>
          <a:p>
            <a:pPr lvl="2" eaLnBrk="1" hangingPunct="1">
              <a:spcBef>
                <a:spcPct val="0"/>
              </a:spcBef>
            </a:pPr>
            <a:r>
              <a:rPr lang="en-US" dirty="0" smtClean="0">
                <a:latin typeface="Arial" charset="0"/>
                <a:cs typeface="Arial" charset="0"/>
              </a:rPr>
              <a:t>Study – 2 Tim. 2:15</a:t>
            </a:r>
          </a:p>
          <a:p>
            <a:pPr lvl="2" eaLnBrk="1" hangingPunct="1">
              <a:spcBef>
                <a:spcPct val="0"/>
              </a:spcBef>
            </a:pPr>
            <a:r>
              <a:rPr lang="en-US" dirty="0" smtClean="0">
                <a:latin typeface="Arial" charset="0"/>
                <a:cs typeface="Arial" charset="0"/>
              </a:rPr>
              <a:t>Be Confident – 2 Tim. 3:12-17</a:t>
            </a:r>
          </a:p>
          <a:p>
            <a:pPr lvl="2" eaLnBrk="1" hangingPunct="1">
              <a:spcBef>
                <a:spcPct val="0"/>
              </a:spcBef>
            </a:pPr>
            <a:r>
              <a:rPr lang="en-US" dirty="0" smtClean="0">
                <a:latin typeface="Arial" charset="0"/>
                <a:cs typeface="Arial" charset="0"/>
              </a:rPr>
              <a:t>Exhort one another – Heb. 3:12-13</a:t>
            </a:r>
          </a:p>
          <a:p>
            <a:pPr eaLnBrk="1" hangingPunct="1">
              <a:spcBef>
                <a:spcPct val="0"/>
              </a:spcBef>
              <a:buFont typeface="Arial" charset="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Spiritual Workers</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905000"/>
            <a:ext cx="8489950" cy="4267200"/>
          </a:xfrm>
        </p:spPr>
        <p:txBody>
          <a:bodyPr/>
          <a:lstStyle/>
          <a:p>
            <a:pPr eaLnBrk="1" hangingPunct="1">
              <a:spcBef>
                <a:spcPct val="0"/>
              </a:spcBef>
            </a:pPr>
            <a:r>
              <a:rPr lang="en-US" dirty="0" smtClean="0">
                <a:latin typeface="Arial" charset="0"/>
                <a:cs typeface="Arial" charset="0"/>
              </a:rPr>
              <a:t>Expectations of All Spiritual Workers	</a:t>
            </a:r>
          </a:p>
          <a:p>
            <a:pPr lvl="1" eaLnBrk="1" hangingPunct="1">
              <a:spcBef>
                <a:spcPct val="0"/>
              </a:spcBef>
            </a:pPr>
            <a:r>
              <a:rPr lang="en-US" dirty="0" smtClean="0">
                <a:latin typeface="Arial" charset="0"/>
                <a:cs typeface="Arial" charset="0"/>
              </a:rPr>
              <a:t>Become a Christian</a:t>
            </a:r>
          </a:p>
          <a:p>
            <a:pPr lvl="1" eaLnBrk="1" hangingPunct="1">
              <a:spcBef>
                <a:spcPct val="0"/>
              </a:spcBef>
            </a:pPr>
            <a:r>
              <a:rPr lang="en-US" dirty="0" smtClean="0">
                <a:latin typeface="Arial" charset="0"/>
                <a:cs typeface="Arial" charset="0"/>
              </a:rPr>
              <a:t>Grow as a Christian</a:t>
            </a:r>
          </a:p>
          <a:p>
            <a:pPr lvl="1" eaLnBrk="1" hangingPunct="1">
              <a:spcBef>
                <a:spcPct val="0"/>
              </a:spcBef>
            </a:pPr>
            <a:r>
              <a:rPr lang="en-US" dirty="0" smtClean="0">
                <a:latin typeface="Arial" charset="0"/>
                <a:cs typeface="Arial" charset="0"/>
              </a:rPr>
              <a:t>Remain a Christian</a:t>
            </a:r>
          </a:p>
          <a:p>
            <a:pPr lvl="2" eaLnBrk="1" hangingPunct="1">
              <a:spcBef>
                <a:spcPct val="0"/>
              </a:spcBef>
            </a:pPr>
            <a:r>
              <a:rPr lang="en-US" dirty="0" smtClean="0">
                <a:latin typeface="Arial" charset="0"/>
                <a:cs typeface="Arial" charset="0"/>
              </a:rPr>
              <a:t>Focus on whatsoever is: – Phil. 4:8</a:t>
            </a:r>
          </a:p>
          <a:p>
            <a:pPr lvl="3" eaLnBrk="1" hangingPunct="1">
              <a:spcBef>
                <a:spcPct val="0"/>
              </a:spcBef>
            </a:pPr>
            <a:endParaRPr lang="en-US" dirty="0" smtClean="0">
              <a:latin typeface="Arial" charset="0"/>
              <a:cs typeface="Arial" charset="0"/>
            </a:endParaRPr>
          </a:p>
          <a:p>
            <a:pPr lvl="2" eaLnBrk="1" hangingPunct="1">
              <a:spcBef>
                <a:spcPct val="0"/>
              </a:spcBef>
            </a:pPr>
            <a:endParaRPr lang="en-US" dirty="0" smtClean="0">
              <a:latin typeface="Arial" charset="0"/>
              <a:cs typeface="Arial" charset="0"/>
            </a:endParaRPr>
          </a:p>
          <a:p>
            <a:pPr eaLnBrk="1" hangingPunct="1">
              <a:spcBef>
                <a:spcPct val="0"/>
              </a:spcBef>
              <a:buFont typeface="Arial" charset="0"/>
              <a:buNone/>
            </a:pPr>
            <a:endParaRPr lang="en-US" dirty="0" smtClean="0"/>
          </a:p>
        </p:txBody>
      </p:sp>
      <p:graphicFrame>
        <p:nvGraphicFramePr>
          <p:cNvPr id="4" name="Table 3"/>
          <p:cNvGraphicFramePr>
            <a:graphicFrameLocks noGrp="1"/>
          </p:cNvGraphicFramePr>
          <p:nvPr/>
        </p:nvGraphicFramePr>
        <p:xfrm>
          <a:off x="1066800" y="4495800"/>
          <a:ext cx="7086600" cy="1554426"/>
        </p:xfrm>
        <a:graphic>
          <a:graphicData uri="http://schemas.openxmlformats.org/drawingml/2006/table">
            <a:tbl>
              <a:tblPr bandRow="1">
                <a:tableStyleId>{073A0DAA-6AF3-43AB-8588-CEC1D06C72B9}</a:tableStyleId>
              </a:tblPr>
              <a:tblGrid>
                <a:gridCol w="2362200"/>
                <a:gridCol w="4724400"/>
              </a:tblGrid>
              <a:tr h="518054">
                <a:tc>
                  <a:txBody>
                    <a:bodyPr/>
                    <a:lstStyle/>
                    <a:p>
                      <a:pPr>
                        <a:buFont typeface="Arial" pitchFamily="34" charset="0"/>
                        <a:buChar char="•"/>
                      </a:pPr>
                      <a:r>
                        <a:rPr lang="en-US" sz="2800" baseline="0" dirty="0" smtClean="0">
                          <a:latin typeface="Arial" pitchFamily="34" charset="0"/>
                          <a:cs typeface="Arial" pitchFamily="34" charset="0"/>
                        </a:rPr>
                        <a:t> </a:t>
                      </a:r>
                      <a:r>
                        <a:rPr lang="en-US" sz="2800" dirty="0" smtClean="0">
                          <a:latin typeface="Arial" pitchFamily="34" charset="0"/>
                          <a:cs typeface="Arial" pitchFamily="34" charset="0"/>
                        </a:rPr>
                        <a:t>Honest</a:t>
                      </a:r>
                      <a:endParaRPr lang="en-US" sz="2800" dirty="0">
                        <a:latin typeface="Arial" pitchFamily="34" charset="0"/>
                        <a:cs typeface="Arial" pitchFamily="34" charset="0"/>
                      </a:endParaRPr>
                    </a:p>
                  </a:txBody>
                  <a:tcPr marT="45711" marB="45711">
                    <a:noFill/>
                  </a:tcPr>
                </a:tc>
                <a:tc>
                  <a:txBody>
                    <a:bodyPr/>
                    <a:lstStyle/>
                    <a:p>
                      <a:pPr>
                        <a:buFont typeface="Arial" pitchFamily="34" charset="0"/>
                        <a:buChar char="•"/>
                      </a:pPr>
                      <a:r>
                        <a:rPr lang="en-US" sz="2800" baseline="0" dirty="0" smtClean="0">
                          <a:latin typeface="Arial" pitchFamily="34" charset="0"/>
                          <a:cs typeface="Arial" pitchFamily="34" charset="0"/>
                        </a:rPr>
                        <a:t> Lovely</a:t>
                      </a:r>
                      <a:endParaRPr lang="en-US" sz="2800" dirty="0">
                        <a:latin typeface="Arial" pitchFamily="34" charset="0"/>
                        <a:cs typeface="Arial" pitchFamily="34" charset="0"/>
                      </a:endParaRPr>
                    </a:p>
                  </a:txBody>
                  <a:tcPr marT="45711" marB="45711">
                    <a:noFill/>
                  </a:tcPr>
                </a:tc>
              </a:tr>
              <a:tr h="518054">
                <a:tc>
                  <a:txBody>
                    <a:bodyPr/>
                    <a:lstStyle/>
                    <a:p>
                      <a:pPr>
                        <a:buFont typeface="Arial" pitchFamily="34" charset="0"/>
                        <a:buChar char="•"/>
                      </a:pPr>
                      <a:r>
                        <a:rPr lang="en-US" sz="2800" dirty="0" smtClean="0">
                          <a:latin typeface="Arial" pitchFamily="34" charset="0"/>
                          <a:cs typeface="Arial" pitchFamily="34" charset="0"/>
                        </a:rPr>
                        <a:t> Just</a:t>
                      </a:r>
                      <a:endParaRPr lang="en-US" sz="2800" dirty="0">
                        <a:latin typeface="Arial" pitchFamily="34" charset="0"/>
                        <a:cs typeface="Arial" pitchFamily="34" charset="0"/>
                      </a:endParaRPr>
                    </a:p>
                  </a:txBody>
                  <a:tcPr marT="45711" marB="45711">
                    <a:noFill/>
                  </a:tcPr>
                </a:tc>
                <a:tc>
                  <a:txBody>
                    <a:bodyPr/>
                    <a:lstStyle/>
                    <a:p>
                      <a:pPr>
                        <a:buFont typeface="Arial" pitchFamily="34" charset="0"/>
                        <a:buChar char="•"/>
                      </a:pPr>
                      <a:r>
                        <a:rPr lang="en-US" sz="2800" dirty="0" smtClean="0">
                          <a:latin typeface="Arial" pitchFamily="34" charset="0"/>
                          <a:cs typeface="Arial" pitchFamily="34" charset="0"/>
                        </a:rPr>
                        <a:t> Of Good Report</a:t>
                      </a:r>
                      <a:endParaRPr lang="en-US" sz="2800" dirty="0">
                        <a:latin typeface="Arial" pitchFamily="34" charset="0"/>
                        <a:cs typeface="Arial" pitchFamily="34" charset="0"/>
                      </a:endParaRPr>
                    </a:p>
                  </a:txBody>
                  <a:tcPr marT="45711" marB="45711">
                    <a:noFill/>
                  </a:tcPr>
                </a:tc>
              </a:tr>
              <a:tr h="518054">
                <a:tc>
                  <a:txBody>
                    <a:bodyPr/>
                    <a:lstStyle/>
                    <a:p>
                      <a:pPr>
                        <a:buFont typeface="Arial" pitchFamily="34" charset="0"/>
                        <a:buChar char="•"/>
                      </a:pPr>
                      <a:r>
                        <a:rPr lang="en-US" sz="2800" dirty="0" smtClean="0">
                          <a:latin typeface="Arial" pitchFamily="34" charset="0"/>
                          <a:cs typeface="Arial" pitchFamily="34" charset="0"/>
                        </a:rPr>
                        <a:t> Pure</a:t>
                      </a:r>
                      <a:endParaRPr lang="en-US" sz="2800" dirty="0">
                        <a:latin typeface="Arial" pitchFamily="34" charset="0"/>
                        <a:cs typeface="Arial" pitchFamily="34" charset="0"/>
                      </a:endParaRPr>
                    </a:p>
                  </a:txBody>
                  <a:tcPr marT="45711" marB="45711">
                    <a:noFill/>
                  </a:tcPr>
                </a:tc>
                <a:tc>
                  <a:txBody>
                    <a:bodyPr/>
                    <a:lstStyle/>
                    <a:p>
                      <a:pPr>
                        <a:buFont typeface="Arial" pitchFamily="34" charset="0"/>
                        <a:buChar char="•"/>
                      </a:pPr>
                      <a:r>
                        <a:rPr lang="en-US" sz="2800" dirty="0" smtClean="0">
                          <a:latin typeface="Arial" pitchFamily="34" charset="0"/>
                          <a:cs typeface="Arial" pitchFamily="34" charset="0"/>
                        </a:rPr>
                        <a:t> Virtuous</a:t>
                      </a:r>
                      <a:r>
                        <a:rPr lang="en-US" sz="2800" baseline="0" dirty="0" smtClean="0">
                          <a:latin typeface="Arial" pitchFamily="34" charset="0"/>
                          <a:cs typeface="Arial" pitchFamily="34" charset="0"/>
                        </a:rPr>
                        <a:t> and Praiseworthy</a:t>
                      </a:r>
                      <a:endParaRPr lang="en-US" sz="2800" dirty="0">
                        <a:latin typeface="Arial" pitchFamily="34" charset="0"/>
                        <a:cs typeface="Arial" pitchFamily="34" charset="0"/>
                      </a:endParaRPr>
                    </a:p>
                  </a:txBody>
                  <a:tcPr marT="45711" marB="45711">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Spiritual Workers</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905000"/>
            <a:ext cx="8794750" cy="4267200"/>
          </a:xfrm>
        </p:spPr>
        <p:txBody>
          <a:bodyPr>
            <a:normAutofit/>
          </a:bodyPr>
          <a:lstStyle/>
          <a:p>
            <a:pPr eaLnBrk="1" hangingPunct="1">
              <a:spcBef>
                <a:spcPct val="0"/>
              </a:spcBef>
            </a:pPr>
            <a:r>
              <a:rPr lang="en-US" dirty="0" smtClean="0">
                <a:latin typeface="Arial" charset="0"/>
                <a:cs typeface="Arial" charset="0"/>
              </a:rPr>
              <a:t>Expectations of All Spiritual Workers	</a:t>
            </a:r>
          </a:p>
          <a:p>
            <a:pPr lvl="1" eaLnBrk="1" hangingPunct="1">
              <a:spcBef>
                <a:spcPct val="0"/>
              </a:spcBef>
            </a:pPr>
            <a:r>
              <a:rPr lang="en-US" dirty="0" smtClean="0">
                <a:latin typeface="Arial" charset="0"/>
                <a:cs typeface="Arial" charset="0"/>
              </a:rPr>
              <a:t>Become a Christian</a:t>
            </a:r>
          </a:p>
          <a:p>
            <a:pPr lvl="1" eaLnBrk="1" hangingPunct="1">
              <a:spcBef>
                <a:spcPct val="0"/>
              </a:spcBef>
            </a:pPr>
            <a:r>
              <a:rPr lang="en-US" dirty="0" smtClean="0">
                <a:latin typeface="Arial" charset="0"/>
                <a:cs typeface="Arial" charset="0"/>
              </a:rPr>
              <a:t>Grow as a Christian</a:t>
            </a:r>
          </a:p>
          <a:p>
            <a:pPr lvl="1" eaLnBrk="1" hangingPunct="1">
              <a:spcBef>
                <a:spcPct val="0"/>
              </a:spcBef>
            </a:pPr>
            <a:r>
              <a:rPr lang="en-US" dirty="0" smtClean="0">
                <a:latin typeface="Arial" charset="0"/>
                <a:cs typeface="Arial" charset="0"/>
              </a:rPr>
              <a:t>Remain a Christian</a:t>
            </a:r>
          </a:p>
          <a:p>
            <a:pPr lvl="2" eaLnBrk="1" hangingPunct="1">
              <a:spcBef>
                <a:spcPct val="0"/>
              </a:spcBef>
            </a:pPr>
            <a:r>
              <a:rPr lang="en-US" dirty="0" smtClean="0">
                <a:latin typeface="Arial" charset="0"/>
                <a:cs typeface="Arial" charset="0"/>
              </a:rPr>
              <a:t>Focus – Phil. 4:8</a:t>
            </a:r>
          </a:p>
          <a:p>
            <a:pPr lvl="2" eaLnBrk="1" hangingPunct="1">
              <a:spcBef>
                <a:spcPct val="0"/>
              </a:spcBef>
            </a:pPr>
            <a:r>
              <a:rPr lang="en-US" dirty="0" smtClean="0">
                <a:latin typeface="Arial" charset="0"/>
                <a:cs typeface="Arial" charset="0"/>
              </a:rPr>
              <a:t>Steadfast in the Work of the Lord – 1 Cor. 15:58</a:t>
            </a:r>
          </a:p>
          <a:p>
            <a:pPr lvl="2" eaLnBrk="1" hangingPunct="1">
              <a:spcBef>
                <a:spcPct val="0"/>
              </a:spcBef>
            </a:pPr>
            <a:r>
              <a:rPr lang="en-US" dirty="0" smtClean="0">
                <a:latin typeface="Arial" charset="0"/>
                <a:cs typeface="Arial" charset="0"/>
              </a:rPr>
              <a:t>Faith – 2 Cor. 5:7</a:t>
            </a:r>
          </a:p>
          <a:p>
            <a:pPr lvl="2" eaLnBrk="1" hangingPunct="1">
              <a:spcBef>
                <a:spcPct val="0"/>
              </a:spcBef>
            </a:pPr>
            <a:r>
              <a:rPr lang="en-US" dirty="0" smtClean="0">
                <a:latin typeface="Arial" charset="0"/>
                <a:cs typeface="Arial" charset="0"/>
              </a:rPr>
              <a:t>Work with Confidence – 1 Cor. 10:13</a:t>
            </a:r>
          </a:p>
          <a:p>
            <a:pPr lvl="2" eaLnBrk="1" hangingPunct="1">
              <a:spcBef>
                <a:spcPct val="0"/>
              </a:spcBef>
            </a:pPr>
            <a:r>
              <a:rPr lang="en-US" dirty="0" smtClean="0">
                <a:latin typeface="Arial" charset="0"/>
                <a:cs typeface="Arial" charset="0"/>
              </a:rPr>
              <a:t>Be Prepared – 1 Pet. 3:15-16</a:t>
            </a:r>
          </a:p>
          <a:p>
            <a:pPr lvl="2" eaLnBrk="1" hangingPunct="1">
              <a:spcBef>
                <a:spcPct val="0"/>
              </a:spcBef>
            </a:pPr>
            <a:endParaRPr lang="en-US" dirty="0" smtClean="0">
              <a:latin typeface="Arial" charset="0"/>
              <a:cs typeface="Arial" charset="0"/>
            </a:endParaRPr>
          </a:p>
          <a:p>
            <a:pPr lvl="3" eaLnBrk="1" hangingPunct="1">
              <a:spcBef>
                <a:spcPct val="0"/>
              </a:spcBef>
            </a:pPr>
            <a:endParaRPr lang="en-US" dirty="0" smtClean="0">
              <a:latin typeface="Arial" charset="0"/>
              <a:cs typeface="Arial" charset="0"/>
            </a:endParaRPr>
          </a:p>
          <a:p>
            <a:pPr lvl="2" eaLnBrk="1" hangingPunct="1">
              <a:spcBef>
                <a:spcPct val="0"/>
              </a:spcBef>
            </a:pPr>
            <a:endParaRPr lang="en-US" dirty="0" smtClean="0">
              <a:latin typeface="Arial" charset="0"/>
              <a:cs typeface="Arial" charset="0"/>
            </a:endParaRPr>
          </a:p>
          <a:p>
            <a:pPr eaLnBrk="1" hangingPunct="1">
              <a:spcBef>
                <a:spcPct val="0"/>
              </a:spcBef>
              <a:buFont typeface="Arial" charset="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Spiritual Workers</a:t>
            </a:r>
            <a:endParaRPr lang="en-US" dirty="0">
              <a:solidFill>
                <a:schemeClr val="tx1">
                  <a:lumMod val="85000"/>
                  <a:lumOff val="15000"/>
                </a:schemeClr>
              </a:solidFill>
            </a:endParaRPr>
          </a:p>
        </p:txBody>
      </p:sp>
      <p:sp>
        <p:nvSpPr>
          <p:cNvPr id="25603" name="Content Placeholder 2"/>
          <p:cNvSpPr>
            <a:spLocks noGrp="1"/>
          </p:cNvSpPr>
          <p:nvPr>
            <p:ph type="body" idx="1"/>
          </p:nvPr>
        </p:nvSpPr>
        <p:spPr>
          <a:xfrm>
            <a:off x="120650" y="1905000"/>
            <a:ext cx="8489950" cy="4267200"/>
          </a:xfrm>
        </p:spPr>
        <p:txBody>
          <a:bodyPr/>
          <a:lstStyle/>
          <a:p>
            <a:pPr eaLnBrk="1" hangingPunct="1">
              <a:spcBef>
                <a:spcPct val="0"/>
              </a:spcBef>
            </a:pPr>
            <a:r>
              <a:rPr lang="en-US" smtClean="0">
                <a:latin typeface="Arial" charset="0"/>
                <a:cs typeface="Arial" charset="0"/>
              </a:rPr>
              <a:t>Specific Spiritual Vocations	</a:t>
            </a:r>
          </a:p>
          <a:p>
            <a:pPr lvl="1" eaLnBrk="1" hangingPunct="1">
              <a:spcBef>
                <a:spcPct val="0"/>
              </a:spcBef>
            </a:pPr>
            <a:r>
              <a:rPr lang="en-US" smtClean="0">
                <a:latin typeface="Arial" charset="0"/>
                <a:cs typeface="Arial" charset="0"/>
              </a:rPr>
              <a:t>Elders</a:t>
            </a:r>
          </a:p>
          <a:p>
            <a:pPr lvl="1" eaLnBrk="1" hangingPunct="1">
              <a:spcBef>
                <a:spcPct val="0"/>
              </a:spcBef>
            </a:pPr>
            <a:r>
              <a:rPr lang="en-US" smtClean="0">
                <a:latin typeface="Arial" charset="0"/>
                <a:cs typeface="Arial" charset="0"/>
              </a:rPr>
              <a:t>Deacons</a:t>
            </a:r>
          </a:p>
          <a:p>
            <a:pPr lvl="1" eaLnBrk="1" hangingPunct="1">
              <a:spcBef>
                <a:spcPct val="0"/>
              </a:spcBef>
            </a:pPr>
            <a:r>
              <a:rPr lang="en-US" smtClean="0">
                <a:latin typeface="Arial" charset="0"/>
                <a:cs typeface="Arial" charset="0"/>
              </a:rPr>
              <a:t>Evangelists</a:t>
            </a:r>
          </a:p>
          <a:p>
            <a:pPr lvl="1" eaLnBrk="1" hangingPunct="1">
              <a:spcBef>
                <a:spcPct val="0"/>
              </a:spcBef>
            </a:pPr>
            <a:r>
              <a:rPr lang="en-US" smtClean="0">
                <a:latin typeface="Arial" charset="0"/>
                <a:cs typeface="Arial" charset="0"/>
              </a:rPr>
              <a:t>Teachers</a:t>
            </a:r>
          </a:p>
          <a:p>
            <a:pPr lvl="3" eaLnBrk="1" hangingPunct="1">
              <a:spcBef>
                <a:spcPct val="0"/>
              </a:spcBef>
            </a:pPr>
            <a:endParaRPr lang="en-US" smtClean="0">
              <a:latin typeface="Arial" charset="0"/>
              <a:cs typeface="Arial" charset="0"/>
            </a:endParaRPr>
          </a:p>
          <a:p>
            <a:pPr lvl="2" eaLnBrk="1" hangingPunct="1">
              <a:spcBef>
                <a:spcPct val="0"/>
              </a:spcBef>
            </a:pPr>
            <a:endParaRPr lang="en-US" smtClean="0">
              <a:latin typeface="Arial" charset="0"/>
              <a:cs typeface="Arial" charset="0"/>
            </a:endParaRPr>
          </a:p>
          <a:p>
            <a:pPr eaLnBrk="1" hangingPunct="1">
              <a:spcBef>
                <a:spcPct val="0"/>
              </a:spcBef>
              <a:buFont typeface="Arial" charset="0"/>
              <a:buNone/>
            </a:pPr>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algn="ctr" eaLnBrk="1" fontAlgn="auto" hangingPunct="1">
              <a:spcAft>
                <a:spcPts val="0"/>
              </a:spcAft>
              <a:defRPr/>
            </a:pPr>
            <a:r>
              <a:rPr lang="en-US" dirty="0" smtClean="0">
                <a:solidFill>
                  <a:schemeClr val="tx1">
                    <a:lumMod val="85000"/>
                    <a:lumOff val="15000"/>
                  </a:schemeClr>
                </a:solidFill>
              </a:rPr>
              <a:t>2 Timothy 2:3-7</a:t>
            </a:r>
            <a:endParaRPr lang="en-US" dirty="0">
              <a:solidFill>
                <a:schemeClr val="tx1">
                  <a:lumMod val="85000"/>
                  <a:lumOff val="15000"/>
                </a:schemeClr>
              </a:solidFill>
            </a:endParaRPr>
          </a:p>
        </p:txBody>
      </p:sp>
      <p:sp>
        <p:nvSpPr>
          <p:cNvPr id="5123" name="Content Placeholder 2"/>
          <p:cNvSpPr>
            <a:spLocks noGrp="1"/>
          </p:cNvSpPr>
          <p:nvPr>
            <p:ph type="body" idx="1"/>
          </p:nvPr>
        </p:nvSpPr>
        <p:spPr>
          <a:xfrm>
            <a:off x="120650" y="1905000"/>
            <a:ext cx="8489950" cy="4267200"/>
          </a:xfrm>
        </p:spPr>
        <p:txBody>
          <a:bodyPr/>
          <a:lstStyle/>
          <a:p>
            <a:pPr eaLnBrk="1" hangingPunct="1">
              <a:spcBef>
                <a:spcPct val="0"/>
              </a:spcBef>
            </a:pPr>
            <a:r>
              <a:rPr lang="en-US" sz="2800" smtClean="0">
                <a:latin typeface="Arial" charset="0"/>
                <a:cs typeface="Arial" charset="0"/>
              </a:rPr>
              <a:t>“Thou therefore endure hardness, as a good soldier of Jesus Christ.  No man that warreth entangleth himself with the affairs of </a:t>
            </a:r>
            <a:r>
              <a:rPr lang="en-US" sz="2800" i="1" smtClean="0">
                <a:latin typeface="Arial" charset="0"/>
                <a:cs typeface="Arial" charset="0"/>
              </a:rPr>
              <a:t>this</a:t>
            </a:r>
            <a:r>
              <a:rPr lang="en-US" sz="2800" smtClean="0">
                <a:latin typeface="Arial" charset="0"/>
                <a:cs typeface="Arial" charset="0"/>
              </a:rPr>
              <a:t> life; that he may please him who hath chosen him to be a soldier.  And if a man also strive for masteries, </a:t>
            </a:r>
            <a:r>
              <a:rPr lang="en-US" sz="2800" i="1" smtClean="0">
                <a:latin typeface="Arial" charset="0"/>
                <a:cs typeface="Arial" charset="0"/>
              </a:rPr>
              <a:t>yet</a:t>
            </a:r>
            <a:r>
              <a:rPr lang="en-US" sz="2800" smtClean="0">
                <a:latin typeface="Arial" charset="0"/>
                <a:cs typeface="Arial" charset="0"/>
              </a:rPr>
              <a:t> is he not crowned, except he strive lawfully.  The husbandman that laboreth must be first partaker of the fruits.  Consider what I say; and the Lord give thee understanding in all things.” </a:t>
            </a:r>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Spiritual Workers</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905000"/>
            <a:ext cx="8489950" cy="4267200"/>
          </a:xfrm>
        </p:spPr>
        <p:txBody>
          <a:bodyPr/>
          <a:lstStyle/>
          <a:p>
            <a:pPr eaLnBrk="1" hangingPunct="1">
              <a:spcBef>
                <a:spcPct val="0"/>
              </a:spcBef>
            </a:pPr>
            <a:r>
              <a:rPr lang="en-US" smtClean="0">
                <a:latin typeface="Arial" charset="0"/>
                <a:cs typeface="Arial" charset="0"/>
              </a:rPr>
              <a:t>Specific Spiritual Vocations	</a:t>
            </a:r>
          </a:p>
          <a:p>
            <a:pPr lvl="1" eaLnBrk="1" hangingPunct="1">
              <a:spcBef>
                <a:spcPct val="0"/>
              </a:spcBef>
            </a:pPr>
            <a:r>
              <a:rPr lang="en-US" smtClean="0">
                <a:latin typeface="Arial" charset="0"/>
                <a:cs typeface="Arial" charset="0"/>
              </a:rPr>
              <a:t>Elders</a:t>
            </a:r>
          </a:p>
          <a:p>
            <a:pPr lvl="2" eaLnBrk="1" hangingPunct="1">
              <a:spcBef>
                <a:spcPct val="0"/>
              </a:spcBef>
            </a:pPr>
            <a:r>
              <a:rPr lang="en-US" smtClean="0">
                <a:latin typeface="Arial" charset="0"/>
                <a:cs typeface="Arial" charset="0"/>
              </a:rPr>
              <a:t>Must have specific character traits</a:t>
            </a:r>
          </a:p>
          <a:p>
            <a:pPr lvl="2" eaLnBrk="1" hangingPunct="1">
              <a:spcBef>
                <a:spcPct val="0"/>
              </a:spcBef>
            </a:pPr>
            <a:r>
              <a:rPr lang="en-US" smtClean="0">
                <a:latin typeface="Arial" charset="0"/>
                <a:cs typeface="Arial" charset="0"/>
              </a:rPr>
              <a:t>Must possess certain abilities</a:t>
            </a:r>
          </a:p>
          <a:p>
            <a:pPr lvl="2" eaLnBrk="1" hangingPunct="1">
              <a:spcBef>
                <a:spcPct val="0"/>
              </a:spcBef>
            </a:pPr>
            <a:r>
              <a:rPr lang="en-US" smtClean="0">
                <a:latin typeface="Arial" charset="0"/>
                <a:cs typeface="Arial" charset="0"/>
              </a:rPr>
              <a:t>Must have a sound reputation</a:t>
            </a:r>
          </a:p>
          <a:p>
            <a:pPr lvl="2" eaLnBrk="1" hangingPunct="1">
              <a:spcBef>
                <a:spcPct val="0"/>
              </a:spcBef>
            </a:pPr>
            <a:r>
              <a:rPr lang="en-US" smtClean="0">
                <a:latin typeface="Arial" charset="0"/>
                <a:cs typeface="Arial" charset="0"/>
              </a:rPr>
              <a:t>Must meet certain expectations of leaders</a:t>
            </a:r>
          </a:p>
          <a:p>
            <a:pPr lvl="3" eaLnBrk="1" hangingPunct="1">
              <a:spcBef>
                <a:spcPct val="0"/>
              </a:spcBef>
            </a:pPr>
            <a:endParaRPr lang="en-US" smtClean="0">
              <a:latin typeface="Arial" charset="0"/>
              <a:cs typeface="Arial" charset="0"/>
            </a:endParaRPr>
          </a:p>
          <a:p>
            <a:pPr lvl="2" eaLnBrk="1" hangingPunct="1">
              <a:spcBef>
                <a:spcPct val="0"/>
              </a:spcBef>
            </a:pPr>
            <a:endParaRPr lang="en-US" smtClean="0">
              <a:latin typeface="Arial" charset="0"/>
              <a:cs typeface="Arial" charset="0"/>
            </a:endParaRPr>
          </a:p>
          <a:p>
            <a:pPr eaLnBrk="1" hangingPunct="1">
              <a:spcBef>
                <a:spcPct val="0"/>
              </a:spcBef>
              <a:buFont typeface="Arial" charset="0"/>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Spiritual Workers</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905000"/>
            <a:ext cx="8489950" cy="4267200"/>
          </a:xfrm>
        </p:spPr>
        <p:txBody>
          <a:bodyPr/>
          <a:lstStyle/>
          <a:p>
            <a:pPr eaLnBrk="1" hangingPunct="1">
              <a:spcBef>
                <a:spcPct val="0"/>
              </a:spcBef>
            </a:pPr>
            <a:r>
              <a:rPr lang="en-US" dirty="0" smtClean="0">
                <a:latin typeface="Arial" charset="0"/>
                <a:cs typeface="Arial" charset="0"/>
              </a:rPr>
              <a:t>Specific Spiritual Vocations	</a:t>
            </a:r>
          </a:p>
          <a:p>
            <a:pPr lvl="1" eaLnBrk="1" hangingPunct="1">
              <a:spcBef>
                <a:spcPct val="0"/>
              </a:spcBef>
            </a:pPr>
            <a:r>
              <a:rPr lang="en-US" dirty="0" smtClean="0">
                <a:latin typeface="Arial" charset="0"/>
                <a:cs typeface="Arial" charset="0"/>
              </a:rPr>
              <a:t>Elders</a:t>
            </a:r>
          </a:p>
          <a:p>
            <a:pPr lvl="1" eaLnBrk="1" hangingPunct="1">
              <a:spcBef>
                <a:spcPct val="0"/>
              </a:spcBef>
            </a:pPr>
            <a:r>
              <a:rPr lang="en-US" dirty="0" smtClean="0">
                <a:latin typeface="Arial" charset="0"/>
                <a:cs typeface="Arial" charset="0"/>
              </a:rPr>
              <a:t>Deacons</a:t>
            </a:r>
          </a:p>
          <a:p>
            <a:pPr lvl="2" eaLnBrk="1" hangingPunct="1">
              <a:spcBef>
                <a:spcPct val="0"/>
              </a:spcBef>
            </a:pPr>
            <a:r>
              <a:rPr lang="en-US" dirty="0" smtClean="0">
                <a:latin typeface="Arial" charset="0"/>
                <a:cs typeface="Arial" charset="0"/>
              </a:rPr>
              <a:t>Must serve the needs of the saints. </a:t>
            </a:r>
          </a:p>
          <a:p>
            <a:pPr lvl="2" eaLnBrk="1" hangingPunct="1">
              <a:spcBef>
                <a:spcPct val="0"/>
              </a:spcBef>
            </a:pPr>
            <a:r>
              <a:rPr lang="en-US" dirty="0" smtClean="0">
                <a:latin typeface="Arial" charset="0"/>
                <a:cs typeface="Arial" charset="0"/>
              </a:rPr>
              <a:t>Must satisfy the requirements stated in 1 Tim. 3: 8-13.</a:t>
            </a:r>
          </a:p>
          <a:p>
            <a:pPr lvl="2" eaLnBrk="1" hangingPunct="1">
              <a:spcBef>
                <a:spcPct val="0"/>
              </a:spcBef>
            </a:pPr>
            <a:endParaRPr lang="en-US" dirty="0" smtClean="0">
              <a:latin typeface="Arial" charset="0"/>
              <a:cs typeface="Arial" charset="0"/>
            </a:endParaRPr>
          </a:p>
          <a:p>
            <a:pPr eaLnBrk="1" hangingPunct="1">
              <a:spcBef>
                <a:spcPct val="0"/>
              </a:spcBef>
              <a:buFont typeface="Arial" charset="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Spiritual Workers</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905000"/>
            <a:ext cx="8489950" cy="4267200"/>
          </a:xfrm>
        </p:spPr>
        <p:txBody>
          <a:bodyPr/>
          <a:lstStyle/>
          <a:p>
            <a:pPr eaLnBrk="1" hangingPunct="1">
              <a:spcBef>
                <a:spcPct val="0"/>
              </a:spcBef>
            </a:pPr>
            <a:r>
              <a:rPr lang="en-US" smtClean="0">
                <a:latin typeface="Arial" charset="0"/>
                <a:cs typeface="Arial" charset="0"/>
              </a:rPr>
              <a:t>Specific Spiritual Vocations	</a:t>
            </a:r>
          </a:p>
          <a:p>
            <a:pPr lvl="1" eaLnBrk="1" hangingPunct="1">
              <a:spcBef>
                <a:spcPct val="0"/>
              </a:spcBef>
            </a:pPr>
            <a:r>
              <a:rPr lang="en-US" smtClean="0">
                <a:latin typeface="Arial" charset="0"/>
                <a:cs typeface="Arial" charset="0"/>
              </a:rPr>
              <a:t>Elders</a:t>
            </a:r>
          </a:p>
          <a:p>
            <a:pPr lvl="1" eaLnBrk="1" hangingPunct="1">
              <a:spcBef>
                <a:spcPct val="0"/>
              </a:spcBef>
            </a:pPr>
            <a:r>
              <a:rPr lang="en-US" smtClean="0">
                <a:latin typeface="Arial" charset="0"/>
                <a:cs typeface="Arial" charset="0"/>
              </a:rPr>
              <a:t>Deacons</a:t>
            </a:r>
          </a:p>
          <a:p>
            <a:pPr lvl="1" eaLnBrk="1" hangingPunct="1">
              <a:spcBef>
                <a:spcPct val="0"/>
              </a:spcBef>
            </a:pPr>
            <a:r>
              <a:rPr lang="en-US" smtClean="0">
                <a:latin typeface="Arial" charset="0"/>
                <a:cs typeface="Arial" charset="0"/>
              </a:rPr>
              <a:t>Evangelists</a:t>
            </a:r>
          </a:p>
          <a:p>
            <a:pPr lvl="2" eaLnBrk="1" hangingPunct="1">
              <a:spcBef>
                <a:spcPct val="0"/>
              </a:spcBef>
            </a:pPr>
            <a:r>
              <a:rPr lang="en-US" smtClean="0">
                <a:latin typeface="Arial" charset="0"/>
                <a:cs typeface="Arial" charset="0"/>
              </a:rPr>
              <a:t>Must speak truthfully and consistently with the apostles’ doctrine</a:t>
            </a:r>
          </a:p>
          <a:p>
            <a:pPr lvl="2" eaLnBrk="1" hangingPunct="1">
              <a:spcBef>
                <a:spcPct val="0"/>
              </a:spcBef>
            </a:pPr>
            <a:r>
              <a:rPr lang="en-US" smtClean="0">
                <a:latin typeface="Arial" charset="0"/>
                <a:cs typeface="Arial" charset="0"/>
              </a:rPr>
              <a:t>Must speak fervently with passion for the truth</a:t>
            </a:r>
          </a:p>
          <a:p>
            <a:pPr lvl="2" eaLnBrk="1" hangingPunct="1">
              <a:spcBef>
                <a:spcPct val="0"/>
              </a:spcBef>
            </a:pPr>
            <a:r>
              <a:rPr lang="en-US" smtClean="0">
                <a:latin typeface="Arial" charset="0"/>
                <a:cs typeface="Arial" charset="0"/>
              </a:rPr>
              <a:t>Must speak and reprove with authority</a:t>
            </a:r>
          </a:p>
          <a:p>
            <a:pPr lvl="2" eaLnBrk="1" hangingPunct="1">
              <a:spcBef>
                <a:spcPct val="0"/>
              </a:spcBef>
            </a:pPr>
            <a:r>
              <a:rPr lang="en-US" smtClean="0">
                <a:latin typeface="Arial" charset="0"/>
                <a:cs typeface="Arial" charset="0"/>
              </a:rPr>
              <a:t>Must be ready always</a:t>
            </a:r>
          </a:p>
          <a:p>
            <a:pPr lvl="2" eaLnBrk="1" hangingPunct="1">
              <a:spcBef>
                <a:spcPct val="0"/>
              </a:spcBef>
            </a:pPr>
            <a:endParaRPr lang="en-US" smtClean="0">
              <a:latin typeface="Arial" charset="0"/>
              <a:cs typeface="Arial" charset="0"/>
            </a:endParaRPr>
          </a:p>
          <a:p>
            <a:pPr eaLnBrk="1" hangingPunct="1">
              <a:spcBef>
                <a:spcPct val="0"/>
              </a:spcBef>
              <a:buFont typeface="Arial" charset="0"/>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Spiritual Workers</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905000"/>
            <a:ext cx="8489950" cy="4267200"/>
          </a:xfrm>
        </p:spPr>
        <p:txBody>
          <a:bodyPr/>
          <a:lstStyle/>
          <a:p>
            <a:pPr eaLnBrk="1" hangingPunct="1">
              <a:spcBef>
                <a:spcPct val="0"/>
              </a:spcBef>
            </a:pPr>
            <a:r>
              <a:rPr lang="en-US" dirty="0" smtClean="0">
                <a:latin typeface="Arial" charset="0"/>
                <a:cs typeface="Arial" charset="0"/>
              </a:rPr>
              <a:t>Specific Spiritual Vocations	</a:t>
            </a:r>
          </a:p>
          <a:p>
            <a:pPr lvl="1" eaLnBrk="1" hangingPunct="1">
              <a:spcBef>
                <a:spcPct val="0"/>
              </a:spcBef>
            </a:pPr>
            <a:r>
              <a:rPr lang="en-US" dirty="0" smtClean="0">
                <a:latin typeface="Arial" charset="0"/>
                <a:cs typeface="Arial" charset="0"/>
              </a:rPr>
              <a:t>Elders</a:t>
            </a:r>
          </a:p>
          <a:p>
            <a:pPr lvl="1" eaLnBrk="1" hangingPunct="1">
              <a:spcBef>
                <a:spcPct val="0"/>
              </a:spcBef>
            </a:pPr>
            <a:r>
              <a:rPr lang="en-US" dirty="0" smtClean="0">
                <a:latin typeface="Arial" charset="0"/>
                <a:cs typeface="Arial" charset="0"/>
              </a:rPr>
              <a:t>Deacons</a:t>
            </a:r>
          </a:p>
          <a:p>
            <a:pPr lvl="1" eaLnBrk="1" hangingPunct="1">
              <a:spcBef>
                <a:spcPct val="0"/>
              </a:spcBef>
            </a:pPr>
            <a:r>
              <a:rPr lang="en-US" dirty="0" smtClean="0">
                <a:latin typeface="Arial" charset="0"/>
                <a:cs typeface="Arial" charset="0"/>
              </a:rPr>
              <a:t>Evangelists</a:t>
            </a:r>
          </a:p>
          <a:p>
            <a:pPr lvl="1" eaLnBrk="1" hangingPunct="1">
              <a:spcBef>
                <a:spcPct val="0"/>
              </a:spcBef>
            </a:pPr>
            <a:r>
              <a:rPr lang="en-US" dirty="0" smtClean="0">
                <a:latin typeface="Arial" charset="0"/>
                <a:cs typeface="Arial" charset="0"/>
              </a:rPr>
              <a:t>Teachers</a:t>
            </a:r>
          </a:p>
          <a:p>
            <a:pPr lvl="2" eaLnBrk="1" hangingPunct="1">
              <a:spcBef>
                <a:spcPct val="0"/>
              </a:spcBef>
            </a:pPr>
            <a:r>
              <a:rPr lang="en-US" dirty="0" smtClean="0">
                <a:latin typeface="Arial" charset="0"/>
                <a:cs typeface="Arial" charset="0"/>
              </a:rPr>
              <a:t>Must take heed and continue in the doctrine of Christ – 1 Tim. 4:6</a:t>
            </a:r>
          </a:p>
          <a:p>
            <a:pPr lvl="2" eaLnBrk="1" hangingPunct="1">
              <a:spcBef>
                <a:spcPct val="0"/>
              </a:spcBef>
            </a:pPr>
            <a:r>
              <a:rPr lang="en-US" dirty="0" smtClean="0">
                <a:latin typeface="Arial" charset="0"/>
                <a:cs typeface="Arial" charset="0"/>
              </a:rPr>
              <a:t>Spread God’s word – 2 Tim. 2:2</a:t>
            </a:r>
          </a:p>
          <a:p>
            <a:pPr lvl="2" eaLnBrk="1" hangingPunct="1">
              <a:spcBef>
                <a:spcPct val="0"/>
              </a:spcBef>
            </a:pPr>
            <a:endParaRPr lang="en-US" dirty="0" smtClean="0">
              <a:latin typeface="Arial" charset="0"/>
              <a:cs typeface="Arial" charset="0"/>
            </a:endParaRPr>
          </a:p>
          <a:p>
            <a:pPr eaLnBrk="1" hangingPunct="1">
              <a:spcBef>
                <a:spcPct val="0"/>
              </a:spcBef>
              <a:buFont typeface="Arial" charset="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Examples Found in the Scriptures</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905000"/>
            <a:ext cx="8489950" cy="4267200"/>
          </a:xfrm>
        </p:spPr>
        <p:txBody>
          <a:bodyPr/>
          <a:lstStyle/>
          <a:p>
            <a:pPr eaLnBrk="1" hangingPunct="1">
              <a:spcBef>
                <a:spcPct val="0"/>
              </a:spcBef>
            </a:pPr>
            <a:r>
              <a:rPr lang="en-US" dirty="0" smtClean="0">
                <a:latin typeface="Arial" charset="0"/>
                <a:cs typeface="Arial" charset="0"/>
              </a:rPr>
              <a:t>Noah – Gen. 10</a:t>
            </a:r>
          </a:p>
          <a:p>
            <a:pPr eaLnBrk="1" hangingPunct="1">
              <a:spcBef>
                <a:spcPct val="0"/>
              </a:spcBef>
            </a:pPr>
            <a:r>
              <a:rPr lang="en-US" dirty="0" smtClean="0">
                <a:latin typeface="Arial" charset="0"/>
                <a:cs typeface="Arial" charset="0"/>
              </a:rPr>
              <a:t>Joseph – Gen. 39</a:t>
            </a:r>
          </a:p>
          <a:p>
            <a:pPr eaLnBrk="1" hangingPunct="1">
              <a:spcBef>
                <a:spcPct val="0"/>
              </a:spcBef>
            </a:pPr>
            <a:r>
              <a:rPr lang="en-US" dirty="0" smtClean="0">
                <a:latin typeface="Arial" charset="0"/>
                <a:cs typeface="Arial" charset="0"/>
              </a:rPr>
              <a:t>Jeroboam – 1 Kings 11:28</a:t>
            </a:r>
          </a:p>
          <a:p>
            <a:pPr eaLnBrk="1" hangingPunct="1">
              <a:spcBef>
                <a:spcPct val="0"/>
              </a:spcBef>
            </a:pPr>
            <a:r>
              <a:rPr lang="en-US" dirty="0" smtClean="0">
                <a:latin typeface="Arial" charset="0"/>
                <a:cs typeface="Arial" charset="0"/>
              </a:rPr>
              <a:t>Nehemiah </a:t>
            </a:r>
          </a:p>
          <a:p>
            <a:pPr eaLnBrk="1" hangingPunct="1">
              <a:spcBef>
                <a:spcPct val="0"/>
              </a:spcBef>
            </a:pPr>
            <a:r>
              <a:rPr lang="en-US" dirty="0" smtClean="0">
                <a:latin typeface="Arial" charset="0"/>
                <a:cs typeface="Arial" charset="0"/>
              </a:rPr>
              <a:t>Paul – </a:t>
            </a:r>
            <a:r>
              <a:rPr lang="en-US" dirty="0" smtClean="0">
                <a:latin typeface="Arial" charset="0"/>
                <a:cs typeface="Arial" charset="0"/>
              </a:rPr>
              <a:t>2 </a:t>
            </a:r>
            <a:r>
              <a:rPr lang="en-US" dirty="0" smtClean="0">
                <a:latin typeface="Arial" charset="0"/>
                <a:cs typeface="Arial" charset="0"/>
              </a:rPr>
              <a:t>Cor. 11:25ff</a:t>
            </a:r>
          </a:p>
          <a:p>
            <a:pPr eaLnBrk="1" hangingPunct="1">
              <a:spcBef>
                <a:spcPct val="0"/>
              </a:spcBef>
            </a:pPr>
            <a:r>
              <a:rPr lang="en-US" dirty="0" smtClean="0">
                <a:latin typeface="Arial" charset="0"/>
                <a:cs typeface="Arial" charset="0"/>
              </a:rPr>
              <a:t>Virtuous Woman – Proverbs 31:10-31</a:t>
            </a:r>
          </a:p>
          <a:p>
            <a:pPr lvl="2" eaLnBrk="1" hangingPunct="1">
              <a:spcBef>
                <a:spcPct val="0"/>
              </a:spcBef>
            </a:pPr>
            <a:endParaRPr lang="en-US" dirty="0" smtClean="0">
              <a:latin typeface="Arial" charset="0"/>
              <a:cs typeface="Arial" charset="0"/>
            </a:endParaRPr>
          </a:p>
          <a:p>
            <a:pPr eaLnBrk="1" hangingPunct="1">
              <a:spcBef>
                <a:spcPct val="0"/>
              </a:spcBef>
              <a:buFont typeface="Arial" charset="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Conclusion</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905000"/>
            <a:ext cx="8489950" cy="4267200"/>
          </a:xfrm>
        </p:spPr>
        <p:txBody>
          <a:bodyPr/>
          <a:lstStyle/>
          <a:p>
            <a:pPr indent="0" eaLnBrk="1" hangingPunct="1">
              <a:spcBef>
                <a:spcPct val="0"/>
              </a:spcBef>
              <a:buFont typeface="Arial" charset="0"/>
              <a:buNone/>
              <a:defRPr/>
            </a:pPr>
            <a:r>
              <a:rPr lang="en-US" sz="2800" dirty="0" smtClean="0">
                <a:latin typeface="Arial" pitchFamily="34" charset="0"/>
                <a:cs typeface="Arial" pitchFamily="34" charset="0"/>
              </a:rPr>
              <a:t>The diligent worker is one that applies his talents with zeal to the best of his abilities.  This is what we are taught through Scripture to do.  This is what society should expect.  This is definitely what God expects. </a:t>
            </a:r>
          </a:p>
          <a:p>
            <a:pPr indent="0" eaLnBrk="1" hangingPunct="1">
              <a:spcBef>
                <a:spcPct val="0"/>
              </a:spcBef>
              <a:buFont typeface="Arial" charset="0"/>
              <a:buNone/>
              <a:defRPr/>
            </a:pPr>
            <a:endParaRPr lang="en-US" sz="2800" dirty="0" smtClean="0">
              <a:latin typeface="Arial" pitchFamily="34" charset="0"/>
              <a:cs typeface="Arial" pitchFamily="34" charset="0"/>
            </a:endParaRPr>
          </a:p>
          <a:p>
            <a:pPr indent="0" eaLnBrk="1" hangingPunct="1">
              <a:spcBef>
                <a:spcPct val="0"/>
              </a:spcBef>
              <a:buFont typeface="Arial" charset="0"/>
              <a:buNone/>
              <a:defRPr/>
            </a:pPr>
            <a:r>
              <a:rPr lang="en-US" sz="2800" dirty="0" smtClean="0">
                <a:latin typeface="Arial" pitchFamily="34" charset="0"/>
                <a:cs typeface="Arial" pitchFamily="34" charset="0"/>
              </a:rPr>
              <a:t>Have you taken a survey of your talents lately?  </a:t>
            </a:r>
          </a:p>
          <a:p>
            <a:pPr indent="0" eaLnBrk="1" hangingPunct="1">
              <a:spcBef>
                <a:spcPct val="0"/>
              </a:spcBef>
              <a:buFont typeface="Arial" charset="0"/>
              <a:buNone/>
              <a:defRPr/>
            </a:pPr>
            <a:endParaRPr lang="en-US" sz="2800" dirty="0" smtClean="0">
              <a:latin typeface="Arial" pitchFamily="34" charset="0"/>
              <a:cs typeface="Arial" pitchFamily="34" charset="0"/>
            </a:endParaRPr>
          </a:p>
          <a:p>
            <a:pPr indent="0" eaLnBrk="1" hangingPunct="1">
              <a:spcBef>
                <a:spcPct val="0"/>
              </a:spcBef>
              <a:buFont typeface="Arial" charset="0"/>
              <a:buNone/>
              <a:defRPr/>
            </a:pPr>
            <a:r>
              <a:rPr lang="en-US" sz="2800" dirty="0" smtClean="0">
                <a:latin typeface="Arial" pitchFamily="34" charset="0"/>
                <a:cs typeface="Arial" pitchFamily="34" charset="0"/>
              </a:rPr>
              <a:t>Are you diligently using them?</a:t>
            </a:r>
          </a:p>
          <a:p>
            <a:pPr eaLnBrk="1" hangingPunct="1">
              <a:spcBef>
                <a:spcPct val="0"/>
              </a:spcBef>
              <a:buFont typeface="Arial" charset="0"/>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Introduction</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447800"/>
            <a:ext cx="8489950" cy="4724400"/>
          </a:xfrm>
        </p:spPr>
        <p:txBody>
          <a:bodyPr/>
          <a:lstStyle/>
          <a:p>
            <a:pPr eaLnBrk="1" hangingPunct="1">
              <a:spcBef>
                <a:spcPct val="0"/>
              </a:spcBef>
            </a:pPr>
            <a:r>
              <a:rPr lang="en-US" dirty="0" smtClean="0">
                <a:latin typeface="Arial" charset="0"/>
                <a:cs typeface="Arial" charset="0"/>
              </a:rPr>
              <a:t>Expectations</a:t>
            </a:r>
          </a:p>
          <a:p>
            <a:pPr lvl="1" eaLnBrk="1" hangingPunct="1">
              <a:spcBef>
                <a:spcPct val="0"/>
              </a:spcBef>
            </a:pPr>
            <a:r>
              <a:rPr lang="en-US" dirty="0" smtClean="0">
                <a:latin typeface="Arial" charset="0"/>
                <a:cs typeface="Arial" charset="0"/>
              </a:rPr>
              <a:t>One is expected to endure.</a:t>
            </a:r>
          </a:p>
          <a:p>
            <a:pPr lvl="1" eaLnBrk="1" hangingPunct="1">
              <a:spcBef>
                <a:spcPct val="0"/>
              </a:spcBef>
            </a:pPr>
            <a:r>
              <a:rPr lang="en-US" dirty="0" smtClean="0">
                <a:latin typeface="Arial" charset="0"/>
                <a:cs typeface="Arial" charset="0"/>
              </a:rPr>
              <a:t>One should expect to sacrifice.</a:t>
            </a:r>
          </a:p>
          <a:p>
            <a:pPr eaLnBrk="1" hangingPunct="1">
              <a:spcBef>
                <a:spcPct val="0"/>
              </a:spcBef>
            </a:pPr>
            <a:r>
              <a:rPr lang="en-US" dirty="0" smtClean="0">
                <a:latin typeface="Arial" charset="0"/>
                <a:cs typeface="Arial" charset="0"/>
              </a:rPr>
              <a:t>Focus</a:t>
            </a:r>
          </a:p>
          <a:p>
            <a:pPr lvl="1" eaLnBrk="1" hangingPunct="1">
              <a:spcBef>
                <a:spcPct val="0"/>
              </a:spcBef>
            </a:pPr>
            <a:r>
              <a:rPr lang="en-US" dirty="0" smtClean="0">
                <a:latin typeface="Arial" charset="0"/>
                <a:cs typeface="Arial" charset="0"/>
              </a:rPr>
              <a:t>Distractions take us away from success.</a:t>
            </a:r>
          </a:p>
          <a:p>
            <a:pPr lvl="1" eaLnBrk="1" hangingPunct="1">
              <a:spcBef>
                <a:spcPct val="0"/>
              </a:spcBef>
            </a:pPr>
            <a:r>
              <a:rPr lang="en-US" dirty="0" smtClean="0">
                <a:latin typeface="Arial" charset="0"/>
                <a:cs typeface="Arial" charset="0"/>
              </a:rPr>
              <a:t>Poor focus endangers more than self.</a:t>
            </a:r>
          </a:p>
          <a:p>
            <a:pPr eaLnBrk="1" hangingPunct="1">
              <a:spcBef>
                <a:spcPct val="0"/>
              </a:spcBef>
            </a:pPr>
            <a:r>
              <a:rPr lang="en-US" dirty="0" smtClean="0">
                <a:latin typeface="Arial" charset="0"/>
                <a:cs typeface="Arial" charset="0"/>
              </a:rPr>
              <a:t>Abide by the rules</a:t>
            </a:r>
          </a:p>
          <a:p>
            <a:pPr lvl="1" eaLnBrk="1" hangingPunct="1">
              <a:spcBef>
                <a:spcPct val="0"/>
              </a:spcBef>
            </a:pPr>
            <a:r>
              <a:rPr lang="en-US" dirty="0" smtClean="0">
                <a:latin typeface="Arial" charset="0"/>
                <a:cs typeface="Arial" charset="0"/>
              </a:rPr>
              <a:t>The prize is awarded for legal competition.</a:t>
            </a:r>
          </a:p>
          <a:p>
            <a:pPr lvl="1" eaLnBrk="1" hangingPunct="1">
              <a:spcBef>
                <a:spcPct val="0"/>
              </a:spcBef>
            </a:pPr>
            <a:endParaRPr lang="en-US" dirty="0" smtClean="0">
              <a:latin typeface="Arial" charset="0"/>
              <a:cs typeface="Arial" charset="0"/>
            </a:endParaRPr>
          </a:p>
          <a:p>
            <a:pPr eaLnBrk="1" hangingPunct="1">
              <a:spcBef>
                <a:spcPct val="0"/>
              </a:spcBef>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Introduction</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447800"/>
            <a:ext cx="8489950" cy="4724400"/>
          </a:xfrm>
        </p:spPr>
        <p:txBody>
          <a:bodyPr/>
          <a:lstStyle/>
          <a:p>
            <a:pPr eaLnBrk="1" hangingPunct="1">
              <a:spcBef>
                <a:spcPct val="0"/>
              </a:spcBef>
            </a:pPr>
            <a:r>
              <a:rPr lang="en-US" dirty="0" smtClean="0">
                <a:latin typeface="Arial" charset="0"/>
                <a:cs typeface="Arial" charset="0"/>
              </a:rPr>
              <a:t>Secular Workers  			</a:t>
            </a:r>
          </a:p>
          <a:p>
            <a:pPr lvl="1" eaLnBrk="1" hangingPunct="1">
              <a:spcBef>
                <a:spcPct val="0"/>
              </a:spcBef>
            </a:pPr>
            <a:r>
              <a:rPr lang="en-US" dirty="0" smtClean="0">
                <a:latin typeface="Arial" charset="0"/>
                <a:cs typeface="Arial" charset="0"/>
              </a:rPr>
              <a:t>Current Trends</a:t>
            </a:r>
          </a:p>
          <a:p>
            <a:pPr lvl="1" eaLnBrk="1" hangingPunct="1">
              <a:spcBef>
                <a:spcPct val="0"/>
              </a:spcBef>
            </a:pPr>
            <a:r>
              <a:rPr lang="en-US" dirty="0" smtClean="0">
                <a:latin typeface="Arial" charset="0"/>
                <a:cs typeface="Arial" charset="0"/>
              </a:rPr>
              <a:t>Guidance from God’s Word</a:t>
            </a:r>
          </a:p>
          <a:p>
            <a:pPr eaLnBrk="1" hangingPunct="1">
              <a:spcBef>
                <a:spcPct val="0"/>
              </a:spcBef>
            </a:pPr>
            <a:r>
              <a:rPr lang="en-US" dirty="0" smtClean="0">
                <a:latin typeface="Arial" charset="0"/>
                <a:cs typeface="Arial" charset="0"/>
              </a:rPr>
              <a:t>Spiritual Workers  				</a:t>
            </a:r>
          </a:p>
          <a:p>
            <a:pPr lvl="1" eaLnBrk="1" hangingPunct="1">
              <a:spcBef>
                <a:spcPct val="0"/>
              </a:spcBef>
            </a:pPr>
            <a:r>
              <a:rPr lang="en-US" dirty="0" smtClean="0">
                <a:latin typeface="Arial" charset="0"/>
                <a:cs typeface="Arial" charset="0"/>
              </a:rPr>
              <a:t>Expectations of All Christians</a:t>
            </a:r>
          </a:p>
          <a:p>
            <a:pPr lvl="1" eaLnBrk="1" hangingPunct="1">
              <a:spcBef>
                <a:spcPct val="0"/>
              </a:spcBef>
            </a:pPr>
            <a:r>
              <a:rPr lang="en-US" dirty="0" smtClean="0">
                <a:latin typeface="Arial" charset="0"/>
                <a:cs typeface="Arial" charset="0"/>
              </a:rPr>
              <a:t>Specific Spiritual Vocations</a:t>
            </a:r>
          </a:p>
          <a:p>
            <a:pPr eaLnBrk="1" hangingPunct="1">
              <a:spcBef>
                <a:spcPct val="0"/>
              </a:spcBef>
            </a:pPr>
            <a:r>
              <a:rPr lang="en-US" dirty="0" smtClean="0">
                <a:latin typeface="Arial" charset="0"/>
                <a:cs typeface="Arial" charset="0"/>
              </a:rPr>
              <a:t>Biblical Examples</a:t>
            </a:r>
          </a:p>
          <a:p>
            <a:pPr eaLnBrk="1" hangingPunct="1">
              <a:spcBef>
                <a:spcPct val="0"/>
              </a:spcBef>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Secular Workers</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447800"/>
            <a:ext cx="8489950" cy="4724400"/>
          </a:xfrm>
        </p:spPr>
        <p:txBody>
          <a:bodyPr>
            <a:normAutofit/>
          </a:bodyPr>
          <a:lstStyle/>
          <a:p>
            <a:pPr eaLnBrk="1" hangingPunct="1">
              <a:spcBef>
                <a:spcPct val="0"/>
              </a:spcBef>
            </a:pPr>
            <a:r>
              <a:rPr lang="en-US" dirty="0" smtClean="0">
                <a:latin typeface="Arial" charset="0"/>
                <a:cs typeface="Arial" charset="0"/>
              </a:rPr>
              <a:t>We all have an obligation to support ourselves and our families.  </a:t>
            </a:r>
          </a:p>
          <a:p>
            <a:pPr lvl="1" eaLnBrk="1" hangingPunct="1">
              <a:spcBef>
                <a:spcPct val="0"/>
              </a:spcBef>
            </a:pPr>
            <a:r>
              <a:rPr lang="en-US" dirty="0" smtClean="0">
                <a:latin typeface="Arial" charset="0"/>
                <a:cs typeface="Arial" charset="0"/>
              </a:rPr>
              <a:t>2 Thess. 3:7-12 “ …, that if any would not work, neither should he eat.”</a:t>
            </a:r>
          </a:p>
          <a:p>
            <a:pPr lvl="1" eaLnBrk="1" hangingPunct="1">
              <a:spcBef>
                <a:spcPct val="0"/>
              </a:spcBef>
            </a:pPr>
            <a:r>
              <a:rPr lang="en-US" dirty="0" smtClean="0">
                <a:latin typeface="Arial" charset="0"/>
                <a:cs typeface="Arial" charset="0"/>
              </a:rPr>
              <a:t>1 Tim. 5:4 “But if any widow have children or grandchildren, let them learn first to show piety at home, …”</a:t>
            </a:r>
          </a:p>
          <a:p>
            <a:pPr lvl="1" eaLnBrk="1" hangingPunct="1">
              <a:spcBef>
                <a:spcPct val="0"/>
              </a:spcBef>
            </a:pPr>
            <a:r>
              <a:rPr lang="en-US" dirty="0" smtClean="0">
                <a:latin typeface="Arial" charset="0"/>
                <a:cs typeface="Arial" charset="0"/>
              </a:rPr>
              <a:t>Mark 7:9-13 and Eph.6:2 - Honor thy father and mother.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Secular Workers</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447800"/>
            <a:ext cx="8489950" cy="4724400"/>
          </a:xfrm>
        </p:spPr>
        <p:txBody>
          <a:bodyPr>
            <a:normAutofit/>
          </a:bodyPr>
          <a:lstStyle/>
          <a:p>
            <a:pPr eaLnBrk="1" hangingPunct="1">
              <a:spcBef>
                <a:spcPct val="0"/>
              </a:spcBef>
            </a:pPr>
            <a:r>
              <a:rPr lang="en-US" dirty="0" smtClean="0">
                <a:latin typeface="Arial" charset="0"/>
                <a:cs typeface="Arial" charset="0"/>
              </a:rPr>
              <a:t>Current Trends  			</a:t>
            </a:r>
          </a:p>
          <a:p>
            <a:pPr lvl="1" eaLnBrk="1" hangingPunct="1">
              <a:spcBef>
                <a:spcPct val="0"/>
              </a:spcBef>
            </a:pPr>
            <a:r>
              <a:rPr lang="en-US" dirty="0" smtClean="0">
                <a:latin typeface="Arial" charset="0"/>
                <a:cs typeface="Arial" charset="0"/>
              </a:rPr>
              <a:t>High unemployment in ages 15-24</a:t>
            </a:r>
          </a:p>
          <a:p>
            <a:pPr lvl="2" eaLnBrk="1" hangingPunct="1">
              <a:spcBef>
                <a:spcPct val="0"/>
              </a:spcBef>
            </a:pPr>
            <a:r>
              <a:rPr lang="en-US" dirty="0" smtClean="0">
                <a:latin typeface="Arial" charset="0"/>
                <a:cs typeface="Arial" charset="0"/>
              </a:rPr>
              <a:t>40% of the youth in Spain </a:t>
            </a:r>
          </a:p>
          <a:p>
            <a:pPr lvl="2" eaLnBrk="1" hangingPunct="1">
              <a:spcBef>
                <a:spcPct val="0"/>
              </a:spcBef>
            </a:pPr>
            <a:r>
              <a:rPr lang="en-US" dirty="0" smtClean="0">
                <a:latin typeface="Arial" charset="0"/>
                <a:cs typeface="Arial" charset="0"/>
              </a:rPr>
              <a:t>25% of the youth in Great Britain</a:t>
            </a:r>
          </a:p>
          <a:p>
            <a:pPr lvl="2" eaLnBrk="1" hangingPunct="1">
              <a:spcBef>
                <a:spcPct val="0"/>
              </a:spcBef>
            </a:pPr>
            <a:r>
              <a:rPr lang="en-US" dirty="0" smtClean="0">
                <a:latin typeface="Arial" charset="0"/>
                <a:cs typeface="Arial" charset="0"/>
              </a:rPr>
              <a:t>1 in 5 in the United States cannot find a job.</a:t>
            </a:r>
          </a:p>
          <a:p>
            <a:pPr lvl="1" eaLnBrk="1" hangingPunct="1">
              <a:spcBef>
                <a:spcPct val="0"/>
              </a:spcBef>
            </a:pPr>
            <a:r>
              <a:rPr lang="en-US" dirty="0" smtClean="0">
                <a:latin typeface="Arial" charset="0"/>
                <a:cs typeface="Arial" charset="0"/>
              </a:rPr>
              <a:t>Our national unemployment rate is 9.2%.</a:t>
            </a:r>
          </a:p>
          <a:p>
            <a:pPr lvl="2" eaLnBrk="1" hangingPunct="1">
              <a:spcBef>
                <a:spcPct val="0"/>
              </a:spcBef>
            </a:pPr>
            <a:r>
              <a:rPr lang="en-US" dirty="0" smtClean="0">
                <a:latin typeface="Arial" charset="0"/>
                <a:cs typeface="Arial" charset="0"/>
              </a:rPr>
              <a:t>At this level, we all must compete with qualified applicants for every job.</a:t>
            </a:r>
          </a:p>
          <a:p>
            <a:pPr lvl="2" eaLnBrk="1" hangingPunct="1">
              <a:spcBef>
                <a:spcPct val="0"/>
              </a:spcBef>
            </a:pPr>
            <a:r>
              <a:rPr lang="en-US" dirty="0" smtClean="0">
                <a:latin typeface="Arial" charset="0"/>
                <a:cs typeface="Arial" charset="0"/>
              </a:rPr>
              <a:t>Our youth will be competing with those that are much more experienced.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Secular Workers</a:t>
            </a:r>
            <a:endParaRPr lang="en-US" dirty="0">
              <a:solidFill>
                <a:schemeClr val="tx1">
                  <a:lumMod val="85000"/>
                  <a:lumOff val="15000"/>
                </a:schemeClr>
              </a:solidFill>
            </a:endParaRPr>
          </a:p>
        </p:txBody>
      </p:sp>
      <p:sp>
        <p:nvSpPr>
          <p:cNvPr id="10243" name="Content Placeholder 2"/>
          <p:cNvSpPr>
            <a:spLocks noGrp="1"/>
          </p:cNvSpPr>
          <p:nvPr>
            <p:ph type="body" idx="1"/>
          </p:nvPr>
        </p:nvSpPr>
        <p:spPr>
          <a:xfrm>
            <a:off x="120650" y="1447800"/>
            <a:ext cx="8489950" cy="4724400"/>
          </a:xfrm>
        </p:spPr>
        <p:txBody>
          <a:bodyPr/>
          <a:lstStyle/>
          <a:p>
            <a:pPr eaLnBrk="1" hangingPunct="1">
              <a:spcBef>
                <a:spcPct val="0"/>
              </a:spcBef>
            </a:pPr>
            <a:r>
              <a:rPr lang="en-US" dirty="0" smtClean="0">
                <a:latin typeface="Arial" charset="0"/>
                <a:cs typeface="Arial" charset="0"/>
              </a:rPr>
              <a:t>Current Trends (cont.)  			</a:t>
            </a:r>
          </a:p>
          <a:p>
            <a:pPr lvl="1" eaLnBrk="1" hangingPunct="1">
              <a:spcBef>
                <a:spcPct val="0"/>
              </a:spcBef>
            </a:pPr>
            <a:r>
              <a:rPr lang="en-US" dirty="0" smtClean="0">
                <a:latin typeface="Arial" charset="0"/>
                <a:cs typeface="Arial" charset="0"/>
              </a:rPr>
              <a:t>Our average life expectancy continues to increase.</a:t>
            </a:r>
          </a:p>
        </p:txBody>
      </p:sp>
      <p:graphicFrame>
        <p:nvGraphicFramePr>
          <p:cNvPr id="3" name="Chart 3"/>
          <p:cNvGraphicFramePr>
            <a:graphicFrameLocks/>
          </p:cNvGraphicFramePr>
          <p:nvPr/>
        </p:nvGraphicFramePr>
        <p:xfrm>
          <a:off x="2590800" y="2667000"/>
          <a:ext cx="5969000" cy="3479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Secular Workers</a:t>
            </a:r>
            <a:endParaRPr lang="en-US" dirty="0">
              <a:solidFill>
                <a:schemeClr val="tx1">
                  <a:lumMod val="85000"/>
                  <a:lumOff val="15000"/>
                </a:schemeClr>
              </a:solidFill>
            </a:endParaRPr>
          </a:p>
        </p:txBody>
      </p:sp>
      <p:sp>
        <p:nvSpPr>
          <p:cNvPr id="13315" name="Content Placeholder 2"/>
          <p:cNvSpPr>
            <a:spLocks noGrp="1"/>
          </p:cNvSpPr>
          <p:nvPr>
            <p:ph type="body" idx="1"/>
          </p:nvPr>
        </p:nvSpPr>
        <p:spPr>
          <a:xfrm>
            <a:off x="120650" y="1447800"/>
            <a:ext cx="8489950" cy="4724400"/>
          </a:xfrm>
        </p:spPr>
        <p:txBody>
          <a:bodyPr/>
          <a:lstStyle/>
          <a:p>
            <a:pPr eaLnBrk="1" hangingPunct="1">
              <a:spcBef>
                <a:spcPct val="0"/>
              </a:spcBef>
            </a:pPr>
            <a:r>
              <a:rPr lang="en-US" dirty="0" smtClean="0">
                <a:latin typeface="Arial" charset="0"/>
                <a:cs typeface="Arial" charset="0"/>
              </a:rPr>
              <a:t>Current Trends (cont.)</a:t>
            </a:r>
          </a:p>
          <a:p>
            <a:pPr lvl="1" eaLnBrk="1" hangingPunct="1">
              <a:spcBef>
                <a:spcPct val="0"/>
              </a:spcBef>
            </a:pPr>
            <a:r>
              <a:rPr lang="en-US" dirty="0" smtClean="0">
                <a:latin typeface="Arial" charset="0"/>
                <a:cs typeface="Arial" charset="0"/>
              </a:rPr>
              <a:t>Age demographics are at play.		</a:t>
            </a:r>
          </a:p>
          <a:p>
            <a:pPr eaLnBrk="1" hangingPunct="1">
              <a:spcBef>
                <a:spcPct val="0"/>
              </a:spcBef>
              <a:buFont typeface="Arial" charset="0"/>
              <a:buNone/>
            </a:pPr>
            <a:endParaRPr lang="en-US" dirty="0" smtClean="0"/>
          </a:p>
        </p:txBody>
      </p:sp>
      <p:pic>
        <p:nvPicPr>
          <p:cNvPr id="13316" name="Picture 3" descr="http://tfw.cachefly.net/snm/images/nm/pyramids/us-201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2590800"/>
            <a:ext cx="6019800" cy="346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3317" name="AutoShape 2"/>
          <p:cNvCxnSpPr>
            <a:cxnSpLocks noChangeShapeType="1"/>
          </p:cNvCxnSpPr>
          <p:nvPr/>
        </p:nvCxnSpPr>
        <p:spPr bwMode="auto">
          <a:xfrm flipH="1">
            <a:off x="6542088" y="3603625"/>
            <a:ext cx="468312" cy="4603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13318" name="AutoShape 3"/>
          <p:cNvCxnSpPr>
            <a:cxnSpLocks noChangeShapeType="1"/>
          </p:cNvCxnSpPr>
          <p:nvPr/>
        </p:nvCxnSpPr>
        <p:spPr bwMode="auto">
          <a:xfrm rot="10800000">
            <a:off x="6400800" y="4800600"/>
            <a:ext cx="533400" cy="1174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sp>
        <p:nvSpPr>
          <p:cNvPr id="13319" name="Text Box 4"/>
          <p:cNvSpPr txBox="1">
            <a:spLocks noChangeArrowheads="1"/>
          </p:cNvSpPr>
          <p:nvPr/>
        </p:nvSpPr>
        <p:spPr bwMode="auto">
          <a:xfrm>
            <a:off x="6934200" y="3429000"/>
            <a:ext cx="711200" cy="309563"/>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1100">
                <a:latin typeface="Calibri" pitchFamily="34" charset="0"/>
              </a:rPr>
              <a:t>Boomers</a:t>
            </a:r>
            <a:endParaRPr lang="en-US"/>
          </a:p>
        </p:txBody>
      </p:sp>
      <p:sp>
        <p:nvSpPr>
          <p:cNvPr id="13320" name="Text Box 5"/>
          <p:cNvSpPr txBox="1">
            <a:spLocks noChangeArrowheads="1"/>
          </p:cNvSpPr>
          <p:nvPr/>
        </p:nvSpPr>
        <p:spPr bwMode="auto">
          <a:xfrm>
            <a:off x="6934200" y="4811713"/>
            <a:ext cx="612775" cy="30956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1100">
                <a:latin typeface="Calibri" pitchFamily="34" charset="0"/>
              </a:rPr>
              <a:t>Gen-Y</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Secular Workers</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905000"/>
            <a:ext cx="8489950" cy="4267200"/>
          </a:xfrm>
        </p:spPr>
        <p:txBody>
          <a:bodyPr>
            <a:normAutofit/>
          </a:bodyPr>
          <a:lstStyle/>
          <a:p>
            <a:pPr eaLnBrk="1" hangingPunct="1">
              <a:spcBef>
                <a:spcPct val="0"/>
              </a:spcBef>
            </a:pPr>
            <a:r>
              <a:rPr lang="en-US" dirty="0" smtClean="0">
                <a:latin typeface="Arial" charset="0"/>
                <a:cs typeface="Arial" charset="0"/>
              </a:rPr>
              <a:t>Guidance from God’s Word  			</a:t>
            </a:r>
          </a:p>
          <a:p>
            <a:pPr lvl="1" eaLnBrk="1" hangingPunct="1">
              <a:spcBef>
                <a:spcPct val="0"/>
              </a:spcBef>
            </a:pPr>
            <a:r>
              <a:rPr lang="en-US" dirty="0" smtClean="0">
                <a:latin typeface="Arial" charset="0"/>
                <a:cs typeface="Arial" charset="0"/>
              </a:rPr>
              <a:t>Must not be slothful </a:t>
            </a:r>
          </a:p>
          <a:p>
            <a:pPr lvl="2" eaLnBrk="1" hangingPunct="1">
              <a:spcBef>
                <a:spcPct val="0"/>
              </a:spcBef>
            </a:pPr>
            <a:r>
              <a:rPr lang="en-US" dirty="0" smtClean="0">
                <a:latin typeface="Arial" charset="0"/>
                <a:cs typeface="Arial" charset="0"/>
              </a:rPr>
              <a:t>Pr.18:9 “He who is slothful in his work is a brother to him who is a great destroyer.”</a:t>
            </a:r>
          </a:p>
          <a:p>
            <a:pPr eaLnBrk="1" hangingPunct="1">
              <a:spcBef>
                <a:spcPct val="0"/>
              </a:spcBef>
              <a:buFont typeface="Arial" charset="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2487</TotalTime>
  <Words>2061</Words>
  <Application>Microsoft Office PowerPoint</Application>
  <PresentationFormat>On-screen Show (4:3)</PresentationFormat>
  <Paragraphs>278</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NewsPrint</vt:lpstr>
      <vt:lpstr>The Diligent Worker</vt:lpstr>
      <vt:lpstr>2 Timothy 2:3-7</vt:lpstr>
      <vt:lpstr>Introduction</vt:lpstr>
      <vt:lpstr>Introduction</vt:lpstr>
      <vt:lpstr>Secular Workers</vt:lpstr>
      <vt:lpstr>Secular Workers</vt:lpstr>
      <vt:lpstr>Secular Workers</vt:lpstr>
      <vt:lpstr>Secular Workers</vt:lpstr>
      <vt:lpstr>Secular Workers</vt:lpstr>
      <vt:lpstr>Secular Workers</vt:lpstr>
      <vt:lpstr>Secular Workers</vt:lpstr>
      <vt:lpstr>Secular Workers</vt:lpstr>
      <vt:lpstr>Secular Workers</vt:lpstr>
      <vt:lpstr>Secular Workers</vt:lpstr>
      <vt:lpstr>Spiritual Workers</vt:lpstr>
      <vt:lpstr>Spiritual Workers</vt:lpstr>
      <vt:lpstr>Spiritual Workers</vt:lpstr>
      <vt:lpstr>Spiritual Workers</vt:lpstr>
      <vt:lpstr>Spiritual Workers</vt:lpstr>
      <vt:lpstr>Spiritual Workers</vt:lpstr>
      <vt:lpstr>Spiritual Workers</vt:lpstr>
      <vt:lpstr>Spiritual Workers</vt:lpstr>
      <vt:lpstr>Spiritual Workers</vt:lpstr>
      <vt:lpstr>Examples Found in the Scriptures</vt:lpstr>
      <vt:lpstr>Conclusion</vt:lpstr>
    </vt:vector>
  </TitlesOfParts>
  <Company>Richter Family Computer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Richter</dc:creator>
  <cp:lastModifiedBy>user</cp:lastModifiedBy>
  <cp:revision>96</cp:revision>
  <cp:lastPrinted>2011-05-22T21:34:38Z</cp:lastPrinted>
  <dcterms:created xsi:type="dcterms:W3CDTF">2008-04-14T22:34:57Z</dcterms:created>
  <dcterms:modified xsi:type="dcterms:W3CDTF">2011-07-31T16:10:08Z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TC011367981033</vt:lpwstr>
  </property>
</Properties>
</file>