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Masters/slideMaster8.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theme/theme8.xml" ContentType="application/vnd.openxmlformats-officedocument.theme+xml"/>
  <Override PartName="/ppt/theme/theme9.xml" ContentType="application/vnd.openxmlformats-officedocument.theme+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727" r:id="rId2"/>
    <p:sldMasterId id="2147483729" r:id="rId3"/>
    <p:sldMasterId id="2147483731" r:id="rId4"/>
    <p:sldMasterId id="2147483733" r:id="rId5"/>
    <p:sldMasterId id="2147483763" r:id="rId6"/>
    <p:sldMasterId id="2147483765" r:id="rId7"/>
    <p:sldMasterId id="2147483767" r:id="rId8"/>
  </p:sldMasterIdLst>
  <p:notesMasterIdLst>
    <p:notesMasterId r:id="rId40"/>
  </p:notesMasterIdLst>
  <p:sldIdLst>
    <p:sldId id="258" r:id="rId9"/>
    <p:sldId id="257" r:id="rId10"/>
    <p:sldId id="259" r:id="rId11"/>
    <p:sldId id="260" r:id="rId12"/>
    <p:sldId id="265" r:id="rId13"/>
    <p:sldId id="266" r:id="rId14"/>
    <p:sldId id="261" r:id="rId15"/>
    <p:sldId id="264" r:id="rId16"/>
    <p:sldId id="262" r:id="rId17"/>
    <p:sldId id="263" r:id="rId18"/>
    <p:sldId id="296" r:id="rId19"/>
    <p:sldId id="297" r:id="rId20"/>
    <p:sldId id="298" r:id="rId21"/>
    <p:sldId id="317" r:id="rId22"/>
    <p:sldId id="318" r:id="rId23"/>
    <p:sldId id="319" r:id="rId24"/>
    <p:sldId id="320" r:id="rId25"/>
    <p:sldId id="321" r:id="rId26"/>
    <p:sldId id="322" r:id="rId27"/>
    <p:sldId id="323" r:id="rId28"/>
    <p:sldId id="324" r:id="rId29"/>
    <p:sldId id="325" r:id="rId30"/>
    <p:sldId id="326" r:id="rId31"/>
    <p:sldId id="327" r:id="rId32"/>
    <p:sldId id="328" r:id="rId33"/>
    <p:sldId id="329" r:id="rId34"/>
    <p:sldId id="330" r:id="rId35"/>
    <p:sldId id="331" r:id="rId36"/>
    <p:sldId id="332" r:id="rId37"/>
    <p:sldId id="315" r:id="rId38"/>
    <p:sldId id="316" r:id="rId3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00"/>
    <a:srgbClr val="CC3300"/>
    <a:srgbClr val="66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3" Type="http://schemas.openxmlformats.org/officeDocument/2006/relationships/slideMaster" Target="slideMasters/slideMaster3.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4"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C70BA9-BC66-4571-A016-F01F22DEF651}" type="datetimeFigureOut">
              <a:rPr lang="en-US" smtClean="0"/>
              <a:pPr/>
              <a:t>6/8/2012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C87DDA-2171-410C-89D6-BD3FB669B1F0}" type="slidenum">
              <a:rPr lang="en-US" smtClean="0"/>
              <a:pPr/>
              <a:t>‹#›</a:t>
            </a:fld>
            <a:endParaRPr lang="en-US"/>
          </a:p>
        </p:txBody>
      </p:sp>
    </p:spTree>
    <p:extLst>
      <p:ext uri="{BB962C8B-B14F-4D97-AF65-F5344CB8AC3E}">
        <p14:creationId xmlns:p14="http://schemas.microsoft.com/office/powerpoint/2010/main" xmlns="" val="25226855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419E635-ED58-4F2A-BF31-9FD727FC6C9E}" type="slidenum">
              <a:rPr lang="en-US">
                <a:solidFill>
                  <a:srgbClr val="000000"/>
                </a:solidFill>
              </a:rPr>
              <a:pPr eaLnBrk="1" hangingPunct="1"/>
              <a:t>11</a:t>
            </a:fld>
            <a:endParaRPr lang="en-US">
              <a:solidFill>
                <a:srgbClr val="000000"/>
              </a:solidFill>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FD4CCA-99C1-4A7B-B446-9704B0C88D6F}" type="slidenum">
              <a:rPr lang="en-US" smtClean="0"/>
              <a:pPr/>
              <a:t>15</a:t>
            </a:fld>
            <a:endParaRPr lang="en-US"/>
          </a:p>
        </p:txBody>
      </p:sp>
    </p:spTree>
    <p:extLst>
      <p:ext uri="{BB962C8B-B14F-4D97-AF65-F5344CB8AC3E}">
        <p14:creationId xmlns="" xmlns:p14="http://schemas.microsoft.com/office/powerpoint/2010/main" val="29832187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1D8E3AB-CED7-4181-B9E4-4911425F1352}" type="slidenum">
              <a:rPr lang="en-US">
                <a:solidFill>
                  <a:srgbClr val="000000"/>
                </a:solidFill>
              </a:rPr>
              <a:pPr eaLnBrk="1" hangingPunct="1"/>
              <a:t>30</a:t>
            </a:fld>
            <a:endParaRPr lang="en-US">
              <a:solidFill>
                <a:srgbClr val="000000"/>
              </a:solidFill>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419E635-ED58-4F2A-BF31-9FD727FC6C9E}" type="slidenum">
              <a:rPr lang="en-US">
                <a:solidFill>
                  <a:srgbClr val="000000"/>
                </a:solidFill>
              </a:rPr>
              <a:pPr eaLnBrk="1" hangingPunct="1"/>
              <a:t>31</a:t>
            </a:fld>
            <a:endParaRPr lang="en-US">
              <a:solidFill>
                <a:srgbClr val="000000"/>
              </a:solidFill>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CBCF78-B96F-43A6-AFD8-952DC037C04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28F1527-672B-4C1A-8840-B5F20B8CFF1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B9D010-D3A4-4CE3-B674-A3B133A7AC4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1E50A48-133B-4A79-BFEC-35D35E06BBA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42870463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6ED90D3-559E-4BB1-BAB8-CC0F5C984DE9}"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C0CA2CA3-5D18-4F0B-8BB8-2A9F4A53F351}"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C0CA2CA3-5D18-4F0B-8BB8-2A9F4A53F351}"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C0CA2CA3-5D18-4F0B-8BB8-2A9F4A53F351}"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1E50A48-133B-4A79-BFEC-35D35E06BBA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25640505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1E50A48-133B-4A79-BFEC-35D35E06BBA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3608863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E974FD8-17FD-4AD6-85FD-677922B733B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0C1C27B-1028-40E4-A4C1-7A074D57E09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DDFAEEE-56F6-4EC2-B204-114DFD43AC4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C7F017D-1944-40F3-BCC6-78B06F35338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EC672F1-A90C-4F42-BFA5-672B33810BD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CEC36FD-44E9-4A5E-BF7F-26AD96AA715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CD1CCD1-A21F-4894-8178-1D80D1EC998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DDA06E1-8CB4-4811-B073-AD0050DE34B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6.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7.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29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229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229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D93B2673-CD5D-4D0A-9192-E4578462182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8" r:id="rId1"/>
    <p:sldLayoutId id="2147483667" r:id="rId2"/>
    <p:sldLayoutId id="2147483666" r:id="rId3"/>
    <p:sldLayoutId id="2147483665" r:id="rId4"/>
    <p:sldLayoutId id="2147483664" r:id="rId5"/>
    <p:sldLayoutId id="2147483663" r:id="rId6"/>
    <p:sldLayoutId id="2147483662" r:id="rId7"/>
    <p:sldLayoutId id="2147483661" r:id="rId8"/>
    <p:sldLayoutId id="2147483660" r:id="rId9"/>
    <p:sldLayoutId id="2147483659" r:id="rId10"/>
    <p:sldLayoutId id="2147483658" r:id="rId11"/>
  </p:sldLayoutIdLst>
  <p:transition>
    <p:fade thruBlk="1"/>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E7F16713-C3CF-4ACA-8C6B-21F4A78B48C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4003319057"/>
      </p:ext>
    </p:extLst>
  </p:cSld>
  <p:clrMap bg1="lt1" tx1="dk1" bg2="lt2" tx2="dk2" accent1="accent1" accent2="accent2" accent3="accent3" accent4="accent4" accent5="accent5" accent6="accent6" hlink="hlink" folHlink="folHlink"/>
  <p:sldLayoutIdLst>
    <p:sldLayoutId id="2147483728" r:id="rId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229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29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solidFill>
                <a:srgbClr val="000000"/>
              </a:solidFill>
            </a:endParaRPr>
          </a:p>
        </p:txBody>
      </p:sp>
      <p:sp>
        <p:nvSpPr>
          <p:cNvPr id="1229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solidFill>
                <a:srgbClr val="000000"/>
              </a:solidFill>
            </a:endParaRPr>
          </a:p>
        </p:txBody>
      </p:sp>
      <p:sp>
        <p:nvSpPr>
          <p:cNvPr id="1229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0BA640C7-3B76-45EF-A348-CC0091D18C8C}" type="slidenum">
              <a:rPr lang="en-US">
                <a:solidFill>
                  <a:srgbClr val="000000"/>
                </a:solidFill>
              </a:rPr>
              <a:pPr/>
              <a:t>‹#›</a:t>
            </a:fld>
            <a:endParaRPr lang="en-US">
              <a:solidFill>
                <a:srgbClr val="000000"/>
              </a:solidFill>
            </a:endParaRPr>
          </a:p>
        </p:txBody>
      </p:sp>
    </p:spTree>
  </p:cSld>
  <p:clrMap bg1="lt1" tx1="dk1" bg2="lt2" tx2="dk2" accent1="accent1" accent2="accent2" accent3="accent3" accent4="accent4" accent5="accent5" accent6="accent6" hlink="hlink" folHlink="folHlink"/>
  <p:sldLayoutIdLst>
    <p:sldLayoutId id="2147483730" r:id="rId1"/>
  </p:sldLayoutIdLst>
  <p:transition>
    <p:fade thruBlk="1"/>
  </p:transition>
  <p:timing>
    <p:tnLst>
      <p:par>
        <p:cTn id="1" dur="indefinite" restart="never" nodeType="tmRoot"/>
      </p:par>
    </p:tnLst>
  </p:timing>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229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29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solidFill>
                <a:srgbClr val="000000"/>
              </a:solidFill>
            </a:endParaRPr>
          </a:p>
        </p:txBody>
      </p:sp>
      <p:sp>
        <p:nvSpPr>
          <p:cNvPr id="1229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solidFill>
                <a:srgbClr val="000000"/>
              </a:solidFill>
            </a:endParaRPr>
          </a:p>
        </p:txBody>
      </p:sp>
      <p:sp>
        <p:nvSpPr>
          <p:cNvPr id="1229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0BA640C7-3B76-45EF-A348-CC0091D18C8C}" type="slidenum">
              <a:rPr lang="en-US">
                <a:solidFill>
                  <a:srgbClr val="000000"/>
                </a:solidFill>
              </a:rPr>
              <a:pPr/>
              <a:t>‹#›</a:t>
            </a:fld>
            <a:endParaRPr lang="en-US">
              <a:solidFill>
                <a:srgbClr val="000000"/>
              </a:solidFill>
            </a:endParaRPr>
          </a:p>
        </p:txBody>
      </p:sp>
    </p:spTree>
  </p:cSld>
  <p:clrMap bg1="lt1" tx1="dk1" bg2="lt2" tx2="dk2" accent1="accent1" accent2="accent2" accent3="accent3" accent4="accent4" accent5="accent5" accent6="accent6" hlink="hlink" folHlink="folHlink"/>
  <p:sldLayoutIdLst>
    <p:sldLayoutId id="2147483732" r:id="rId1"/>
  </p:sldLayoutIdLst>
  <p:transition>
    <p:fade thruBlk="1"/>
  </p:transition>
  <p:timing>
    <p:tnLst>
      <p:par>
        <p:cTn id="1" dur="indefinite" restart="never" nodeType="tmRoot"/>
      </p:par>
    </p:tnLst>
  </p:timing>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229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29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solidFill>
                <a:srgbClr val="000000"/>
              </a:solidFill>
            </a:endParaRPr>
          </a:p>
        </p:txBody>
      </p:sp>
      <p:sp>
        <p:nvSpPr>
          <p:cNvPr id="1229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solidFill>
                <a:srgbClr val="000000"/>
              </a:solidFill>
            </a:endParaRPr>
          </a:p>
        </p:txBody>
      </p:sp>
      <p:sp>
        <p:nvSpPr>
          <p:cNvPr id="1229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0BA640C7-3B76-45EF-A348-CC0091D18C8C}" type="slidenum">
              <a:rPr lang="en-US">
                <a:solidFill>
                  <a:srgbClr val="000000"/>
                </a:solidFill>
              </a:rPr>
              <a:pPr/>
              <a:t>‹#›</a:t>
            </a:fld>
            <a:endParaRPr lang="en-US">
              <a:solidFill>
                <a:srgbClr val="000000"/>
              </a:solidFill>
            </a:endParaRPr>
          </a:p>
        </p:txBody>
      </p:sp>
    </p:spTree>
  </p:cSld>
  <p:clrMap bg1="lt1" tx1="dk1" bg2="lt2" tx2="dk2" accent1="accent1" accent2="accent2" accent3="accent3" accent4="accent4" accent5="accent5" accent6="accent6" hlink="hlink" folHlink="folHlink"/>
  <p:sldLayoutIdLst>
    <p:sldLayoutId id="2147483734" r:id="rId1"/>
  </p:sldLayoutIdLst>
  <p:transition>
    <p:fade thruBlk="1"/>
  </p:transition>
  <p:timing>
    <p:tnLst>
      <p:par>
        <p:cTn id="1" dur="indefinite" restart="never" nodeType="tmRoot"/>
      </p:par>
    </p:tnLst>
  </p:timing>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229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29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solidFill>
                <a:srgbClr val="000000"/>
              </a:solidFill>
            </a:endParaRPr>
          </a:p>
        </p:txBody>
      </p:sp>
      <p:sp>
        <p:nvSpPr>
          <p:cNvPr id="1229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solidFill>
                <a:srgbClr val="000000"/>
              </a:solidFill>
            </a:endParaRPr>
          </a:p>
        </p:txBody>
      </p:sp>
      <p:sp>
        <p:nvSpPr>
          <p:cNvPr id="1229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0BA640C7-3B76-45EF-A348-CC0091D18C8C}" type="slidenum">
              <a:rPr lang="en-US">
                <a:solidFill>
                  <a:srgbClr val="000000"/>
                </a:solidFill>
              </a:rPr>
              <a:pPr/>
              <a:t>‹#›</a:t>
            </a:fld>
            <a:endParaRPr lang="en-US">
              <a:solidFill>
                <a:srgbClr val="000000"/>
              </a:solidFill>
            </a:endParaRPr>
          </a:p>
        </p:txBody>
      </p:sp>
    </p:spTree>
  </p:cSld>
  <p:clrMap bg1="lt1" tx1="dk1" bg2="lt2" tx2="dk2" accent1="accent1" accent2="accent2" accent3="accent3" accent4="accent4" accent5="accent5" accent6="accent6" hlink="hlink" folHlink="folHlink"/>
  <p:sldLayoutIdLst>
    <p:sldLayoutId id="2147483764" r:id="rId1"/>
  </p:sldLayoutIdLst>
  <p:transition>
    <p:fade thruBlk="1"/>
  </p:transition>
  <p:timing>
    <p:tnLst>
      <p:par>
        <p:cTn id="1" dur="indefinite" restart="never" nodeType="tmRoot"/>
      </p:par>
    </p:tnLst>
  </p:timing>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E7F16713-C3CF-4ACA-8C6B-21F4A78B48C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1685261514"/>
      </p:ext>
    </p:extLst>
  </p:cSld>
  <p:clrMap bg1="lt1" tx1="dk1" bg2="lt2" tx2="dk2" accent1="accent1" accent2="accent2" accent3="accent3" accent4="accent4" accent5="accent5" accent6="accent6" hlink="hlink" folHlink="folHlink"/>
  <p:sldLayoutIdLst>
    <p:sldLayoutId id="2147483766" r:id="rId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E7F16713-C3CF-4ACA-8C6B-21F4A78B48C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1638882664"/>
      </p:ext>
    </p:extLst>
  </p:cSld>
  <p:clrMap bg1="lt1" tx1="dk1" bg2="lt2" tx2="dk2" accent1="accent1" accent2="accent2" accent3="accent3" accent4="accent4" accent5="accent5" accent6="accent6" hlink="hlink" folHlink="folHlink"/>
  <p:sldLayoutIdLst>
    <p:sldLayoutId id="2147483768" r:id="rId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4.xml"/><Relationship Id="rId1" Type="http://schemas.openxmlformats.org/officeDocument/2006/relationships/video" Target="file:///Z:\Obediance%20to%20authority%20experiment.avi" TargetMode="External"/><Relationship Id="rId5" Type="http://schemas.openxmlformats.org/officeDocument/2006/relationships/image" Target="../media/image8.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6.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6"/>
          <p:cNvSpPr>
            <a:spLocks noChangeArrowheads="1"/>
          </p:cNvSpPr>
          <p:nvPr/>
        </p:nvSpPr>
        <p:spPr bwMode="auto">
          <a:xfrm>
            <a:off x="2743200" y="2743200"/>
            <a:ext cx="6400800" cy="4114800"/>
          </a:xfrm>
          <a:prstGeom prst="rect">
            <a:avLst/>
          </a:prstGeom>
          <a:gradFill rotWithShape="1">
            <a:gsLst>
              <a:gs pos="0">
                <a:schemeClr val="bg1"/>
              </a:gs>
              <a:gs pos="100000">
                <a:schemeClr val="bg2">
                  <a:alpha val="29999"/>
                </a:schemeClr>
              </a:gs>
            </a:gsLst>
            <a:lin ang="0" scaled="1"/>
          </a:gradFill>
          <a:ln w="9525">
            <a:noFill/>
            <a:miter lim="800000"/>
            <a:headEnd/>
            <a:tailEnd/>
          </a:ln>
        </p:spPr>
        <p:txBody>
          <a:bodyPr wrap="none" anchor="ctr"/>
          <a:lstStyle/>
          <a:p>
            <a:endParaRPr lang="en-US"/>
          </a:p>
        </p:txBody>
      </p:sp>
      <p:pic>
        <p:nvPicPr>
          <p:cNvPr id="13314" name="Picture 2" descr="JesusAndTheCenturion2"/>
          <p:cNvPicPr>
            <a:picLocks noChangeAspect="1" noChangeArrowheads="1"/>
          </p:cNvPicPr>
          <p:nvPr/>
        </p:nvPicPr>
        <p:blipFill>
          <a:blip r:embed="rId2" cstate="print"/>
          <a:srcRect/>
          <a:stretch>
            <a:fillRect/>
          </a:stretch>
        </p:blipFill>
        <p:spPr bwMode="auto">
          <a:xfrm>
            <a:off x="0" y="2743200"/>
            <a:ext cx="2743200" cy="4114800"/>
          </a:xfrm>
          <a:prstGeom prst="rect">
            <a:avLst/>
          </a:prstGeom>
          <a:noFill/>
          <a:ln w="9525">
            <a:noFill/>
            <a:miter lim="800000"/>
            <a:headEnd/>
            <a:tailEnd/>
          </a:ln>
        </p:spPr>
      </p:pic>
      <p:sp>
        <p:nvSpPr>
          <p:cNvPr id="13315" name="Rectangle 14"/>
          <p:cNvSpPr>
            <a:spLocks noGrp="1" noChangeArrowheads="1"/>
          </p:cNvSpPr>
          <p:nvPr>
            <p:ph type="ctrTitle"/>
          </p:nvPr>
        </p:nvSpPr>
        <p:spPr>
          <a:xfrm>
            <a:off x="3200400" y="3638550"/>
            <a:ext cx="5410200" cy="1009650"/>
          </a:xfrm>
        </p:spPr>
        <p:txBody>
          <a:bodyPr/>
          <a:lstStyle/>
          <a:p>
            <a:pPr eaLnBrk="1" hangingPunct="1">
              <a:defRPr/>
            </a:pPr>
            <a:r>
              <a:rPr lang="en-US" b="1" smtClean="0">
                <a:solidFill>
                  <a:srgbClr val="663300"/>
                </a:solidFill>
                <a:effectLst>
                  <a:outerShdw blurRad="38100" dist="38100" dir="2700000" algn="tl">
                    <a:srgbClr val="C0C0C0"/>
                  </a:outerShdw>
                </a:effectLst>
              </a:rPr>
              <a:t>The Faith to Submit to Authority</a:t>
            </a:r>
          </a:p>
        </p:txBody>
      </p:sp>
      <p:sp>
        <p:nvSpPr>
          <p:cNvPr id="13316" name="Rectangle 15"/>
          <p:cNvSpPr>
            <a:spLocks noGrp="1" noChangeArrowheads="1"/>
          </p:cNvSpPr>
          <p:nvPr>
            <p:ph type="subTitle" idx="1"/>
          </p:nvPr>
        </p:nvSpPr>
        <p:spPr>
          <a:xfrm>
            <a:off x="3429000" y="4953000"/>
            <a:ext cx="5029200" cy="1143000"/>
          </a:xfrm>
        </p:spPr>
        <p:txBody>
          <a:bodyPr/>
          <a:lstStyle/>
          <a:p>
            <a:pPr eaLnBrk="1" hangingPunct="1"/>
            <a:r>
              <a:rPr lang="en-US" smtClean="0">
                <a:solidFill>
                  <a:srgbClr val="663300"/>
                </a:solidFill>
              </a:rPr>
              <a:t>Matthew 8:5-13</a:t>
            </a:r>
          </a:p>
        </p:txBody>
      </p:sp>
      <p:pic>
        <p:nvPicPr>
          <p:cNvPr id="13317" name="Picture 12" descr="cooltext676617252"/>
          <p:cNvPicPr>
            <a:picLocks noChangeAspect="1" noChangeArrowheads="1"/>
          </p:cNvPicPr>
          <p:nvPr/>
        </p:nvPicPr>
        <p:blipFill>
          <a:blip r:embed="rId3" cstate="print"/>
          <a:srcRect/>
          <a:stretch>
            <a:fillRect/>
          </a:stretch>
        </p:blipFill>
        <p:spPr bwMode="auto">
          <a:xfrm>
            <a:off x="762000" y="381000"/>
            <a:ext cx="7772400" cy="2052638"/>
          </a:xfrm>
          <a:prstGeom prst="rect">
            <a:avLst/>
          </a:prstGeom>
          <a:noFill/>
          <a:ln w="9525">
            <a:noFill/>
            <a:miter lim="800000"/>
            <a:headEnd/>
            <a:tailEnd/>
          </a:ln>
        </p:spPr>
      </p:pic>
      <p:sp>
        <p:nvSpPr>
          <p:cNvPr id="13318" name="Line 17"/>
          <p:cNvSpPr>
            <a:spLocks noChangeShapeType="1"/>
          </p:cNvSpPr>
          <p:nvPr/>
        </p:nvSpPr>
        <p:spPr bwMode="auto">
          <a:xfrm>
            <a:off x="0" y="2667000"/>
            <a:ext cx="9144000" cy="0"/>
          </a:xfrm>
          <a:prstGeom prst="line">
            <a:avLst/>
          </a:prstGeom>
          <a:noFill/>
          <a:ln w="114300" cmpd="tri">
            <a:solidFill>
              <a:schemeClr val="tx1"/>
            </a:solidFill>
            <a:round/>
            <a:headEnd/>
            <a:tailEnd/>
          </a:ln>
        </p:spPr>
        <p:txBody>
          <a:bodyPr/>
          <a:lstStyle/>
          <a:p>
            <a:endParaRPr lang="en-US"/>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6"/>
          <p:cNvPicPr>
            <a:picLocks noChangeAspect="1" noChangeArrowheads="1"/>
          </p:cNvPicPr>
          <p:nvPr/>
        </p:nvPicPr>
        <p:blipFill>
          <a:blip r:embed="rId2" cstate="print"/>
          <a:srcRect/>
          <a:stretch>
            <a:fillRect/>
          </a:stretch>
        </p:blipFill>
        <p:spPr bwMode="auto">
          <a:xfrm>
            <a:off x="-609600" y="0"/>
            <a:ext cx="3662363" cy="6858000"/>
          </a:xfrm>
          <a:prstGeom prst="rect">
            <a:avLst/>
          </a:prstGeom>
          <a:noFill/>
          <a:ln w="9525">
            <a:noFill/>
            <a:miter lim="800000"/>
            <a:headEnd/>
            <a:tailEnd/>
          </a:ln>
        </p:spPr>
      </p:pic>
      <p:sp>
        <p:nvSpPr>
          <p:cNvPr id="20482" name="Rectangle 2"/>
          <p:cNvSpPr>
            <a:spLocks noGrp="1" noChangeArrowheads="1"/>
          </p:cNvSpPr>
          <p:nvPr>
            <p:ph type="title" idx="4294967295"/>
          </p:nvPr>
        </p:nvSpPr>
        <p:spPr>
          <a:xfrm>
            <a:off x="1828800" y="533400"/>
            <a:ext cx="7086600" cy="1143000"/>
          </a:xfrm>
        </p:spPr>
        <p:txBody>
          <a:bodyPr/>
          <a:lstStyle/>
          <a:p>
            <a:pPr eaLnBrk="1" hangingPunct="1"/>
            <a:r>
              <a:rPr lang="en-US" sz="3600" b="1" smtClean="0">
                <a:solidFill>
                  <a:srgbClr val="993300"/>
                </a:solidFill>
              </a:rPr>
              <a:t>Do you have the faith to submit to the authority of the Lord?</a:t>
            </a:r>
            <a:r>
              <a:rPr lang="en-US" sz="4000" smtClean="0"/>
              <a:t> </a:t>
            </a:r>
          </a:p>
        </p:txBody>
      </p:sp>
      <p:sp>
        <p:nvSpPr>
          <p:cNvPr id="20483" name="Rectangle 3"/>
          <p:cNvSpPr>
            <a:spLocks noGrp="1" noChangeArrowheads="1"/>
          </p:cNvSpPr>
          <p:nvPr>
            <p:ph type="body" idx="4294967295"/>
          </p:nvPr>
        </p:nvSpPr>
        <p:spPr>
          <a:xfrm>
            <a:off x="1828800" y="2057400"/>
            <a:ext cx="6400800" cy="4038600"/>
          </a:xfrm>
        </p:spPr>
        <p:txBody>
          <a:bodyPr/>
          <a:lstStyle/>
          <a:p>
            <a:pPr eaLnBrk="1" hangingPunct="1">
              <a:buFontTx/>
              <a:buNone/>
            </a:pPr>
            <a:r>
              <a:rPr lang="en-US" sz="3600" dirty="0" smtClean="0">
                <a:solidFill>
                  <a:srgbClr val="663300"/>
                </a:solidFill>
                <a:latin typeface="AntiquaLightSSK" pitchFamily="2" charset="0"/>
              </a:rPr>
              <a:t>“Therefore humble yourselves </a:t>
            </a:r>
            <a:r>
              <a:rPr lang="en-US" sz="3600" b="1" dirty="0" smtClean="0">
                <a:solidFill>
                  <a:srgbClr val="663300"/>
                </a:solidFill>
                <a:latin typeface="AntiquaLightSSK" pitchFamily="2" charset="0"/>
              </a:rPr>
              <a:t>under</a:t>
            </a:r>
            <a:r>
              <a:rPr lang="en-US" sz="3600" dirty="0" smtClean="0">
                <a:solidFill>
                  <a:srgbClr val="663300"/>
                </a:solidFill>
                <a:latin typeface="AntiquaLightSSK" pitchFamily="2" charset="0"/>
              </a:rPr>
              <a:t> the </a:t>
            </a:r>
            <a:r>
              <a:rPr lang="en-US" sz="3600" b="1" dirty="0" smtClean="0">
                <a:solidFill>
                  <a:srgbClr val="663300"/>
                </a:solidFill>
                <a:latin typeface="AntiquaLightSSK" pitchFamily="2" charset="0"/>
              </a:rPr>
              <a:t>mighty hand</a:t>
            </a:r>
            <a:r>
              <a:rPr lang="en-US" sz="3600" dirty="0" smtClean="0">
                <a:solidFill>
                  <a:srgbClr val="663300"/>
                </a:solidFill>
                <a:latin typeface="AntiquaLightSSK" pitchFamily="2" charset="0"/>
              </a:rPr>
              <a:t> of God, that He may exalt you in due time” -- 1 Peter 5:6 </a:t>
            </a:r>
          </a:p>
        </p:txBody>
      </p:sp>
      <p:pic>
        <p:nvPicPr>
          <p:cNvPr id="20484" name="Picture 7" descr="JesusAndTheCenturion2"/>
          <p:cNvPicPr>
            <a:picLocks noChangeAspect="1" noChangeArrowheads="1"/>
          </p:cNvPicPr>
          <p:nvPr/>
        </p:nvPicPr>
        <p:blipFill>
          <a:blip r:embed="rId3" cstate="print"/>
          <a:srcRect/>
          <a:stretch>
            <a:fillRect/>
          </a:stretch>
        </p:blipFill>
        <p:spPr bwMode="auto">
          <a:xfrm>
            <a:off x="7058025" y="4191000"/>
            <a:ext cx="2085975" cy="2667000"/>
          </a:xfrm>
          <a:prstGeom prst="rect">
            <a:avLst/>
          </a:prstGeom>
          <a:noFill/>
          <a:ln w="9525">
            <a:noFill/>
            <a:miter lim="800000"/>
            <a:headEnd/>
            <a:tailEnd/>
          </a:ln>
        </p:spPr>
      </p:pic>
    </p:spTree>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endParaRPr lang="en-US" smtClean="0"/>
          </a:p>
        </p:txBody>
      </p:sp>
      <p:sp>
        <p:nvSpPr>
          <p:cNvPr id="11267" name="Rectangle 3"/>
          <p:cNvSpPr>
            <a:spLocks noGrp="1" noChangeArrowheads="1"/>
          </p:cNvSpPr>
          <p:nvPr>
            <p:ph type="body" idx="1"/>
          </p:nvPr>
        </p:nvSpPr>
        <p:spPr/>
        <p:txBody>
          <a:bodyPr/>
          <a:lstStyle/>
          <a:p>
            <a:pPr eaLnBrk="1" hangingPunct="1"/>
            <a:endParaRPr lang="en-US" smtClean="0"/>
          </a:p>
        </p:txBody>
      </p:sp>
    </p:spTree>
    <p:extLst>
      <p:ext uri="{BB962C8B-B14F-4D97-AF65-F5344CB8AC3E}">
        <p14:creationId xmlns:p14="http://schemas.microsoft.com/office/powerpoint/2010/main" xmlns="" val="1217318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76" name="Rectangle 16"/>
          <p:cNvSpPr>
            <a:spLocks noChangeArrowheads="1"/>
          </p:cNvSpPr>
          <p:nvPr/>
        </p:nvSpPr>
        <p:spPr bwMode="auto">
          <a:xfrm>
            <a:off x="2743200" y="2743200"/>
            <a:ext cx="6400800" cy="4114800"/>
          </a:xfrm>
          <a:prstGeom prst="rect">
            <a:avLst/>
          </a:prstGeom>
          <a:gradFill rotWithShape="1">
            <a:gsLst>
              <a:gs pos="0">
                <a:schemeClr val="bg1"/>
              </a:gs>
              <a:gs pos="100000">
                <a:schemeClr val="bg2">
                  <a:alpha val="30000"/>
                </a:schemeClr>
              </a:gs>
            </a:gsLst>
            <a:lin ang="0" scaled="1"/>
          </a:gradFill>
          <a:ln w="9525">
            <a:noFill/>
            <a:miter lim="800000"/>
            <a:headEnd/>
            <a:tailEnd/>
          </a:ln>
          <a:effectLst/>
        </p:spPr>
        <p:txBody>
          <a:bodyPr wrap="none" anchor="ctr"/>
          <a:lstStyle/>
          <a:p>
            <a:endParaRPr lang="en-US">
              <a:solidFill>
                <a:srgbClr val="000000"/>
              </a:solidFill>
            </a:endParaRPr>
          </a:p>
        </p:txBody>
      </p:sp>
      <p:pic>
        <p:nvPicPr>
          <p:cNvPr id="15362" name="Picture 2" descr="JesusAndTheCenturion2"/>
          <p:cNvPicPr>
            <a:picLocks noChangeAspect="1" noChangeArrowheads="1"/>
          </p:cNvPicPr>
          <p:nvPr/>
        </p:nvPicPr>
        <p:blipFill>
          <a:blip r:embed="rId2" cstate="print"/>
          <a:srcRect/>
          <a:stretch>
            <a:fillRect/>
          </a:stretch>
        </p:blipFill>
        <p:spPr bwMode="auto">
          <a:xfrm>
            <a:off x="0" y="2743200"/>
            <a:ext cx="2743200" cy="4114800"/>
          </a:xfrm>
          <a:prstGeom prst="rect">
            <a:avLst/>
          </a:prstGeom>
          <a:noFill/>
        </p:spPr>
      </p:pic>
      <p:sp>
        <p:nvSpPr>
          <p:cNvPr id="15374" name="Rectangle 14"/>
          <p:cNvSpPr>
            <a:spLocks noGrp="1" noChangeArrowheads="1"/>
          </p:cNvSpPr>
          <p:nvPr>
            <p:ph type="ctrTitle"/>
          </p:nvPr>
        </p:nvSpPr>
        <p:spPr>
          <a:xfrm>
            <a:off x="3048000" y="3409950"/>
            <a:ext cx="5791200" cy="1009650"/>
          </a:xfrm>
        </p:spPr>
        <p:txBody>
          <a:bodyPr/>
          <a:lstStyle/>
          <a:p>
            <a:r>
              <a:rPr lang="en-US" dirty="0" smtClean="0">
                <a:solidFill>
                  <a:srgbClr val="663300"/>
                </a:solidFill>
              </a:rPr>
              <a:t>Jesus as a Man Under Authority</a:t>
            </a:r>
            <a:endParaRPr lang="en-US" dirty="0">
              <a:solidFill>
                <a:srgbClr val="663300"/>
              </a:solidFill>
            </a:endParaRPr>
          </a:p>
        </p:txBody>
      </p:sp>
      <p:sp>
        <p:nvSpPr>
          <p:cNvPr id="15375" name="Rectangle 15"/>
          <p:cNvSpPr>
            <a:spLocks noGrp="1" noChangeArrowheads="1"/>
          </p:cNvSpPr>
          <p:nvPr>
            <p:ph type="subTitle" idx="1"/>
          </p:nvPr>
        </p:nvSpPr>
        <p:spPr>
          <a:xfrm>
            <a:off x="3276600" y="5029200"/>
            <a:ext cx="5029200" cy="1143000"/>
          </a:xfrm>
        </p:spPr>
        <p:txBody>
          <a:bodyPr/>
          <a:lstStyle/>
          <a:p>
            <a:r>
              <a:rPr lang="en-US" dirty="0" smtClean="0">
                <a:solidFill>
                  <a:srgbClr val="663300"/>
                </a:solidFill>
              </a:rPr>
              <a:t>Scott Abernathy</a:t>
            </a:r>
            <a:endParaRPr lang="en-US" dirty="0">
              <a:solidFill>
                <a:srgbClr val="663300"/>
              </a:solidFill>
            </a:endParaRPr>
          </a:p>
        </p:txBody>
      </p:sp>
      <p:pic>
        <p:nvPicPr>
          <p:cNvPr id="15372" name="Picture 12" descr="cooltext676617252"/>
          <p:cNvPicPr>
            <a:picLocks noChangeAspect="1" noChangeArrowheads="1"/>
          </p:cNvPicPr>
          <p:nvPr/>
        </p:nvPicPr>
        <p:blipFill>
          <a:blip r:embed="rId3" cstate="print"/>
          <a:srcRect/>
          <a:stretch>
            <a:fillRect/>
          </a:stretch>
        </p:blipFill>
        <p:spPr bwMode="auto">
          <a:xfrm>
            <a:off x="762000" y="381000"/>
            <a:ext cx="7772400" cy="2052638"/>
          </a:xfrm>
          <a:prstGeom prst="rect">
            <a:avLst/>
          </a:prstGeom>
          <a:noFill/>
        </p:spPr>
      </p:pic>
      <p:sp>
        <p:nvSpPr>
          <p:cNvPr id="15377" name="Line 17"/>
          <p:cNvSpPr>
            <a:spLocks noChangeShapeType="1"/>
          </p:cNvSpPr>
          <p:nvPr/>
        </p:nvSpPr>
        <p:spPr bwMode="auto">
          <a:xfrm>
            <a:off x="0" y="2667000"/>
            <a:ext cx="9144000" cy="0"/>
          </a:xfrm>
          <a:prstGeom prst="line">
            <a:avLst/>
          </a:prstGeom>
          <a:noFill/>
          <a:ln w="114300" cmpd="tri">
            <a:solidFill>
              <a:schemeClr val="tx1"/>
            </a:solidFill>
            <a:round/>
            <a:headEnd/>
            <a:tailEnd/>
          </a:ln>
          <a:effectLst/>
        </p:spPr>
        <p:txBody>
          <a:bodyPr/>
          <a:lstStyle/>
          <a:p>
            <a:endParaRPr lang="en-US">
              <a:solidFill>
                <a:srgbClr val="000000"/>
              </a:solidFill>
            </a:endParaRPr>
          </a:p>
        </p:txBody>
      </p:sp>
    </p:spTree>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057400" y="274638"/>
            <a:ext cx="6629400" cy="1143000"/>
          </a:xfrm>
        </p:spPr>
        <p:txBody>
          <a:bodyPr/>
          <a:lstStyle/>
          <a:p>
            <a:r>
              <a:rPr lang="en-US" dirty="0" smtClean="0">
                <a:solidFill>
                  <a:srgbClr val="663300"/>
                </a:solidFill>
              </a:rPr>
              <a:t>Authority Experiment</a:t>
            </a:r>
          </a:p>
        </p:txBody>
      </p:sp>
      <p:pic>
        <p:nvPicPr>
          <p:cNvPr id="13319" name="Picture 7" descr="JesusAndTheCenturion2"/>
          <p:cNvPicPr>
            <a:picLocks noChangeAspect="1" noChangeArrowheads="1"/>
          </p:cNvPicPr>
          <p:nvPr/>
        </p:nvPicPr>
        <p:blipFill>
          <a:blip r:embed="rId3" cstate="print"/>
          <a:srcRect/>
          <a:stretch>
            <a:fillRect/>
          </a:stretch>
        </p:blipFill>
        <p:spPr bwMode="auto">
          <a:xfrm>
            <a:off x="773113" y="152400"/>
            <a:ext cx="1131887" cy="1447800"/>
          </a:xfrm>
          <a:prstGeom prst="rect">
            <a:avLst/>
          </a:prstGeom>
          <a:noFill/>
        </p:spPr>
      </p:pic>
      <p:pic>
        <p:nvPicPr>
          <p:cNvPr id="13322" name="Picture 10" descr="Rendered Image"/>
          <p:cNvPicPr>
            <a:picLocks noChangeAspect="1" noChangeArrowheads="1"/>
          </p:cNvPicPr>
          <p:nvPr/>
        </p:nvPicPr>
        <p:blipFill>
          <a:blip r:embed="rId4" cstate="print"/>
          <a:srcRect/>
          <a:stretch>
            <a:fillRect/>
          </a:stretch>
        </p:blipFill>
        <p:spPr bwMode="auto">
          <a:xfrm>
            <a:off x="381000" y="304800"/>
            <a:ext cx="1447800" cy="1311275"/>
          </a:xfrm>
          <a:prstGeom prst="rect">
            <a:avLst/>
          </a:prstGeom>
          <a:noFill/>
        </p:spPr>
      </p:pic>
      <p:pic>
        <p:nvPicPr>
          <p:cNvPr id="6" name="Obediance to authority experiment.avi">
            <a:hlinkClick r:id="" action="ppaction://media"/>
          </p:cNvPr>
          <p:cNvPicPr>
            <a:picLocks noRot="1" noChangeAspect="1"/>
          </p:cNvPicPr>
          <p:nvPr>
            <a:videoFile r:link="rId1"/>
          </p:nvPr>
        </p:nvPicPr>
        <p:blipFill>
          <a:blip r:embed="rId5" cstate="print"/>
          <a:stretch>
            <a:fillRect/>
          </a:stretch>
        </p:blipFill>
        <p:spPr>
          <a:xfrm>
            <a:off x="1257300" y="1676400"/>
            <a:ext cx="6972300" cy="4648200"/>
          </a:xfrm>
          <a:prstGeom prst="rect">
            <a:avLst/>
          </a:prstGeom>
        </p:spPr>
      </p:pic>
    </p:spTree>
    <p:extLst>
      <p:ext uri="{BB962C8B-B14F-4D97-AF65-F5344CB8AC3E}">
        <p14:creationId xmlns:p14="http://schemas.microsoft.com/office/powerpoint/2010/main" xmlns="" val="1579336170"/>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07105"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057400" y="274638"/>
            <a:ext cx="6629400" cy="1143000"/>
          </a:xfrm>
        </p:spPr>
        <p:txBody>
          <a:bodyPr/>
          <a:lstStyle/>
          <a:p>
            <a:r>
              <a:rPr lang="en-US" dirty="0" smtClean="0">
                <a:solidFill>
                  <a:srgbClr val="663300"/>
                </a:solidFill>
              </a:rPr>
              <a:t>Jesus’ Respect For Authority</a:t>
            </a:r>
            <a:endParaRPr lang="en-US" dirty="0">
              <a:solidFill>
                <a:srgbClr val="663300"/>
              </a:solidFill>
            </a:endParaRPr>
          </a:p>
        </p:txBody>
      </p:sp>
      <p:sp>
        <p:nvSpPr>
          <p:cNvPr id="13315" name="Rectangle 3"/>
          <p:cNvSpPr>
            <a:spLocks noGrp="1" noChangeArrowheads="1"/>
          </p:cNvSpPr>
          <p:nvPr>
            <p:ph type="body" idx="1"/>
          </p:nvPr>
        </p:nvSpPr>
        <p:spPr>
          <a:xfrm>
            <a:off x="457200" y="1646238"/>
            <a:ext cx="8229600" cy="4754562"/>
          </a:xfrm>
        </p:spPr>
        <p:txBody>
          <a:bodyPr/>
          <a:lstStyle/>
          <a:p>
            <a:r>
              <a:rPr lang="en-US" dirty="0" smtClean="0">
                <a:solidFill>
                  <a:srgbClr val="663300"/>
                </a:solidFill>
              </a:rPr>
              <a:t>Worldly theorists like to portray Jesus as a radical, who sought an upheaval of Jewish leadership and laws.</a:t>
            </a:r>
          </a:p>
          <a:p>
            <a:r>
              <a:rPr lang="en-US" dirty="0" smtClean="0">
                <a:solidFill>
                  <a:srgbClr val="663300"/>
                </a:solidFill>
              </a:rPr>
              <a:t>While Jesus did seek to change the abuses of Jewish traditions and improper rule by some Jewish authorities, He was acting out of zeal for God and a desire that the Jews follow God’s true laws.</a:t>
            </a:r>
          </a:p>
          <a:p>
            <a:r>
              <a:rPr lang="en-US" dirty="0">
                <a:solidFill>
                  <a:srgbClr val="663300"/>
                </a:solidFill>
              </a:rPr>
              <a:t>Jesus clearly respected authority.</a:t>
            </a:r>
            <a:endParaRPr lang="en-US" dirty="0" smtClean="0">
              <a:solidFill>
                <a:srgbClr val="663300"/>
              </a:solidFill>
            </a:endParaRPr>
          </a:p>
        </p:txBody>
      </p:sp>
      <p:pic>
        <p:nvPicPr>
          <p:cNvPr id="13319" name="Picture 7" descr="JesusAndTheCenturion2"/>
          <p:cNvPicPr>
            <a:picLocks noChangeAspect="1" noChangeArrowheads="1"/>
          </p:cNvPicPr>
          <p:nvPr/>
        </p:nvPicPr>
        <p:blipFill>
          <a:blip r:embed="rId2" cstate="print"/>
          <a:srcRect/>
          <a:stretch>
            <a:fillRect/>
          </a:stretch>
        </p:blipFill>
        <p:spPr bwMode="auto">
          <a:xfrm>
            <a:off x="773113" y="152400"/>
            <a:ext cx="1131887" cy="1447800"/>
          </a:xfrm>
          <a:prstGeom prst="rect">
            <a:avLst/>
          </a:prstGeom>
          <a:noFill/>
        </p:spPr>
      </p:pic>
      <p:pic>
        <p:nvPicPr>
          <p:cNvPr id="13322" name="Picture 10" descr="Rendered Image"/>
          <p:cNvPicPr>
            <a:picLocks noChangeAspect="1" noChangeArrowheads="1"/>
          </p:cNvPicPr>
          <p:nvPr/>
        </p:nvPicPr>
        <p:blipFill>
          <a:blip r:embed="rId3" cstate="print"/>
          <a:srcRect/>
          <a:stretch>
            <a:fillRect/>
          </a:stretch>
        </p:blipFill>
        <p:spPr bwMode="auto">
          <a:xfrm>
            <a:off x="381000" y="304800"/>
            <a:ext cx="1447800" cy="1311275"/>
          </a:xfrm>
          <a:prstGeom prst="rect">
            <a:avLst/>
          </a:prstGeom>
          <a:noFill/>
        </p:spPr>
      </p:pic>
    </p:spTree>
    <p:extLst>
      <p:ext uri="{BB962C8B-B14F-4D97-AF65-F5344CB8AC3E}">
        <p14:creationId xmlns="" xmlns:p14="http://schemas.microsoft.com/office/powerpoint/2010/main" val="1575754437"/>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fade">
                                      <p:cBhvr>
                                        <p:cTn id="7" dur="2000"/>
                                        <p:tgtEl>
                                          <p:spTgt spid="133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315">
                                            <p:txEl>
                                              <p:pRg st="0" end="0"/>
                                            </p:txEl>
                                          </p:spTgt>
                                        </p:tgtEl>
                                        <p:attrNameLst>
                                          <p:attrName>style.visibility</p:attrName>
                                        </p:attrNameLst>
                                      </p:cBhvr>
                                      <p:to>
                                        <p:strVal val="visible"/>
                                      </p:to>
                                    </p:set>
                                    <p:animEffect transition="in" filter="fade">
                                      <p:cBhvr>
                                        <p:cTn id="12" dur="2000"/>
                                        <p:tgtEl>
                                          <p:spTgt spid="1331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315">
                                            <p:txEl>
                                              <p:pRg st="1" end="1"/>
                                            </p:txEl>
                                          </p:spTgt>
                                        </p:tgtEl>
                                        <p:attrNameLst>
                                          <p:attrName>style.visibility</p:attrName>
                                        </p:attrNameLst>
                                      </p:cBhvr>
                                      <p:to>
                                        <p:strVal val="visible"/>
                                      </p:to>
                                    </p:set>
                                    <p:animEffect transition="in" filter="fade">
                                      <p:cBhvr>
                                        <p:cTn id="17" dur="2000"/>
                                        <p:tgtEl>
                                          <p:spTgt spid="1331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3315">
                                            <p:txEl>
                                              <p:pRg st="2" end="2"/>
                                            </p:txEl>
                                          </p:spTgt>
                                        </p:tgtEl>
                                        <p:attrNameLst>
                                          <p:attrName>style.visibility</p:attrName>
                                        </p:attrNameLst>
                                      </p:cBhvr>
                                      <p:to>
                                        <p:strVal val="visible"/>
                                      </p:to>
                                    </p:set>
                                    <p:animEffect transition="in" filter="fade">
                                      <p:cBhvr>
                                        <p:cTn id="22" dur="2000"/>
                                        <p:tgtEl>
                                          <p:spTgt spid="133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057400" y="274638"/>
            <a:ext cx="6629400" cy="1143000"/>
          </a:xfrm>
        </p:spPr>
        <p:txBody>
          <a:bodyPr/>
          <a:lstStyle/>
          <a:p>
            <a:r>
              <a:rPr lang="en-US" dirty="0" smtClean="0">
                <a:solidFill>
                  <a:srgbClr val="663300"/>
                </a:solidFill>
              </a:rPr>
              <a:t>Jesus’ Respect For Authority</a:t>
            </a:r>
            <a:endParaRPr lang="en-US" dirty="0">
              <a:solidFill>
                <a:srgbClr val="663300"/>
              </a:solidFill>
            </a:endParaRPr>
          </a:p>
        </p:txBody>
      </p:sp>
      <p:sp>
        <p:nvSpPr>
          <p:cNvPr id="13315" name="Rectangle 3"/>
          <p:cNvSpPr>
            <a:spLocks noGrp="1" noChangeArrowheads="1"/>
          </p:cNvSpPr>
          <p:nvPr>
            <p:ph type="body" idx="1"/>
          </p:nvPr>
        </p:nvSpPr>
        <p:spPr>
          <a:xfrm>
            <a:off x="457200" y="1646238"/>
            <a:ext cx="8229600" cy="4754562"/>
          </a:xfrm>
        </p:spPr>
        <p:txBody>
          <a:bodyPr/>
          <a:lstStyle/>
          <a:p>
            <a:r>
              <a:rPr lang="en-US" dirty="0" smtClean="0">
                <a:solidFill>
                  <a:srgbClr val="663300"/>
                </a:solidFill>
              </a:rPr>
              <a:t>We will notice three aspects of Jesus’ life in which He demonstrated respect for authority:</a:t>
            </a:r>
          </a:p>
          <a:p>
            <a:pPr lvl="1"/>
            <a:r>
              <a:rPr lang="en-US" dirty="0" smtClean="0">
                <a:solidFill>
                  <a:srgbClr val="663300"/>
                </a:solidFill>
              </a:rPr>
              <a:t>Submission to the Authority of His Earthly Parents.</a:t>
            </a:r>
          </a:p>
          <a:p>
            <a:pPr lvl="1"/>
            <a:r>
              <a:rPr lang="en-US" dirty="0" smtClean="0">
                <a:solidFill>
                  <a:srgbClr val="663300"/>
                </a:solidFill>
              </a:rPr>
              <a:t>Submission to Civil Authorities.</a:t>
            </a:r>
          </a:p>
          <a:p>
            <a:pPr lvl="1"/>
            <a:r>
              <a:rPr lang="en-US" dirty="0" smtClean="0">
                <a:solidFill>
                  <a:srgbClr val="663300"/>
                </a:solidFill>
              </a:rPr>
              <a:t>Submission to the Authority of God</a:t>
            </a:r>
            <a:r>
              <a:rPr lang="en-US" dirty="0">
                <a:solidFill>
                  <a:srgbClr val="663300"/>
                </a:solidFill>
              </a:rPr>
              <a:t>.</a:t>
            </a:r>
          </a:p>
        </p:txBody>
      </p:sp>
      <p:pic>
        <p:nvPicPr>
          <p:cNvPr id="13319" name="Picture 7" descr="JesusAndTheCenturion2"/>
          <p:cNvPicPr>
            <a:picLocks noChangeAspect="1" noChangeArrowheads="1"/>
          </p:cNvPicPr>
          <p:nvPr/>
        </p:nvPicPr>
        <p:blipFill>
          <a:blip r:embed="rId3" cstate="print"/>
          <a:srcRect/>
          <a:stretch>
            <a:fillRect/>
          </a:stretch>
        </p:blipFill>
        <p:spPr bwMode="auto">
          <a:xfrm>
            <a:off x="773113" y="152400"/>
            <a:ext cx="1131887" cy="1447800"/>
          </a:xfrm>
          <a:prstGeom prst="rect">
            <a:avLst/>
          </a:prstGeom>
          <a:noFill/>
        </p:spPr>
      </p:pic>
      <p:pic>
        <p:nvPicPr>
          <p:cNvPr id="13322" name="Picture 10" descr="Rendered Image"/>
          <p:cNvPicPr>
            <a:picLocks noChangeAspect="1" noChangeArrowheads="1"/>
          </p:cNvPicPr>
          <p:nvPr/>
        </p:nvPicPr>
        <p:blipFill>
          <a:blip r:embed="rId4" cstate="print"/>
          <a:srcRect/>
          <a:stretch>
            <a:fillRect/>
          </a:stretch>
        </p:blipFill>
        <p:spPr bwMode="auto">
          <a:xfrm>
            <a:off x="381000" y="304800"/>
            <a:ext cx="1447800" cy="1311275"/>
          </a:xfrm>
          <a:prstGeom prst="rect">
            <a:avLst/>
          </a:prstGeom>
          <a:noFill/>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fade">
                                      <p:cBhvr>
                                        <p:cTn id="7" dur="2000"/>
                                        <p:tgtEl>
                                          <p:spTgt spid="133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315">
                                            <p:txEl>
                                              <p:pRg st="0" end="0"/>
                                            </p:txEl>
                                          </p:spTgt>
                                        </p:tgtEl>
                                        <p:attrNameLst>
                                          <p:attrName>style.visibility</p:attrName>
                                        </p:attrNameLst>
                                      </p:cBhvr>
                                      <p:to>
                                        <p:strVal val="visible"/>
                                      </p:to>
                                    </p:set>
                                    <p:animEffect transition="in" filter="fade">
                                      <p:cBhvr>
                                        <p:cTn id="12" dur="2000"/>
                                        <p:tgtEl>
                                          <p:spTgt spid="1331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315">
                                            <p:txEl>
                                              <p:pRg st="1" end="1"/>
                                            </p:txEl>
                                          </p:spTgt>
                                        </p:tgtEl>
                                        <p:attrNameLst>
                                          <p:attrName>style.visibility</p:attrName>
                                        </p:attrNameLst>
                                      </p:cBhvr>
                                      <p:to>
                                        <p:strVal val="visible"/>
                                      </p:to>
                                    </p:set>
                                    <p:animEffect transition="in" filter="fade">
                                      <p:cBhvr>
                                        <p:cTn id="17" dur="2000"/>
                                        <p:tgtEl>
                                          <p:spTgt spid="1331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3315">
                                            <p:txEl>
                                              <p:pRg st="2" end="2"/>
                                            </p:txEl>
                                          </p:spTgt>
                                        </p:tgtEl>
                                        <p:attrNameLst>
                                          <p:attrName>style.visibility</p:attrName>
                                        </p:attrNameLst>
                                      </p:cBhvr>
                                      <p:to>
                                        <p:strVal val="visible"/>
                                      </p:to>
                                    </p:set>
                                    <p:animEffect transition="in" filter="fade">
                                      <p:cBhvr>
                                        <p:cTn id="22" dur="2000"/>
                                        <p:tgtEl>
                                          <p:spTgt spid="1331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3315">
                                            <p:txEl>
                                              <p:pRg st="3" end="3"/>
                                            </p:txEl>
                                          </p:spTgt>
                                        </p:tgtEl>
                                        <p:attrNameLst>
                                          <p:attrName>style.visibility</p:attrName>
                                        </p:attrNameLst>
                                      </p:cBhvr>
                                      <p:to>
                                        <p:strVal val="visible"/>
                                      </p:to>
                                    </p:set>
                                    <p:animEffect transition="in" filter="fade">
                                      <p:cBhvr>
                                        <p:cTn id="27" dur="2000"/>
                                        <p:tgtEl>
                                          <p:spTgt spid="133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057400" y="274638"/>
            <a:ext cx="6629400" cy="1143000"/>
          </a:xfrm>
        </p:spPr>
        <p:txBody>
          <a:bodyPr/>
          <a:lstStyle/>
          <a:p>
            <a:r>
              <a:rPr lang="en-US" dirty="0" smtClean="0">
                <a:solidFill>
                  <a:srgbClr val="663300"/>
                </a:solidFill>
              </a:rPr>
              <a:t>Jesus’ Respect for His Parents’ Authority</a:t>
            </a:r>
            <a:endParaRPr lang="en-US" dirty="0">
              <a:solidFill>
                <a:srgbClr val="663300"/>
              </a:solidFill>
            </a:endParaRPr>
          </a:p>
        </p:txBody>
      </p:sp>
      <p:sp>
        <p:nvSpPr>
          <p:cNvPr id="13315" name="Rectangle 3"/>
          <p:cNvSpPr>
            <a:spLocks noGrp="1" noChangeArrowheads="1"/>
          </p:cNvSpPr>
          <p:nvPr>
            <p:ph type="body" idx="1"/>
          </p:nvPr>
        </p:nvSpPr>
        <p:spPr>
          <a:xfrm>
            <a:off x="457200" y="1646238"/>
            <a:ext cx="8229600" cy="4754562"/>
          </a:xfrm>
        </p:spPr>
        <p:txBody>
          <a:bodyPr/>
          <a:lstStyle/>
          <a:p>
            <a:r>
              <a:rPr lang="en-US" dirty="0" smtClean="0">
                <a:solidFill>
                  <a:srgbClr val="663300"/>
                </a:solidFill>
              </a:rPr>
              <a:t>Luke 2:40: Even as a Child, Jesus became strong in spirit, full of wisdom and grace.</a:t>
            </a:r>
          </a:p>
          <a:p>
            <a:r>
              <a:rPr lang="en-US" dirty="0" smtClean="0">
                <a:solidFill>
                  <a:srgbClr val="663300"/>
                </a:solidFill>
              </a:rPr>
              <a:t>When Jesus was age 12, He remained in Jerusalem when His parents returned home from the Passover celebration.</a:t>
            </a:r>
          </a:p>
          <a:p>
            <a:r>
              <a:rPr lang="en-US" dirty="0" smtClean="0">
                <a:solidFill>
                  <a:srgbClr val="663300"/>
                </a:solidFill>
              </a:rPr>
              <a:t>When they realized He was missing, they began searching for Him.  After three days of searching, they found Him in the temple, in Q &amp; A session with teachers.</a:t>
            </a:r>
          </a:p>
        </p:txBody>
      </p:sp>
      <p:pic>
        <p:nvPicPr>
          <p:cNvPr id="13319" name="Picture 7" descr="JesusAndTheCenturion2"/>
          <p:cNvPicPr>
            <a:picLocks noChangeAspect="1" noChangeArrowheads="1"/>
          </p:cNvPicPr>
          <p:nvPr/>
        </p:nvPicPr>
        <p:blipFill>
          <a:blip r:embed="rId2" cstate="print"/>
          <a:srcRect/>
          <a:stretch>
            <a:fillRect/>
          </a:stretch>
        </p:blipFill>
        <p:spPr bwMode="auto">
          <a:xfrm>
            <a:off x="773113" y="152400"/>
            <a:ext cx="1131887" cy="1447800"/>
          </a:xfrm>
          <a:prstGeom prst="rect">
            <a:avLst/>
          </a:prstGeom>
          <a:noFill/>
        </p:spPr>
      </p:pic>
      <p:pic>
        <p:nvPicPr>
          <p:cNvPr id="13322" name="Picture 10" descr="Rendered Image"/>
          <p:cNvPicPr>
            <a:picLocks noChangeAspect="1" noChangeArrowheads="1"/>
          </p:cNvPicPr>
          <p:nvPr/>
        </p:nvPicPr>
        <p:blipFill>
          <a:blip r:embed="rId3" cstate="print"/>
          <a:srcRect/>
          <a:stretch>
            <a:fillRect/>
          </a:stretch>
        </p:blipFill>
        <p:spPr bwMode="auto">
          <a:xfrm>
            <a:off x="381000" y="304800"/>
            <a:ext cx="1447800" cy="1311275"/>
          </a:xfrm>
          <a:prstGeom prst="rect">
            <a:avLst/>
          </a:prstGeom>
          <a:noFill/>
        </p:spPr>
      </p:pic>
    </p:spTree>
    <p:extLst>
      <p:ext uri="{BB962C8B-B14F-4D97-AF65-F5344CB8AC3E}">
        <p14:creationId xmlns="" xmlns:p14="http://schemas.microsoft.com/office/powerpoint/2010/main" val="3771440330"/>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fade">
                                      <p:cBhvr>
                                        <p:cTn id="7" dur="2000"/>
                                        <p:tgtEl>
                                          <p:spTgt spid="133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315">
                                            <p:txEl>
                                              <p:pRg st="0" end="0"/>
                                            </p:txEl>
                                          </p:spTgt>
                                        </p:tgtEl>
                                        <p:attrNameLst>
                                          <p:attrName>style.visibility</p:attrName>
                                        </p:attrNameLst>
                                      </p:cBhvr>
                                      <p:to>
                                        <p:strVal val="visible"/>
                                      </p:to>
                                    </p:set>
                                    <p:animEffect transition="in" filter="fade">
                                      <p:cBhvr>
                                        <p:cTn id="12" dur="2000"/>
                                        <p:tgtEl>
                                          <p:spTgt spid="1331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315">
                                            <p:txEl>
                                              <p:pRg st="1" end="1"/>
                                            </p:txEl>
                                          </p:spTgt>
                                        </p:tgtEl>
                                        <p:attrNameLst>
                                          <p:attrName>style.visibility</p:attrName>
                                        </p:attrNameLst>
                                      </p:cBhvr>
                                      <p:to>
                                        <p:strVal val="visible"/>
                                      </p:to>
                                    </p:set>
                                    <p:animEffect transition="in" filter="fade">
                                      <p:cBhvr>
                                        <p:cTn id="17" dur="2000"/>
                                        <p:tgtEl>
                                          <p:spTgt spid="1331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3315">
                                            <p:txEl>
                                              <p:pRg st="2" end="2"/>
                                            </p:txEl>
                                          </p:spTgt>
                                        </p:tgtEl>
                                        <p:attrNameLst>
                                          <p:attrName>style.visibility</p:attrName>
                                        </p:attrNameLst>
                                      </p:cBhvr>
                                      <p:to>
                                        <p:strVal val="visible"/>
                                      </p:to>
                                    </p:set>
                                    <p:animEffect transition="in" filter="fade">
                                      <p:cBhvr>
                                        <p:cTn id="22" dur="2000"/>
                                        <p:tgtEl>
                                          <p:spTgt spid="133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057400" y="274638"/>
            <a:ext cx="6629400" cy="1143000"/>
          </a:xfrm>
        </p:spPr>
        <p:txBody>
          <a:bodyPr/>
          <a:lstStyle/>
          <a:p>
            <a:r>
              <a:rPr lang="en-US" dirty="0" smtClean="0">
                <a:solidFill>
                  <a:srgbClr val="663300"/>
                </a:solidFill>
              </a:rPr>
              <a:t>Jesus’ Respect for His Parents’ Authority</a:t>
            </a:r>
            <a:endParaRPr lang="en-US" dirty="0">
              <a:solidFill>
                <a:srgbClr val="663300"/>
              </a:solidFill>
            </a:endParaRPr>
          </a:p>
        </p:txBody>
      </p:sp>
      <p:sp>
        <p:nvSpPr>
          <p:cNvPr id="13315" name="Rectangle 3"/>
          <p:cNvSpPr>
            <a:spLocks noGrp="1" noChangeArrowheads="1"/>
          </p:cNvSpPr>
          <p:nvPr>
            <p:ph type="body" idx="1"/>
          </p:nvPr>
        </p:nvSpPr>
        <p:spPr>
          <a:xfrm>
            <a:off x="457200" y="1646238"/>
            <a:ext cx="8229600" cy="4754562"/>
          </a:xfrm>
        </p:spPr>
        <p:txBody>
          <a:bodyPr/>
          <a:lstStyle/>
          <a:p>
            <a:r>
              <a:rPr lang="en-US" dirty="0" smtClean="0">
                <a:solidFill>
                  <a:srgbClr val="663300"/>
                </a:solidFill>
              </a:rPr>
              <a:t>“Son, why have you done this to us?”</a:t>
            </a:r>
          </a:p>
          <a:p>
            <a:r>
              <a:rPr lang="en-US" dirty="0" smtClean="0">
                <a:solidFill>
                  <a:srgbClr val="663300"/>
                </a:solidFill>
              </a:rPr>
              <a:t>“Why did you seek me? Didn’t you know that I must be about My Father’s business?”</a:t>
            </a:r>
          </a:p>
          <a:p>
            <a:r>
              <a:rPr lang="en-US" dirty="0" smtClean="0">
                <a:solidFill>
                  <a:srgbClr val="663300"/>
                </a:solidFill>
              </a:rPr>
              <a:t>Verse 51: </a:t>
            </a:r>
            <a:r>
              <a:rPr lang="en-US" b="1" dirty="0" smtClean="0">
                <a:solidFill>
                  <a:srgbClr val="663300"/>
                </a:solidFill>
              </a:rPr>
              <a:t>He went down with them and was subject to them.</a:t>
            </a:r>
          </a:p>
          <a:p>
            <a:r>
              <a:rPr lang="en-US" dirty="0" smtClean="0">
                <a:solidFill>
                  <a:srgbClr val="663300"/>
                </a:solidFill>
              </a:rPr>
              <a:t>Jesus continued to increase in wisdom, stature and in favor with God and man.</a:t>
            </a:r>
          </a:p>
        </p:txBody>
      </p:sp>
      <p:pic>
        <p:nvPicPr>
          <p:cNvPr id="13319" name="Picture 7" descr="JesusAndTheCenturion2"/>
          <p:cNvPicPr>
            <a:picLocks noChangeAspect="1" noChangeArrowheads="1"/>
          </p:cNvPicPr>
          <p:nvPr/>
        </p:nvPicPr>
        <p:blipFill>
          <a:blip r:embed="rId2" cstate="print"/>
          <a:srcRect/>
          <a:stretch>
            <a:fillRect/>
          </a:stretch>
        </p:blipFill>
        <p:spPr bwMode="auto">
          <a:xfrm>
            <a:off x="773113" y="152400"/>
            <a:ext cx="1131887" cy="1447800"/>
          </a:xfrm>
          <a:prstGeom prst="rect">
            <a:avLst/>
          </a:prstGeom>
          <a:noFill/>
        </p:spPr>
      </p:pic>
      <p:pic>
        <p:nvPicPr>
          <p:cNvPr id="13322" name="Picture 10" descr="Rendered Image"/>
          <p:cNvPicPr>
            <a:picLocks noChangeAspect="1" noChangeArrowheads="1"/>
          </p:cNvPicPr>
          <p:nvPr/>
        </p:nvPicPr>
        <p:blipFill>
          <a:blip r:embed="rId3" cstate="print"/>
          <a:srcRect/>
          <a:stretch>
            <a:fillRect/>
          </a:stretch>
        </p:blipFill>
        <p:spPr bwMode="auto">
          <a:xfrm>
            <a:off x="381000" y="304800"/>
            <a:ext cx="1447800" cy="1311275"/>
          </a:xfrm>
          <a:prstGeom prst="rect">
            <a:avLst/>
          </a:prstGeom>
          <a:noFill/>
        </p:spPr>
      </p:pic>
    </p:spTree>
    <p:extLst>
      <p:ext uri="{BB962C8B-B14F-4D97-AF65-F5344CB8AC3E}">
        <p14:creationId xmlns="" xmlns:p14="http://schemas.microsoft.com/office/powerpoint/2010/main" val="1016414264"/>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fade">
                                      <p:cBhvr>
                                        <p:cTn id="7" dur="2000"/>
                                        <p:tgtEl>
                                          <p:spTgt spid="133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315">
                                            <p:txEl>
                                              <p:pRg st="0" end="0"/>
                                            </p:txEl>
                                          </p:spTgt>
                                        </p:tgtEl>
                                        <p:attrNameLst>
                                          <p:attrName>style.visibility</p:attrName>
                                        </p:attrNameLst>
                                      </p:cBhvr>
                                      <p:to>
                                        <p:strVal val="visible"/>
                                      </p:to>
                                    </p:set>
                                    <p:animEffect transition="in" filter="fade">
                                      <p:cBhvr>
                                        <p:cTn id="12" dur="2000"/>
                                        <p:tgtEl>
                                          <p:spTgt spid="1331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315">
                                            <p:txEl>
                                              <p:pRg st="1" end="1"/>
                                            </p:txEl>
                                          </p:spTgt>
                                        </p:tgtEl>
                                        <p:attrNameLst>
                                          <p:attrName>style.visibility</p:attrName>
                                        </p:attrNameLst>
                                      </p:cBhvr>
                                      <p:to>
                                        <p:strVal val="visible"/>
                                      </p:to>
                                    </p:set>
                                    <p:animEffect transition="in" filter="fade">
                                      <p:cBhvr>
                                        <p:cTn id="17" dur="2000"/>
                                        <p:tgtEl>
                                          <p:spTgt spid="1331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3315">
                                            <p:txEl>
                                              <p:pRg st="2" end="2"/>
                                            </p:txEl>
                                          </p:spTgt>
                                        </p:tgtEl>
                                        <p:attrNameLst>
                                          <p:attrName>style.visibility</p:attrName>
                                        </p:attrNameLst>
                                      </p:cBhvr>
                                      <p:to>
                                        <p:strVal val="visible"/>
                                      </p:to>
                                    </p:set>
                                    <p:animEffect transition="in" filter="fade">
                                      <p:cBhvr>
                                        <p:cTn id="22" dur="2000"/>
                                        <p:tgtEl>
                                          <p:spTgt spid="1331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3315">
                                            <p:txEl>
                                              <p:pRg st="3" end="3"/>
                                            </p:txEl>
                                          </p:spTgt>
                                        </p:tgtEl>
                                        <p:attrNameLst>
                                          <p:attrName>style.visibility</p:attrName>
                                        </p:attrNameLst>
                                      </p:cBhvr>
                                      <p:to>
                                        <p:strVal val="visible"/>
                                      </p:to>
                                    </p:set>
                                    <p:animEffect transition="in" filter="fade">
                                      <p:cBhvr>
                                        <p:cTn id="27" dur="2000"/>
                                        <p:tgtEl>
                                          <p:spTgt spid="133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057400" y="274638"/>
            <a:ext cx="6629400" cy="1143000"/>
          </a:xfrm>
        </p:spPr>
        <p:txBody>
          <a:bodyPr/>
          <a:lstStyle/>
          <a:p>
            <a:r>
              <a:rPr lang="en-US" dirty="0">
                <a:solidFill>
                  <a:srgbClr val="663300"/>
                </a:solidFill>
              </a:rPr>
              <a:t>Jesus’ Respect for His Parents’ Authority</a:t>
            </a:r>
          </a:p>
        </p:txBody>
      </p:sp>
      <p:sp>
        <p:nvSpPr>
          <p:cNvPr id="13315" name="Rectangle 3"/>
          <p:cNvSpPr>
            <a:spLocks noGrp="1" noChangeArrowheads="1"/>
          </p:cNvSpPr>
          <p:nvPr>
            <p:ph type="body" idx="1"/>
          </p:nvPr>
        </p:nvSpPr>
        <p:spPr>
          <a:xfrm>
            <a:off x="457200" y="1646238"/>
            <a:ext cx="8229600" cy="4754562"/>
          </a:xfrm>
        </p:spPr>
        <p:txBody>
          <a:bodyPr/>
          <a:lstStyle/>
          <a:p>
            <a:r>
              <a:rPr lang="en-US" dirty="0" smtClean="0">
                <a:solidFill>
                  <a:srgbClr val="663300"/>
                </a:solidFill>
              </a:rPr>
              <a:t>John 2:1-11:  At Cana, Galilee, Jesus attended a wedding with His family.</a:t>
            </a:r>
          </a:p>
          <a:p>
            <a:r>
              <a:rPr lang="en-US" dirty="0" smtClean="0">
                <a:solidFill>
                  <a:srgbClr val="663300"/>
                </a:solidFill>
              </a:rPr>
              <a:t>When the party ran out of wine (broad term used in the Bible for both fermented wine as well as grape juice), Jesus’ mother mentions it to Him.  Implication is that Mary thought Jesus had the power to alleviate the shortage.</a:t>
            </a:r>
          </a:p>
        </p:txBody>
      </p:sp>
      <p:pic>
        <p:nvPicPr>
          <p:cNvPr id="13319" name="Picture 7" descr="JesusAndTheCenturion2"/>
          <p:cNvPicPr>
            <a:picLocks noChangeAspect="1" noChangeArrowheads="1"/>
          </p:cNvPicPr>
          <p:nvPr/>
        </p:nvPicPr>
        <p:blipFill>
          <a:blip r:embed="rId2" cstate="print"/>
          <a:srcRect/>
          <a:stretch>
            <a:fillRect/>
          </a:stretch>
        </p:blipFill>
        <p:spPr bwMode="auto">
          <a:xfrm>
            <a:off x="773113" y="152400"/>
            <a:ext cx="1131887" cy="1447800"/>
          </a:xfrm>
          <a:prstGeom prst="rect">
            <a:avLst/>
          </a:prstGeom>
          <a:noFill/>
        </p:spPr>
      </p:pic>
      <p:pic>
        <p:nvPicPr>
          <p:cNvPr id="13322" name="Picture 10" descr="Rendered Image"/>
          <p:cNvPicPr>
            <a:picLocks noChangeAspect="1" noChangeArrowheads="1"/>
          </p:cNvPicPr>
          <p:nvPr/>
        </p:nvPicPr>
        <p:blipFill>
          <a:blip r:embed="rId3" cstate="print"/>
          <a:srcRect/>
          <a:stretch>
            <a:fillRect/>
          </a:stretch>
        </p:blipFill>
        <p:spPr bwMode="auto">
          <a:xfrm>
            <a:off x="381000" y="304800"/>
            <a:ext cx="1447800" cy="1311275"/>
          </a:xfrm>
          <a:prstGeom prst="rect">
            <a:avLst/>
          </a:prstGeom>
          <a:noFill/>
        </p:spPr>
      </p:pic>
    </p:spTree>
    <p:extLst>
      <p:ext uri="{BB962C8B-B14F-4D97-AF65-F5344CB8AC3E}">
        <p14:creationId xmlns="" xmlns:p14="http://schemas.microsoft.com/office/powerpoint/2010/main" val="89778397"/>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fade">
                                      <p:cBhvr>
                                        <p:cTn id="7" dur="2000"/>
                                        <p:tgtEl>
                                          <p:spTgt spid="133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315">
                                            <p:txEl>
                                              <p:pRg st="0" end="0"/>
                                            </p:txEl>
                                          </p:spTgt>
                                        </p:tgtEl>
                                        <p:attrNameLst>
                                          <p:attrName>style.visibility</p:attrName>
                                        </p:attrNameLst>
                                      </p:cBhvr>
                                      <p:to>
                                        <p:strVal val="visible"/>
                                      </p:to>
                                    </p:set>
                                    <p:animEffect transition="in" filter="fade">
                                      <p:cBhvr>
                                        <p:cTn id="12" dur="2000"/>
                                        <p:tgtEl>
                                          <p:spTgt spid="1331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315">
                                            <p:txEl>
                                              <p:pRg st="1" end="1"/>
                                            </p:txEl>
                                          </p:spTgt>
                                        </p:tgtEl>
                                        <p:attrNameLst>
                                          <p:attrName>style.visibility</p:attrName>
                                        </p:attrNameLst>
                                      </p:cBhvr>
                                      <p:to>
                                        <p:strVal val="visible"/>
                                      </p:to>
                                    </p:set>
                                    <p:animEffect transition="in" filter="fade">
                                      <p:cBhvr>
                                        <p:cTn id="17" dur="2000"/>
                                        <p:tgtEl>
                                          <p:spTgt spid="133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057400" y="274638"/>
            <a:ext cx="6629400" cy="1143000"/>
          </a:xfrm>
        </p:spPr>
        <p:txBody>
          <a:bodyPr/>
          <a:lstStyle/>
          <a:p>
            <a:r>
              <a:rPr lang="en-US" dirty="0">
                <a:solidFill>
                  <a:srgbClr val="663300"/>
                </a:solidFill>
              </a:rPr>
              <a:t>Jesus’ Respect for His Parents’ Authority</a:t>
            </a:r>
          </a:p>
        </p:txBody>
      </p:sp>
      <p:sp>
        <p:nvSpPr>
          <p:cNvPr id="13315" name="Rectangle 3"/>
          <p:cNvSpPr>
            <a:spLocks noGrp="1" noChangeArrowheads="1"/>
          </p:cNvSpPr>
          <p:nvPr>
            <p:ph type="body" idx="1"/>
          </p:nvPr>
        </p:nvSpPr>
        <p:spPr>
          <a:xfrm>
            <a:off x="457200" y="1646238"/>
            <a:ext cx="8229600" cy="4754562"/>
          </a:xfrm>
        </p:spPr>
        <p:txBody>
          <a:bodyPr/>
          <a:lstStyle/>
          <a:p>
            <a:r>
              <a:rPr lang="en-US" dirty="0" smtClean="0">
                <a:solidFill>
                  <a:srgbClr val="663300"/>
                </a:solidFill>
              </a:rPr>
              <a:t>Jesus response to her in our English translations may sound harsh, but was not at all in the original language.</a:t>
            </a:r>
          </a:p>
          <a:p>
            <a:r>
              <a:rPr lang="en-US" dirty="0" smtClean="0">
                <a:solidFill>
                  <a:srgbClr val="663300"/>
                </a:solidFill>
              </a:rPr>
              <a:t>Mary tells the servants, “whatever He tells you to do, do it.”</a:t>
            </a:r>
          </a:p>
          <a:p>
            <a:r>
              <a:rPr lang="en-US" dirty="0" smtClean="0">
                <a:solidFill>
                  <a:srgbClr val="663300"/>
                </a:solidFill>
              </a:rPr>
              <a:t>Jesus proceeds to change water to wine (context indicates this was grape juice)- His first miracle.  He did this at the request of His mother.</a:t>
            </a:r>
          </a:p>
        </p:txBody>
      </p:sp>
      <p:pic>
        <p:nvPicPr>
          <p:cNvPr id="13319" name="Picture 7" descr="JesusAndTheCenturion2"/>
          <p:cNvPicPr>
            <a:picLocks noChangeAspect="1" noChangeArrowheads="1"/>
          </p:cNvPicPr>
          <p:nvPr/>
        </p:nvPicPr>
        <p:blipFill>
          <a:blip r:embed="rId2" cstate="print"/>
          <a:srcRect/>
          <a:stretch>
            <a:fillRect/>
          </a:stretch>
        </p:blipFill>
        <p:spPr bwMode="auto">
          <a:xfrm>
            <a:off x="773113" y="152400"/>
            <a:ext cx="1131887" cy="1447800"/>
          </a:xfrm>
          <a:prstGeom prst="rect">
            <a:avLst/>
          </a:prstGeom>
          <a:noFill/>
        </p:spPr>
      </p:pic>
      <p:pic>
        <p:nvPicPr>
          <p:cNvPr id="13322" name="Picture 10" descr="Rendered Image"/>
          <p:cNvPicPr>
            <a:picLocks noChangeAspect="1" noChangeArrowheads="1"/>
          </p:cNvPicPr>
          <p:nvPr/>
        </p:nvPicPr>
        <p:blipFill>
          <a:blip r:embed="rId3" cstate="print"/>
          <a:srcRect/>
          <a:stretch>
            <a:fillRect/>
          </a:stretch>
        </p:blipFill>
        <p:spPr bwMode="auto">
          <a:xfrm>
            <a:off x="381000" y="304800"/>
            <a:ext cx="1447800" cy="1311275"/>
          </a:xfrm>
          <a:prstGeom prst="rect">
            <a:avLst/>
          </a:prstGeom>
          <a:noFill/>
        </p:spPr>
      </p:pic>
    </p:spTree>
    <p:extLst>
      <p:ext uri="{BB962C8B-B14F-4D97-AF65-F5344CB8AC3E}">
        <p14:creationId xmlns="" xmlns:p14="http://schemas.microsoft.com/office/powerpoint/2010/main" val="3002582766"/>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fade">
                                      <p:cBhvr>
                                        <p:cTn id="7" dur="2000"/>
                                        <p:tgtEl>
                                          <p:spTgt spid="133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315">
                                            <p:txEl>
                                              <p:pRg st="1" end="1"/>
                                            </p:txEl>
                                          </p:spTgt>
                                        </p:tgtEl>
                                        <p:attrNameLst>
                                          <p:attrName>style.visibility</p:attrName>
                                        </p:attrNameLst>
                                      </p:cBhvr>
                                      <p:to>
                                        <p:strVal val="visible"/>
                                      </p:to>
                                    </p:set>
                                    <p:animEffect transition="in" filter="fade">
                                      <p:cBhvr>
                                        <p:cTn id="12" dur="2000"/>
                                        <p:tgtEl>
                                          <p:spTgt spid="133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315">
                                            <p:txEl>
                                              <p:pRg st="2" end="2"/>
                                            </p:txEl>
                                          </p:spTgt>
                                        </p:tgtEl>
                                        <p:attrNameLst>
                                          <p:attrName>style.visibility</p:attrName>
                                        </p:attrNameLst>
                                      </p:cBhvr>
                                      <p:to>
                                        <p:strVal val="visible"/>
                                      </p:to>
                                    </p:set>
                                    <p:animEffect transition="in" filter="fade">
                                      <p:cBhvr>
                                        <p:cTn id="17" dur="2000"/>
                                        <p:tgtEl>
                                          <p:spTgt spid="133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3"/>
          <p:cNvSpPr>
            <a:spLocks noGrp="1" noChangeArrowheads="1"/>
          </p:cNvSpPr>
          <p:nvPr>
            <p:ph type="body" idx="1"/>
          </p:nvPr>
        </p:nvSpPr>
        <p:spPr>
          <a:xfrm>
            <a:off x="609600" y="1905000"/>
            <a:ext cx="8305800" cy="4267200"/>
          </a:xfrm>
        </p:spPr>
        <p:txBody>
          <a:bodyPr/>
          <a:lstStyle/>
          <a:p>
            <a:pPr marL="404813" indent="-404813">
              <a:lnSpc>
                <a:spcPct val="90000"/>
              </a:lnSpc>
            </a:pPr>
            <a:r>
              <a:rPr lang="en-US" smtClean="0">
                <a:solidFill>
                  <a:srgbClr val="663300"/>
                </a:solidFill>
              </a:rPr>
              <a:t>Was a centurion who understood the nature of Jesus’ authority from his experience as a soldier.</a:t>
            </a:r>
          </a:p>
          <a:p>
            <a:pPr marL="404813" indent="-404813">
              <a:lnSpc>
                <a:spcPct val="90000"/>
              </a:lnSpc>
            </a:pPr>
            <a:r>
              <a:rPr lang="en-US" smtClean="0">
                <a:solidFill>
                  <a:srgbClr val="663300"/>
                </a:solidFill>
              </a:rPr>
              <a:t>Made Jesus </a:t>
            </a:r>
            <a:r>
              <a:rPr lang="en-US" b="1" smtClean="0">
                <a:solidFill>
                  <a:srgbClr val="663300"/>
                </a:solidFill>
              </a:rPr>
              <a:t>marvel</a:t>
            </a:r>
            <a:r>
              <a:rPr lang="en-US" smtClean="0">
                <a:solidFill>
                  <a:srgbClr val="663300"/>
                </a:solidFill>
              </a:rPr>
              <a:t> at his faith. </a:t>
            </a:r>
          </a:p>
          <a:p>
            <a:pPr marL="914400" lvl="1" indent="-395288">
              <a:lnSpc>
                <a:spcPct val="90000"/>
              </a:lnSpc>
            </a:pPr>
            <a:r>
              <a:rPr lang="en-US" i="1" smtClean="0">
                <a:solidFill>
                  <a:srgbClr val="993300"/>
                </a:solidFill>
              </a:rPr>
              <a:t>“I have not found such great faith, not even  in Israel!" (Matthew 8:10)</a:t>
            </a:r>
            <a:endParaRPr lang="en-US" smtClean="0">
              <a:solidFill>
                <a:srgbClr val="993300"/>
              </a:solidFill>
            </a:endParaRPr>
          </a:p>
          <a:p>
            <a:pPr marL="914400" lvl="1" indent="-395288">
              <a:lnSpc>
                <a:spcPct val="90000"/>
              </a:lnSpc>
            </a:pPr>
            <a:r>
              <a:rPr lang="en-US" b="1" i="1" smtClean="0">
                <a:solidFill>
                  <a:srgbClr val="993300"/>
                </a:solidFill>
              </a:rPr>
              <a:t>Faith determines fellowship in the kingdom! </a:t>
            </a:r>
            <a:r>
              <a:rPr lang="en-US" smtClean="0">
                <a:solidFill>
                  <a:srgbClr val="993300"/>
                </a:solidFill>
              </a:rPr>
              <a:t>(Matthew 8:11-12) </a:t>
            </a:r>
          </a:p>
          <a:p>
            <a:pPr marL="404813" indent="-404813">
              <a:lnSpc>
                <a:spcPct val="90000"/>
              </a:lnSpc>
            </a:pPr>
            <a:r>
              <a:rPr lang="en-US" smtClean="0">
                <a:solidFill>
                  <a:srgbClr val="663300"/>
                </a:solidFill>
              </a:rPr>
              <a:t>Was blessed according to his faith!</a:t>
            </a:r>
            <a:r>
              <a:rPr lang="en-US" smtClean="0"/>
              <a:t> </a:t>
            </a:r>
          </a:p>
        </p:txBody>
      </p:sp>
      <p:pic>
        <p:nvPicPr>
          <p:cNvPr id="14341" name="Picture 7" descr="JesusAndTheCenturion2"/>
          <p:cNvPicPr>
            <a:picLocks noChangeAspect="1" noChangeArrowheads="1"/>
          </p:cNvPicPr>
          <p:nvPr/>
        </p:nvPicPr>
        <p:blipFill>
          <a:blip r:embed="rId2" cstate="print"/>
          <a:srcRect/>
          <a:stretch>
            <a:fillRect/>
          </a:stretch>
        </p:blipFill>
        <p:spPr bwMode="auto">
          <a:xfrm>
            <a:off x="7859713" y="228600"/>
            <a:ext cx="1131887" cy="1447800"/>
          </a:xfrm>
          <a:prstGeom prst="rect">
            <a:avLst/>
          </a:prstGeom>
          <a:noFill/>
          <a:ln w="9525">
            <a:noFill/>
            <a:miter lim="800000"/>
            <a:headEnd/>
            <a:tailEnd/>
          </a:ln>
        </p:spPr>
      </p:pic>
      <p:pic>
        <p:nvPicPr>
          <p:cNvPr id="14342" name="Picture 10" descr="Rendered Image"/>
          <p:cNvPicPr>
            <a:picLocks noChangeAspect="1" noChangeArrowheads="1"/>
          </p:cNvPicPr>
          <p:nvPr/>
        </p:nvPicPr>
        <p:blipFill>
          <a:blip r:embed="rId3" cstate="print"/>
          <a:srcRect/>
          <a:stretch>
            <a:fillRect/>
          </a:stretch>
        </p:blipFill>
        <p:spPr bwMode="auto">
          <a:xfrm>
            <a:off x="7543800" y="365125"/>
            <a:ext cx="1447800" cy="1311275"/>
          </a:xfrm>
          <a:prstGeom prst="rect">
            <a:avLst/>
          </a:prstGeom>
          <a:noFill/>
          <a:ln w="9525">
            <a:noFill/>
            <a:miter lim="800000"/>
            <a:headEnd/>
            <a:tailEnd/>
          </a:ln>
        </p:spPr>
      </p:pic>
      <p:sp>
        <p:nvSpPr>
          <p:cNvPr id="14344" name="WordArt 8"/>
          <p:cNvSpPr>
            <a:spLocks noChangeArrowheads="1" noChangeShapeType="1" noTextEdit="1"/>
          </p:cNvSpPr>
          <p:nvPr/>
        </p:nvSpPr>
        <p:spPr bwMode="auto">
          <a:xfrm>
            <a:off x="762000" y="381000"/>
            <a:ext cx="5410200" cy="1219200"/>
          </a:xfrm>
          <a:prstGeom prst="rect">
            <a:avLst/>
          </a:prstGeom>
        </p:spPr>
        <p:txBody>
          <a:bodyPr wrap="none" fromWordArt="1">
            <a:prstTxWarp prst="textPlain">
              <a:avLst>
                <a:gd name="adj" fmla="val 50000"/>
              </a:avLst>
            </a:prstTxWarp>
          </a:bodyPr>
          <a:lstStyle/>
          <a:p>
            <a:r>
              <a:rPr lang="en-US" sz="3600" b="1" kern="10">
                <a:ln w="9525">
                  <a:noFill/>
                  <a:round/>
                  <a:headEnd/>
                  <a:tailEnd/>
                </a:ln>
                <a:solidFill>
                  <a:srgbClr val="663300"/>
                </a:solidFill>
                <a:effectLst>
                  <a:outerShdw dist="45791" dir="2021404" algn="ctr" rotWithShape="0">
                    <a:srgbClr val="B2B2B2">
                      <a:alpha val="80000"/>
                    </a:srgbClr>
                  </a:outerShdw>
                </a:effectLst>
                <a:latin typeface="Times New Roman"/>
                <a:cs typeface="Times New Roman"/>
              </a:rPr>
              <a:t>The Man with the </a:t>
            </a:r>
          </a:p>
          <a:p>
            <a:r>
              <a:rPr lang="en-US" sz="3600" b="1" kern="10">
                <a:ln w="9525">
                  <a:noFill/>
                  <a:round/>
                  <a:headEnd/>
                  <a:tailEnd/>
                </a:ln>
                <a:solidFill>
                  <a:srgbClr val="663300"/>
                </a:solidFill>
                <a:effectLst>
                  <a:outerShdw dist="45791" dir="2021404" algn="ctr" rotWithShape="0">
                    <a:srgbClr val="B2B2B2">
                      <a:alpha val="80000"/>
                    </a:srgbClr>
                  </a:outerShdw>
                </a:effectLst>
                <a:latin typeface="Times New Roman"/>
                <a:cs typeface="Times New Roman"/>
              </a:rPr>
              <a:t>Greatest Faith . . .</a:t>
            </a:r>
          </a:p>
        </p:txBody>
      </p:sp>
    </p:spTree>
  </p:cSld>
  <p:clrMapOvr>
    <a:masterClrMapping/>
  </p:clrMapOvr>
  <p:transition>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057400" y="274638"/>
            <a:ext cx="6629400" cy="1143000"/>
          </a:xfrm>
        </p:spPr>
        <p:txBody>
          <a:bodyPr/>
          <a:lstStyle/>
          <a:p>
            <a:r>
              <a:rPr lang="en-US" dirty="0" smtClean="0">
                <a:solidFill>
                  <a:srgbClr val="663300"/>
                </a:solidFill>
              </a:rPr>
              <a:t>Jesus’ Respect, Concern for His Mother</a:t>
            </a:r>
            <a:endParaRPr lang="en-US" dirty="0">
              <a:solidFill>
                <a:srgbClr val="663300"/>
              </a:solidFill>
            </a:endParaRPr>
          </a:p>
        </p:txBody>
      </p:sp>
      <p:sp>
        <p:nvSpPr>
          <p:cNvPr id="13315" name="Rectangle 3"/>
          <p:cNvSpPr>
            <a:spLocks noGrp="1" noChangeArrowheads="1"/>
          </p:cNvSpPr>
          <p:nvPr>
            <p:ph type="body" idx="1"/>
          </p:nvPr>
        </p:nvSpPr>
        <p:spPr>
          <a:xfrm>
            <a:off x="457200" y="1646238"/>
            <a:ext cx="8229600" cy="4754562"/>
          </a:xfrm>
        </p:spPr>
        <p:txBody>
          <a:bodyPr/>
          <a:lstStyle/>
          <a:p>
            <a:r>
              <a:rPr lang="en-US" dirty="0" smtClean="0">
                <a:solidFill>
                  <a:srgbClr val="663300"/>
                </a:solidFill>
              </a:rPr>
              <a:t>John 19:25-27.  Jesus is on the cross, very near death.  He sees His Mother, and the disciple with whom Jesus was very close.</a:t>
            </a:r>
          </a:p>
          <a:p>
            <a:r>
              <a:rPr lang="en-US" dirty="0" smtClean="0">
                <a:solidFill>
                  <a:srgbClr val="663300"/>
                </a:solidFill>
              </a:rPr>
              <a:t>Jesus to His Mother: “Woman, behold your son!”</a:t>
            </a:r>
          </a:p>
          <a:p>
            <a:r>
              <a:rPr lang="en-US" dirty="0" smtClean="0">
                <a:solidFill>
                  <a:srgbClr val="663300"/>
                </a:solidFill>
              </a:rPr>
              <a:t>Jesus to the Disciple: “Behold, your mother”.  And from that time on, the disciple took care of her in his own home.</a:t>
            </a:r>
          </a:p>
          <a:p>
            <a:endParaRPr lang="en-US" dirty="0" smtClean="0">
              <a:solidFill>
                <a:srgbClr val="663300"/>
              </a:solidFill>
            </a:endParaRPr>
          </a:p>
        </p:txBody>
      </p:sp>
      <p:pic>
        <p:nvPicPr>
          <p:cNvPr id="13319" name="Picture 7" descr="JesusAndTheCenturion2"/>
          <p:cNvPicPr>
            <a:picLocks noChangeAspect="1" noChangeArrowheads="1"/>
          </p:cNvPicPr>
          <p:nvPr/>
        </p:nvPicPr>
        <p:blipFill>
          <a:blip r:embed="rId2" cstate="print"/>
          <a:srcRect/>
          <a:stretch>
            <a:fillRect/>
          </a:stretch>
        </p:blipFill>
        <p:spPr bwMode="auto">
          <a:xfrm>
            <a:off x="773113" y="152400"/>
            <a:ext cx="1131887" cy="1447800"/>
          </a:xfrm>
          <a:prstGeom prst="rect">
            <a:avLst/>
          </a:prstGeom>
          <a:noFill/>
        </p:spPr>
      </p:pic>
      <p:pic>
        <p:nvPicPr>
          <p:cNvPr id="13322" name="Picture 10" descr="Rendered Image"/>
          <p:cNvPicPr>
            <a:picLocks noChangeAspect="1" noChangeArrowheads="1"/>
          </p:cNvPicPr>
          <p:nvPr/>
        </p:nvPicPr>
        <p:blipFill>
          <a:blip r:embed="rId3" cstate="print"/>
          <a:srcRect/>
          <a:stretch>
            <a:fillRect/>
          </a:stretch>
        </p:blipFill>
        <p:spPr bwMode="auto">
          <a:xfrm>
            <a:off x="381000" y="304800"/>
            <a:ext cx="1447800" cy="1311275"/>
          </a:xfrm>
          <a:prstGeom prst="rect">
            <a:avLst/>
          </a:prstGeom>
          <a:noFill/>
        </p:spPr>
      </p:pic>
    </p:spTree>
    <p:extLst>
      <p:ext uri="{BB962C8B-B14F-4D97-AF65-F5344CB8AC3E}">
        <p14:creationId xmlns="" xmlns:p14="http://schemas.microsoft.com/office/powerpoint/2010/main" val="3096353534"/>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fade">
                                      <p:cBhvr>
                                        <p:cTn id="7" dur="2000"/>
                                        <p:tgtEl>
                                          <p:spTgt spid="133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315">
                                            <p:txEl>
                                              <p:pRg st="0" end="0"/>
                                            </p:txEl>
                                          </p:spTgt>
                                        </p:tgtEl>
                                        <p:attrNameLst>
                                          <p:attrName>style.visibility</p:attrName>
                                        </p:attrNameLst>
                                      </p:cBhvr>
                                      <p:to>
                                        <p:strVal val="visible"/>
                                      </p:to>
                                    </p:set>
                                    <p:animEffect transition="in" filter="fade">
                                      <p:cBhvr>
                                        <p:cTn id="12" dur="2000"/>
                                        <p:tgtEl>
                                          <p:spTgt spid="1331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315">
                                            <p:txEl>
                                              <p:pRg st="1" end="1"/>
                                            </p:txEl>
                                          </p:spTgt>
                                        </p:tgtEl>
                                        <p:attrNameLst>
                                          <p:attrName>style.visibility</p:attrName>
                                        </p:attrNameLst>
                                      </p:cBhvr>
                                      <p:to>
                                        <p:strVal val="visible"/>
                                      </p:to>
                                    </p:set>
                                    <p:animEffect transition="in" filter="fade">
                                      <p:cBhvr>
                                        <p:cTn id="17" dur="2000"/>
                                        <p:tgtEl>
                                          <p:spTgt spid="1331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3315">
                                            <p:txEl>
                                              <p:pRg st="2" end="2"/>
                                            </p:txEl>
                                          </p:spTgt>
                                        </p:tgtEl>
                                        <p:attrNameLst>
                                          <p:attrName>style.visibility</p:attrName>
                                        </p:attrNameLst>
                                      </p:cBhvr>
                                      <p:to>
                                        <p:strVal val="visible"/>
                                      </p:to>
                                    </p:set>
                                    <p:animEffect transition="in" filter="fade">
                                      <p:cBhvr>
                                        <p:cTn id="22" dur="2000"/>
                                        <p:tgtEl>
                                          <p:spTgt spid="133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057400" y="274638"/>
            <a:ext cx="6629400" cy="1143000"/>
          </a:xfrm>
        </p:spPr>
        <p:txBody>
          <a:bodyPr/>
          <a:lstStyle/>
          <a:p>
            <a:r>
              <a:rPr lang="en-US" dirty="0" smtClean="0">
                <a:solidFill>
                  <a:srgbClr val="663300"/>
                </a:solidFill>
              </a:rPr>
              <a:t>Jesus’ Respect, Concern for His Mother</a:t>
            </a:r>
            <a:endParaRPr lang="en-US" dirty="0">
              <a:solidFill>
                <a:srgbClr val="663300"/>
              </a:solidFill>
            </a:endParaRPr>
          </a:p>
        </p:txBody>
      </p:sp>
      <p:sp>
        <p:nvSpPr>
          <p:cNvPr id="13315" name="Rectangle 3"/>
          <p:cNvSpPr>
            <a:spLocks noGrp="1" noChangeArrowheads="1"/>
          </p:cNvSpPr>
          <p:nvPr>
            <p:ph type="body" idx="1"/>
          </p:nvPr>
        </p:nvSpPr>
        <p:spPr>
          <a:xfrm>
            <a:off x="457200" y="1646238"/>
            <a:ext cx="8229600" cy="4754562"/>
          </a:xfrm>
        </p:spPr>
        <p:txBody>
          <a:bodyPr/>
          <a:lstStyle/>
          <a:p>
            <a:r>
              <a:rPr lang="en-US" dirty="0" smtClean="0">
                <a:solidFill>
                  <a:srgbClr val="663300"/>
                </a:solidFill>
              </a:rPr>
              <a:t>Even as He hung on the cross dying, Jesus was concerned about His Mother’s well-being.</a:t>
            </a:r>
          </a:p>
          <a:p>
            <a:r>
              <a:rPr lang="en-US" dirty="0" smtClean="0">
                <a:solidFill>
                  <a:srgbClr val="663300"/>
                </a:solidFill>
              </a:rPr>
              <a:t>He obviously wanted to ensure that she was taken care of after He died. No mention of her husband Joseph.  It is assumed he has already died by this point.</a:t>
            </a:r>
          </a:p>
          <a:p>
            <a:r>
              <a:rPr lang="en-US" dirty="0" smtClean="0">
                <a:solidFill>
                  <a:srgbClr val="663300"/>
                </a:solidFill>
              </a:rPr>
              <a:t>Jesus clearly showed respect and concern for </a:t>
            </a:r>
            <a:r>
              <a:rPr lang="en-US" dirty="0">
                <a:solidFill>
                  <a:srgbClr val="663300"/>
                </a:solidFill>
              </a:rPr>
              <a:t>H</a:t>
            </a:r>
            <a:r>
              <a:rPr lang="en-US" dirty="0" smtClean="0">
                <a:solidFill>
                  <a:srgbClr val="663300"/>
                </a:solidFill>
              </a:rPr>
              <a:t>is parents.</a:t>
            </a:r>
          </a:p>
          <a:p>
            <a:endParaRPr lang="en-US" dirty="0" smtClean="0">
              <a:solidFill>
                <a:srgbClr val="663300"/>
              </a:solidFill>
            </a:endParaRPr>
          </a:p>
        </p:txBody>
      </p:sp>
      <p:pic>
        <p:nvPicPr>
          <p:cNvPr id="13319" name="Picture 7" descr="JesusAndTheCenturion2"/>
          <p:cNvPicPr>
            <a:picLocks noChangeAspect="1" noChangeArrowheads="1"/>
          </p:cNvPicPr>
          <p:nvPr/>
        </p:nvPicPr>
        <p:blipFill>
          <a:blip r:embed="rId2" cstate="print"/>
          <a:srcRect/>
          <a:stretch>
            <a:fillRect/>
          </a:stretch>
        </p:blipFill>
        <p:spPr bwMode="auto">
          <a:xfrm>
            <a:off x="773113" y="152400"/>
            <a:ext cx="1131887" cy="1447800"/>
          </a:xfrm>
          <a:prstGeom prst="rect">
            <a:avLst/>
          </a:prstGeom>
          <a:noFill/>
        </p:spPr>
      </p:pic>
      <p:pic>
        <p:nvPicPr>
          <p:cNvPr id="13322" name="Picture 10" descr="Rendered Image"/>
          <p:cNvPicPr>
            <a:picLocks noChangeAspect="1" noChangeArrowheads="1"/>
          </p:cNvPicPr>
          <p:nvPr/>
        </p:nvPicPr>
        <p:blipFill>
          <a:blip r:embed="rId3" cstate="print"/>
          <a:srcRect/>
          <a:stretch>
            <a:fillRect/>
          </a:stretch>
        </p:blipFill>
        <p:spPr bwMode="auto">
          <a:xfrm>
            <a:off x="381000" y="304800"/>
            <a:ext cx="1447800" cy="1311275"/>
          </a:xfrm>
          <a:prstGeom prst="rect">
            <a:avLst/>
          </a:prstGeom>
          <a:noFill/>
        </p:spPr>
      </p:pic>
    </p:spTree>
    <p:extLst>
      <p:ext uri="{BB962C8B-B14F-4D97-AF65-F5344CB8AC3E}">
        <p14:creationId xmlns="" xmlns:p14="http://schemas.microsoft.com/office/powerpoint/2010/main" val="3446104703"/>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fade">
                                      <p:cBhvr>
                                        <p:cTn id="7" dur="2000"/>
                                        <p:tgtEl>
                                          <p:spTgt spid="133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315">
                                            <p:txEl>
                                              <p:pRg st="0" end="0"/>
                                            </p:txEl>
                                          </p:spTgt>
                                        </p:tgtEl>
                                        <p:attrNameLst>
                                          <p:attrName>style.visibility</p:attrName>
                                        </p:attrNameLst>
                                      </p:cBhvr>
                                      <p:to>
                                        <p:strVal val="visible"/>
                                      </p:to>
                                    </p:set>
                                    <p:animEffect transition="in" filter="fade">
                                      <p:cBhvr>
                                        <p:cTn id="12" dur="2000"/>
                                        <p:tgtEl>
                                          <p:spTgt spid="1331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315">
                                            <p:txEl>
                                              <p:pRg st="1" end="1"/>
                                            </p:txEl>
                                          </p:spTgt>
                                        </p:tgtEl>
                                        <p:attrNameLst>
                                          <p:attrName>style.visibility</p:attrName>
                                        </p:attrNameLst>
                                      </p:cBhvr>
                                      <p:to>
                                        <p:strVal val="visible"/>
                                      </p:to>
                                    </p:set>
                                    <p:animEffect transition="in" filter="fade">
                                      <p:cBhvr>
                                        <p:cTn id="17" dur="2000"/>
                                        <p:tgtEl>
                                          <p:spTgt spid="1331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3315">
                                            <p:txEl>
                                              <p:pRg st="2" end="2"/>
                                            </p:txEl>
                                          </p:spTgt>
                                        </p:tgtEl>
                                        <p:attrNameLst>
                                          <p:attrName>style.visibility</p:attrName>
                                        </p:attrNameLst>
                                      </p:cBhvr>
                                      <p:to>
                                        <p:strVal val="visible"/>
                                      </p:to>
                                    </p:set>
                                    <p:animEffect transition="in" filter="fade">
                                      <p:cBhvr>
                                        <p:cTn id="22" dur="2000"/>
                                        <p:tgtEl>
                                          <p:spTgt spid="133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057400" y="274638"/>
            <a:ext cx="6629400" cy="1143000"/>
          </a:xfrm>
        </p:spPr>
        <p:txBody>
          <a:bodyPr/>
          <a:lstStyle/>
          <a:p>
            <a:r>
              <a:rPr lang="en-US" dirty="0" smtClean="0">
                <a:solidFill>
                  <a:srgbClr val="663300"/>
                </a:solidFill>
              </a:rPr>
              <a:t>Jesus’ Respect, Concern for His Mother</a:t>
            </a:r>
            <a:endParaRPr lang="en-US" dirty="0">
              <a:solidFill>
                <a:srgbClr val="663300"/>
              </a:solidFill>
            </a:endParaRPr>
          </a:p>
        </p:txBody>
      </p:sp>
      <p:sp>
        <p:nvSpPr>
          <p:cNvPr id="13315" name="Rectangle 3"/>
          <p:cNvSpPr>
            <a:spLocks noGrp="1" noChangeArrowheads="1"/>
          </p:cNvSpPr>
          <p:nvPr>
            <p:ph type="body" idx="1"/>
          </p:nvPr>
        </p:nvSpPr>
        <p:spPr>
          <a:xfrm>
            <a:off x="457200" y="1646238"/>
            <a:ext cx="8229600" cy="4754562"/>
          </a:xfrm>
        </p:spPr>
        <p:txBody>
          <a:bodyPr/>
          <a:lstStyle/>
          <a:p>
            <a:r>
              <a:rPr lang="en-US" dirty="0" smtClean="0">
                <a:solidFill>
                  <a:srgbClr val="663300"/>
                </a:solidFill>
              </a:rPr>
              <a:t>Respect for Parents was a part of the Old Law.  Jesus knew the scriptures.  He was never guilty of sin or violating the Law.</a:t>
            </a:r>
          </a:p>
          <a:p>
            <a:r>
              <a:rPr lang="en-US" dirty="0" smtClean="0">
                <a:solidFill>
                  <a:srgbClr val="663300"/>
                </a:solidFill>
              </a:rPr>
              <a:t>Consider Exodus 20:12; 21:17; Deuteronomy 21:18-21; Proverbs 30:17; </a:t>
            </a:r>
          </a:p>
          <a:p>
            <a:r>
              <a:rPr lang="en-US" dirty="0" smtClean="0">
                <a:solidFill>
                  <a:srgbClr val="663300"/>
                </a:solidFill>
              </a:rPr>
              <a:t>Respect, honor for parents also a part of the New Testament Law: Ephesians 6:1.</a:t>
            </a:r>
          </a:p>
          <a:p>
            <a:r>
              <a:rPr lang="en-US" dirty="0" smtClean="0">
                <a:solidFill>
                  <a:srgbClr val="663300"/>
                </a:solidFill>
              </a:rPr>
              <a:t>We should follow Jesus’ example.</a:t>
            </a:r>
          </a:p>
        </p:txBody>
      </p:sp>
      <p:pic>
        <p:nvPicPr>
          <p:cNvPr id="13319" name="Picture 7" descr="JesusAndTheCenturion2"/>
          <p:cNvPicPr>
            <a:picLocks noChangeAspect="1" noChangeArrowheads="1"/>
          </p:cNvPicPr>
          <p:nvPr/>
        </p:nvPicPr>
        <p:blipFill>
          <a:blip r:embed="rId2" cstate="print"/>
          <a:srcRect/>
          <a:stretch>
            <a:fillRect/>
          </a:stretch>
        </p:blipFill>
        <p:spPr bwMode="auto">
          <a:xfrm>
            <a:off x="773113" y="152400"/>
            <a:ext cx="1131887" cy="1447800"/>
          </a:xfrm>
          <a:prstGeom prst="rect">
            <a:avLst/>
          </a:prstGeom>
          <a:noFill/>
        </p:spPr>
      </p:pic>
      <p:pic>
        <p:nvPicPr>
          <p:cNvPr id="13322" name="Picture 10" descr="Rendered Image"/>
          <p:cNvPicPr>
            <a:picLocks noChangeAspect="1" noChangeArrowheads="1"/>
          </p:cNvPicPr>
          <p:nvPr/>
        </p:nvPicPr>
        <p:blipFill>
          <a:blip r:embed="rId3" cstate="print"/>
          <a:srcRect/>
          <a:stretch>
            <a:fillRect/>
          </a:stretch>
        </p:blipFill>
        <p:spPr bwMode="auto">
          <a:xfrm>
            <a:off x="381000" y="304800"/>
            <a:ext cx="1447800" cy="1311275"/>
          </a:xfrm>
          <a:prstGeom prst="rect">
            <a:avLst/>
          </a:prstGeom>
          <a:noFill/>
        </p:spPr>
      </p:pic>
    </p:spTree>
    <p:extLst>
      <p:ext uri="{BB962C8B-B14F-4D97-AF65-F5344CB8AC3E}">
        <p14:creationId xmlns="" xmlns:p14="http://schemas.microsoft.com/office/powerpoint/2010/main" val="2588680180"/>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fade">
                                      <p:cBhvr>
                                        <p:cTn id="7" dur="2000"/>
                                        <p:tgtEl>
                                          <p:spTgt spid="133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315">
                                            <p:txEl>
                                              <p:pRg st="0" end="0"/>
                                            </p:txEl>
                                          </p:spTgt>
                                        </p:tgtEl>
                                        <p:attrNameLst>
                                          <p:attrName>style.visibility</p:attrName>
                                        </p:attrNameLst>
                                      </p:cBhvr>
                                      <p:to>
                                        <p:strVal val="visible"/>
                                      </p:to>
                                    </p:set>
                                    <p:animEffect transition="in" filter="fade">
                                      <p:cBhvr>
                                        <p:cTn id="12" dur="2000"/>
                                        <p:tgtEl>
                                          <p:spTgt spid="1331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315">
                                            <p:txEl>
                                              <p:pRg st="1" end="1"/>
                                            </p:txEl>
                                          </p:spTgt>
                                        </p:tgtEl>
                                        <p:attrNameLst>
                                          <p:attrName>style.visibility</p:attrName>
                                        </p:attrNameLst>
                                      </p:cBhvr>
                                      <p:to>
                                        <p:strVal val="visible"/>
                                      </p:to>
                                    </p:set>
                                    <p:animEffect transition="in" filter="fade">
                                      <p:cBhvr>
                                        <p:cTn id="17" dur="2000"/>
                                        <p:tgtEl>
                                          <p:spTgt spid="1331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3315">
                                            <p:txEl>
                                              <p:pRg st="2" end="2"/>
                                            </p:txEl>
                                          </p:spTgt>
                                        </p:tgtEl>
                                        <p:attrNameLst>
                                          <p:attrName>style.visibility</p:attrName>
                                        </p:attrNameLst>
                                      </p:cBhvr>
                                      <p:to>
                                        <p:strVal val="visible"/>
                                      </p:to>
                                    </p:set>
                                    <p:animEffect transition="in" filter="fade">
                                      <p:cBhvr>
                                        <p:cTn id="22" dur="2000"/>
                                        <p:tgtEl>
                                          <p:spTgt spid="1331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3315">
                                            <p:txEl>
                                              <p:pRg st="3" end="3"/>
                                            </p:txEl>
                                          </p:spTgt>
                                        </p:tgtEl>
                                        <p:attrNameLst>
                                          <p:attrName>style.visibility</p:attrName>
                                        </p:attrNameLst>
                                      </p:cBhvr>
                                      <p:to>
                                        <p:strVal val="visible"/>
                                      </p:to>
                                    </p:set>
                                    <p:animEffect transition="in" filter="fade">
                                      <p:cBhvr>
                                        <p:cTn id="27" dur="2000"/>
                                        <p:tgtEl>
                                          <p:spTgt spid="133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057400" y="274638"/>
            <a:ext cx="6629400" cy="1143000"/>
          </a:xfrm>
        </p:spPr>
        <p:txBody>
          <a:bodyPr/>
          <a:lstStyle/>
          <a:p>
            <a:r>
              <a:rPr lang="en-US" dirty="0" smtClean="0">
                <a:solidFill>
                  <a:srgbClr val="663300"/>
                </a:solidFill>
              </a:rPr>
              <a:t>Jesus’ Recognized Civil Authorities</a:t>
            </a:r>
            <a:endParaRPr lang="en-US" dirty="0">
              <a:solidFill>
                <a:srgbClr val="663300"/>
              </a:solidFill>
            </a:endParaRPr>
          </a:p>
        </p:txBody>
      </p:sp>
      <p:sp>
        <p:nvSpPr>
          <p:cNvPr id="13315" name="Rectangle 3"/>
          <p:cNvSpPr>
            <a:spLocks noGrp="1" noChangeArrowheads="1"/>
          </p:cNvSpPr>
          <p:nvPr>
            <p:ph type="body" idx="1"/>
          </p:nvPr>
        </p:nvSpPr>
        <p:spPr>
          <a:xfrm>
            <a:off x="457200" y="1752600"/>
            <a:ext cx="8229600" cy="4754562"/>
          </a:xfrm>
        </p:spPr>
        <p:txBody>
          <a:bodyPr/>
          <a:lstStyle/>
          <a:p>
            <a:r>
              <a:rPr lang="en-US" dirty="0" smtClean="0">
                <a:solidFill>
                  <a:srgbClr val="663300"/>
                </a:solidFill>
              </a:rPr>
              <a:t>Matthew 22:15-22.  The Pharisees plotted to entangle Jesus with a question that was of considerable debate among Jews: “Is it lawful to pay taxes to Caesar?”</a:t>
            </a:r>
          </a:p>
          <a:p>
            <a:r>
              <a:rPr lang="en-US" dirty="0" smtClean="0">
                <a:solidFill>
                  <a:srgbClr val="663300"/>
                </a:solidFill>
              </a:rPr>
              <a:t>He asked for a coin, noted Caesar’s likeness imprinted on it, and said “Render to Caesar, the things that are Caesars, and to God, the things that are God’s.”</a:t>
            </a:r>
          </a:p>
        </p:txBody>
      </p:sp>
      <p:pic>
        <p:nvPicPr>
          <p:cNvPr id="13319" name="Picture 7" descr="JesusAndTheCenturion2"/>
          <p:cNvPicPr>
            <a:picLocks noChangeAspect="1" noChangeArrowheads="1"/>
          </p:cNvPicPr>
          <p:nvPr/>
        </p:nvPicPr>
        <p:blipFill>
          <a:blip r:embed="rId2" cstate="print"/>
          <a:srcRect/>
          <a:stretch>
            <a:fillRect/>
          </a:stretch>
        </p:blipFill>
        <p:spPr bwMode="auto">
          <a:xfrm>
            <a:off x="773113" y="152400"/>
            <a:ext cx="1131887" cy="1447800"/>
          </a:xfrm>
          <a:prstGeom prst="rect">
            <a:avLst/>
          </a:prstGeom>
          <a:noFill/>
        </p:spPr>
      </p:pic>
      <p:pic>
        <p:nvPicPr>
          <p:cNvPr id="13322" name="Picture 10" descr="Rendered Image"/>
          <p:cNvPicPr>
            <a:picLocks noChangeAspect="1" noChangeArrowheads="1"/>
          </p:cNvPicPr>
          <p:nvPr/>
        </p:nvPicPr>
        <p:blipFill>
          <a:blip r:embed="rId3" cstate="print"/>
          <a:srcRect/>
          <a:stretch>
            <a:fillRect/>
          </a:stretch>
        </p:blipFill>
        <p:spPr bwMode="auto">
          <a:xfrm>
            <a:off x="381000" y="304800"/>
            <a:ext cx="1447800" cy="1311275"/>
          </a:xfrm>
          <a:prstGeom prst="rect">
            <a:avLst/>
          </a:prstGeom>
          <a:noFill/>
        </p:spPr>
      </p:pic>
    </p:spTree>
    <p:extLst>
      <p:ext uri="{BB962C8B-B14F-4D97-AF65-F5344CB8AC3E}">
        <p14:creationId xmlns="" xmlns:p14="http://schemas.microsoft.com/office/powerpoint/2010/main" val="2970948262"/>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fade">
                                      <p:cBhvr>
                                        <p:cTn id="7" dur="2000"/>
                                        <p:tgtEl>
                                          <p:spTgt spid="133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315">
                                            <p:txEl>
                                              <p:pRg st="0" end="0"/>
                                            </p:txEl>
                                          </p:spTgt>
                                        </p:tgtEl>
                                        <p:attrNameLst>
                                          <p:attrName>style.visibility</p:attrName>
                                        </p:attrNameLst>
                                      </p:cBhvr>
                                      <p:to>
                                        <p:strVal val="visible"/>
                                      </p:to>
                                    </p:set>
                                    <p:animEffect transition="in" filter="fade">
                                      <p:cBhvr>
                                        <p:cTn id="12" dur="2000"/>
                                        <p:tgtEl>
                                          <p:spTgt spid="1331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315">
                                            <p:txEl>
                                              <p:pRg st="1" end="1"/>
                                            </p:txEl>
                                          </p:spTgt>
                                        </p:tgtEl>
                                        <p:attrNameLst>
                                          <p:attrName>style.visibility</p:attrName>
                                        </p:attrNameLst>
                                      </p:cBhvr>
                                      <p:to>
                                        <p:strVal val="visible"/>
                                      </p:to>
                                    </p:set>
                                    <p:animEffect transition="in" filter="fade">
                                      <p:cBhvr>
                                        <p:cTn id="17" dur="2000"/>
                                        <p:tgtEl>
                                          <p:spTgt spid="133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057400" y="274638"/>
            <a:ext cx="6629400" cy="1143000"/>
          </a:xfrm>
        </p:spPr>
        <p:txBody>
          <a:bodyPr/>
          <a:lstStyle/>
          <a:p>
            <a:r>
              <a:rPr lang="en-US" dirty="0" smtClean="0">
                <a:solidFill>
                  <a:srgbClr val="663300"/>
                </a:solidFill>
              </a:rPr>
              <a:t>Jesus’ Recognized Civil Authorities</a:t>
            </a:r>
            <a:endParaRPr lang="en-US" dirty="0">
              <a:solidFill>
                <a:srgbClr val="663300"/>
              </a:solidFill>
            </a:endParaRPr>
          </a:p>
        </p:txBody>
      </p:sp>
      <p:sp>
        <p:nvSpPr>
          <p:cNvPr id="13315" name="Rectangle 3"/>
          <p:cNvSpPr>
            <a:spLocks noGrp="1" noChangeArrowheads="1"/>
          </p:cNvSpPr>
          <p:nvPr>
            <p:ph type="body" idx="1"/>
          </p:nvPr>
        </p:nvSpPr>
        <p:spPr>
          <a:xfrm>
            <a:off x="457200" y="1646238"/>
            <a:ext cx="8229600" cy="4754562"/>
          </a:xfrm>
        </p:spPr>
        <p:txBody>
          <a:bodyPr/>
          <a:lstStyle/>
          <a:p>
            <a:r>
              <a:rPr lang="en-US" dirty="0" smtClean="0">
                <a:solidFill>
                  <a:srgbClr val="663300"/>
                </a:solidFill>
              </a:rPr>
              <a:t>By correctly noting that Caesar had the right to demand a tax from the funds (or medium of exchange) of what was backed by him (or his government), Jesus recognized Caesar’s or Roman government’s authority and right to exist.</a:t>
            </a:r>
          </a:p>
          <a:p>
            <a:r>
              <a:rPr lang="en-US" dirty="0" smtClean="0">
                <a:solidFill>
                  <a:srgbClr val="663300"/>
                </a:solidFill>
              </a:rPr>
              <a:t>Jesus also knew and taught that secular authorities and governments are put in place by God.  John 19:10-11.</a:t>
            </a:r>
          </a:p>
        </p:txBody>
      </p:sp>
      <p:pic>
        <p:nvPicPr>
          <p:cNvPr id="13319" name="Picture 7" descr="JesusAndTheCenturion2"/>
          <p:cNvPicPr>
            <a:picLocks noChangeAspect="1" noChangeArrowheads="1"/>
          </p:cNvPicPr>
          <p:nvPr/>
        </p:nvPicPr>
        <p:blipFill>
          <a:blip r:embed="rId2" cstate="print"/>
          <a:srcRect/>
          <a:stretch>
            <a:fillRect/>
          </a:stretch>
        </p:blipFill>
        <p:spPr bwMode="auto">
          <a:xfrm>
            <a:off x="773113" y="152400"/>
            <a:ext cx="1131887" cy="1447800"/>
          </a:xfrm>
          <a:prstGeom prst="rect">
            <a:avLst/>
          </a:prstGeom>
          <a:noFill/>
        </p:spPr>
      </p:pic>
      <p:pic>
        <p:nvPicPr>
          <p:cNvPr id="13322" name="Picture 10" descr="Rendered Image"/>
          <p:cNvPicPr>
            <a:picLocks noChangeAspect="1" noChangeArrowheads="1"/>
          </p:cNvPicPr>
          <p:nvPr/>
        </p:nvPicPr>
        <p:blipFill>
          <a:blip r:embed="rId3" cstate="print"/>
          <a:srcRect/>
          <a:stretch>
            <a:fillRect/>
          </a:stretch>
        </p:blipFill>
        <p:spPr bwMode="auto">
          <a:xfrm>
            <a:off x="381000" y="304800"/>
            <a:ext cx="1447800" cy="1311275"/>
          </a:xfrm>
          <a:prstGeom prst="rect">
            <a:avLst/>
          </a:prstGeom>
          <a:noFill/>
        </p:spPr>
      </p:pic>
    </p:spTree>
    <p:extLst>
      <p:ext uri="{BB962C8B-B14F-4D97-AF65-F5344CB8AC3E}">
        <p14:creationId xmlns="" xmlns:p14="http://schemas.microsoft.com/office/powerpoint/2010/main" val="3790744565"/>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fade">
                                      <p:cBhvr>
                                        <p:cTn id="7" dur="2000"/>
                                        <p:tgtEl>
                                          <p:spTgt spid="133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315">
                                            <p:txEl>
                                              <p:pRg st="0" end="0"/>
                                            </p:txEl>
                                          </p:spTgt>
                                        </p:tgtEl>
                                        <p:attrNameLst>
                                          <p:attrName>style.visibility</p:attrName>
                                        </p:attrNameLst>
                                      </p:cBhvr>
                                      <p:to>
                                        <p:strVal val="visible"/>
                                      </p:to>
                                    </p:set>
                                    <p:animEffect transition="in" filter="fade">
                                      <p:cBhvr>
                                        <p:cTn id="12" dur="2000"/>
                                        <p:tgtEl>
                                          <p:spTgt spid="1331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315">
                                            <p:txEl>
                                              <p:pRg st="1" end="1"/>
                                            </p:txEl>
                                          </p:spTgt>
                                        </p:tgtEl>
                                        <p:attrNameLst>
                                          <p:attrName>style.visibility</p:attrName>
                                        </p:attrNameLst>
                                      </p:cBhvr>
                                      <p:to>
                                        <p:strVal val="visible"/>
                                      </p:to>
                                    </p:set>
                                    <p:animEffect transition="in" filter="fade">
                                      <p:cBhvr>
                                        <p:cTn id="17" dur="2000"/>
                                        <p:tgtEl>
                                          <p:spTgt spid="133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057400" y="274638"/>
            <a:ext cx="6629400" cy="1143000"/>
          </a:xfrm>
        </p:spPr>
        <p:txBody>
          <a:bodyPr/>
          <a:lstStyle/>
          <a:p>
            <a:r>
              <a:rPr lang="en-US" dirty="0" smtClean="0">
                <a:solidFill>
                  <a:srgbClr val="663300"/>
                </a:solidFill>
              </a:rPr>
              <a:t>Jesus’ Recognized Civil Authorities</a:t>
            </a:r>
            <a:endParaRPr lang="en-US" dirty="0">
              <a:solidFill>
                <a:srgbClr val="663300"/>
              </a:solidFill>
            </a:endParaRPr>
          </a:p>
        </p:txBody>
      </p:sp>
      <p:sp>
        <p:nvSpPr>
          <p:cNvPr id="13315" name="Rectangle 3"/>
          <p:cNvSpPr>
            <a:spLocks noGrp="1" noChangeArrowheads="1"/>
          </p:cNvSpPr>
          <p:nvPr>
            <p:ph type="body" idx="1"/>
          </p:nvPr>
        </p:nvSpPr>
        <p:spPr>
          <a:xfrm>
            <a:off x="457200" y="1646238"/>
            <a:ext cx="8229600" cy="4754562"/>
          </a:xfrm>
        </p:spPr>
        <p:txBody>
          <a:bodyPr/>
          <a:lstStyle/>
          <a:p>
            <a:r>
              <a:rPr lang="en-US" dirty="0" smtClean="0">
                <a:solidFill>
                  <a:srgbClr val="663300"/>
                </a:solidFill>
              </a:rPr>
              <a:t>We never see Jesus leading an insurrection against a government.</a:t>
            </a:r>
          </a:p>
          <a:p>
            <a:r>
              <a:rPr lang="en-US" dirty="0" smtClean="0">
                <a:solidFill>
                  <a:srgbClr val="663300"/>
                </a:solidFill>
              </a:rPr>
              <a:t>Nothing in the Bible that suggests we should be involved in a government overthrow.</a:t>
            </a:r>
          </a:p>
          <a:p>
            <a:r>
              <a:rPr lang="en-US" dirty="0" smtClean="0">
                <a:solidFill>
                  <a:srgbClr val="663300"/>
                </a:solidFill>
              </a:rPr>
              <a:t>Unless they cause us to violate God’s law, there is nothing in scriptures to indicate that we can ignore civil laws.</a:t>
            </a:r>
          </a:p>
        </p:txBody>
      </p:sp>
      <p:pic>
        <p:nvPicPr>
          <p:cNvPr id="13319" name="Picture 7" descr="JesusAndTheCenturion2"/>
          <p:cNvPicPr>
            <a:picLocks noChangeAspect="1" noChangeArrowheads="1"/>
          </p:cNvPicPr>
          <p:nvPr/>
        </p:nvPicPr>
        <p:blipFill>
          <a:blip r:embed="rId2" cstate="print"/>
          <a:srcRect/>
          <a:stretch>
            <a:fillRect/>
          </a:stretch>
        </p:blipFill>
        <p:spPr bwMode="auto">
          <a:xfrm>
            <a:off x="773113" y="152400"/>
            <a:ext cx="1131887" cy="1447800"/>
          </a:xfrm>
          <a:prstGeom prst="rect">
            <a:avLst/>
          </a:prstGeom>
          <a:noFill/>
        </p:spPr>
      </p:pic>
      <p:pic>
        <p:nvPicPr>
          <p:cNvPr id="13322" name="Picture 10" descr="Rendered Image"/>
          <p:cNvPicPr>
            <a:picLocks noChangeAspect="1" noChangeArrowheads="1"/>
          </p:cNvPicPr>
          <p:nvPr/>
        </p:nvPicPr>
        <p:blipFill>
          <a:blip r:embed="rId3" cstate="print"/>
          <a:srcRect/>
          <a:stretch>
            <a:fillRect/>
          </a:stretch>
        </p:blipFill>
        <p:spPr bwMode="auto">
          <a:xfrm>
            <a:off x="381000" y="304800"/>
            <a:ext cx="1447800" cy="1311275"/>
          </a:xfrm>
          <a:prstGeom prst="rect">
            <a:avLst/>
          </a:prstGeom>
          <a:noFill/>
        </p:spPr>
      </p:pic>
    </p:spTree>
    <p:extLst>
      <p:ext uri="{BB962C8B-B14F-4D97-AF65-F5344CB8AC3E}">
        <p14:creationId xmlns="" xmlns:p14="http://schemas.microsoft.com/office/powerpoint/2010/main" val="3153506790"/>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fade">
                                      <p:cBhvr>
                                        <p:cTn id="7" dur="2000"/>
                                        <p:tgtEl>
                                          <p:spTgt spid="133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315">
                                            <p:txEl>
                                              <p:pRg st="0" end="0"/>
                                            </p:txEl>
                                          </p:spTgt>
                                        </p:tgtEl>
                                        <p:attrNameLst>
                                          <p:attrName>style.visibility</p:attrName>
                                        </p:attrNameLst>
                                      </p:cBhvr>
                                      <p:to>
                                        <p:strVal val="visible"/>
                                      </p:to>
                                    </p:set>
                                    <p:animEffect transition="in" filter="fade">
                                      <p:cBhvr>
                                        <p:cTn id="12" dur="2000"/>
                                        <p:tgtEl>
                                          <p:spTgt spid="1331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315">
                                            <p:txEl>
                                              <p:pRg st="1" end="1"/>
                                            </p:txEl>
                                          </p:spTgt>
                                        </p:tgtEl>
                                        <p:attrNameLst>
                                          <p:attrName>style.visibility</p:attrName>
                                        </p:attrNameLst>
                                      </p:cBhvr>
                                      <p:to>
                                        <p:strVal val="visible"/>
                                      </p:to>
                                    </p:set>
                                    <p:animEffect transition="in" filter="fade">
                                      <p:cBhvr>
                                        <p:cTn id="17" dur="2000"/>
                                        <p:tgtEl>
                                          <p:spTgt spid="1331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3315">
                                            <p:txEl>
                                              <p:pRg st="2" end="2"/>
                                            </p:txEl>
                                          </p:spTgt>
                                        </p:tgtEl>
                                        <p:attrNameLst>
                                          <p:attrName>style.visibility</p:attrName>
                                        </p:attrNameLst>
                                      </p:cBhvr>
                                      <p:to>
                                        <p:strVal val="visible"/>
                                      </p:to>
                                    </p:set>
                                    <p:animEffect transition="in" filter="fade">
                                      <p:cBhvr>
                                        <p:cTn id="22" dur="2000"/>
                                        <p:tgtEl>
                                          <p:spTgt spid="133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905000" y="274638"/>
            <a:ext cx="7010400" cy="1143000"/>
          </a:xfrm>
        </p:spPr>
        <p:txBody>
          <a:bodyPr/>
          <a:lstStyle/>
          <a:p>
            <a:r>
              <a:rPr lang="en-US" dirty="0" smtClean="0">
                <a:solidFill>
                  <a:srgbClr val="663300"/>
                </a:solidFill>
              </a:rPr>
              <a:t>Jesus’ Submitted to the Authority of God the Father</a:t>
            </a:r>
            <a:endParaRPr lang="en-US" dirty="0">
              <a:solidFill>
                <a:srgbClr val="663300"/>
              </a:solidFill>
            </a:endParaRPr>
          </a:p>
        </p:txBody>
      </p:sp>
      <p:sp>
        <p:nvSpPr>
          <p:cNvPr id="13315" name="Rectangle 3"/>
          <p:cNvSpPr>
            <a:spLocks noGrp="1" noChangeArrowheads="1"/>
          </p:cNvSpPr>
          <p:nvPr>
            <p:ph type="body" idx="1"/>
          </p:nvPr>
        </p:nvSpPr>
        <p:spPr>
          <a:xfrm>
            <a:off x="457200" y="1646238"/>
            <a:ext cx="8229600" cy="4754562"/>
          </a:xfrm>
        </p:spPr>
        <p:txBody>
          <a:bodyPr/>
          <a:lstStyle/>
          <a:p>
            <a:r>
              <a:rPr lang="en-US" dirty="0" smtClean="0">
                <a:solidFill>
                  <a:srgbClr val="663300"/>
                </a:solidFill>
              </a:rPr>
              <a:t>Jesus’ entire life was lived in submission to the authority of God His Father.</a:t>
            </a:r>
          </a:p>
          <a:p>
            <a:r>
              <a:rPr lang="en-US" dirty="0" smtClean="0">
                <a:solidFill>
                  <a:srgbClr val="663300"/>
                </a:solidFill>
              </a:rPr>
              <a:t>John 5:30: “I do not seek My own will, but the will of My father.”</a:t>
            </a:r>
          </a:p>
          <a:p>
            <a:r>
              <a:rPr lang="en-US" dirty="0" smtClean="0">
                <a:solidFill>
                  <a:srgbClr val="663300"/>
                </a:solidFill>
              </a:rPr>
              <a:t>John 6:38-40: Jesus came from heaven to do God’s will, not His own.  </a:t>
            </a:r>
          </a:p>
          <a:p>
            <a:r>
              <a:rPr lang="en-US" dirty="0" smtClean="0">
                <a:solidFill>
                  <a:srgbClr val="663300"/>
                </a:solidFill>
              </a:rPr>
              <a:t>John 12:49-50;14:10: Jesus spoke, not on His own authority, but God’s.</a:t>
            </a:r>
          </a:p>
        </p:txBody>
      </p:sp>
      <p:pic>
        <p:nvPicPr>
          <p:cNvPr id="13319" name="Picture 7" descr="JesusAndTheCenturion2"/>
          <p:cNvPicPr>
            <a:picLocks noChangeAspect="1" noChangeArrowheads="1"/>
          </p:cNvPicPr>
          <p:nvPr/>
        </p:nvPicPr>
        <p:blipFill>
          <a:blip r:embed="rId2" cstate="print"/>
          <a:srcRect/>
          <a:stretch>
            <a:fillRect/>
          </a:stretch>
        </p:blipFill>
        <p:spPr bwMode="auto">
          <a:xfrm>
            <a:off x="773113" y="152400"/>
            <a:ext cx="1131887" cy="1447800"/>
          </a:xfrm>
          <a:prstGeom prst="rect">
            <a:avLst/>
          </a:prstGeom>
          <a:noFill/>
        </p:spPr>
      </p:pic>
      <p:pic>
        <p:nvPicPr>
          <p:cNvPr id="13322" name="Picture 10" descr="Rendered Image"/>
          <p:cNvPicPr>
            <a:picLocks noChangeAspect="1" noChangeArrowheads="1"/>
          </p:cNvPicPr>
          <p:nvPr/>
        </p:nvPicPr>
        <p:blipFill>
          <a:blip r:embed="rId3" cstate="print"/>
          <a:srcRect/>
          <a:stretch>
            <a:fillRect/>
          </a:stretch>
        </p:blipFill>
        <p:spPr bwMode="auto">
          <a:xfrm>
            <a:off x="381000" y="304800"/>
            <a:ext cx="1447800" cy="1311275"/>
          </a:xfrm>
          <a:prstGeom prst="rect">
            <a:avLst/>
          </a:prstGeom>
          <a:noFill/>
        </p:spPr>
      </p:pic>
    </p:spTree>
    <p:extLst>
      <p:ext uri="{BB962C8B-B14F-4D97-AF65-F5344CB8AC3E}">
        <p14:creationId xmlns="" xmlns:p14="http://schemas.microsoft.com/office/powerpoint/2010/main" val="2977594953"/>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fade">
                                      <p:cBhvr>
                                        <p:cTn id="7" dur="2000"/>
                                        <p:tgtEl>
                                          <p:spTgt spid="133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315">
                                            <p:txEl>
                                              <p:pRg st="0" end="0"/>
                                            </p:txEl>
                                          </p:spTgt>
                                        </p:tgtEl>
                                        <p:attrNameLst>
                                          <p:attrName>style.visibility</p:attrName>
                                        </p:attrNameLst>
                                      </p:cBhvr>
                                      <p:to>
                                        <p:strVal val="visible"/>
                                      </p:to>
                                    </p:set>
                                    <p:animEffect transition="in" filter="fade">
                                      <p:cBhvr>
                                        <p:cTn id="12" dur="2000"/>
                                        <p:tgtEl>
                                          <p:spTgt spid="1331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315">
                                            <p:txEl>
                                              <p:pRg st="1" end="1"/>
                                            </p:txEl>
                                          </p:spTgt>
                                        </p:tgtEl>
                                        <p:attrNameLst>
                                          <p:attrName>style.visibility</p:attrName>
                                        </p:attrNameLst>
                                      </p:cBhvr>
                                      <p:to>
                                        <p:strVal val="visible"/>
                                      </p:to>
                                    </p:set>
                                    <p:animEffect transition="in" filter="fade">
                                      <p:cBhvr>
                                        <p:cTn id="17" dur="2000"/>
                                        <p:tgtEl>
                                          <p:spTgt spid="1331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3315">
                                            <p:txEl>
                                              <p:pRg st="2" end="2"/>
                                            </p:txEl>
                                          </p:spTgt>
                                        </p:tgtEl>
                                        <p:attrNameLst>
                                          <p:attrName>style.visibility</p:attrName>
                                        </p:attrNameLst>
                                      </p:cBhvr>
                                      <p:to>
                                        <p:strVal val="visible"/>
                                      </p:to>
                                    </p:set>
                                    <p:animEffect transition="in" filter="fade">
                                      <p:cBhvr>
                                        <p:cTn id="22" dur="2000"/>
                                        <p:tgtEl>
                                          <p:spTgt spid="1331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3315">
                                            <p:txEl>
                                              <p:pRg st="3" end="3"/>
                                            </p:txEl>
                                          </p:spTgt>
                                        </p:tgtEl>
                                        <p:attrNameLst>
                                          <p:attrName>style.visibility</p:attrName>
                                        </p:attrNameLst>
                                      </p:cBhvr>
                                      <p:to>
                                        <p:strVal val="visible"/>
                                      </p:to>
                                    </p:set>
                                    <p:animEffect transition="in" filter="fade">
                                      <p:cBhvr>
                                        <p:cTn id="27" dur="2000"/>
                                        <p:tgtEl>
                                          <p:spTgt spid="133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905000" y="274638"/>
            <a:ext cx="7010400" cy="1143000"/>
          </a:xfrm>
        </p:spPr>
        <p:txBody>
          <a:bodyPr/>
          <a:lstStyle/>
          <a:p>
            <a:r>
              <a:rPr lang="en-US" dirty="0" smtClean="0">
                <a:solidFill>
                  <a:srgbClr val="663300"/>
                </a:solidFill>
              </a:rPr>
              <a:t>Jesus’ Submitted to the Authority of God the Father</a:t>
            </a:r>
            <a:endParaRPr lang="en-US" dirty="0">
              <a:solidFill>
                <a:srgbClr val="663300"/>
              </a:solidFill>
            </a:endParaRPr>
          </a:p>
        </p:txBody>
      </p:sp>
      <p:sp>
        <p:nvSpPr>
          <p:cNvPr id="13315" name="Rectangle 3"/>
          <p:cNvSpPr>
            <a:spLocks noGrp="1" noChangeArrowheads="1"/>
          </p:cNvSpPr>
          <p:nvPr>
            <p:ph type="body" idx="1"/>
          </p:nvPr>
        </p:nvSpPr>
        <p:spPr>
          <a:xfrm>
            <a:off x="457200" y="1646238"/>
            <a:ext cx="8229600" cy="4754562"/>
          </a:xfrm>
        </p:spPr>
        <p:txBody>
          <a:bodyPr/>
          <a:lstStyle/>
          <a:p>
            <a:r>
              <a:rPr lang="en-US" dirty="0" smtClean="0">
                <a:solidFill>
                  <a:srgbClr val="663300"/>
                </a:solidFill>
              </a:rPr>
              <a:t>Philippians 2:5-8: To do God’s will, Jesus willingly left heaven to come to earth and live as a man (though he was still deity).</a:t>
            </a:r>
          </a:p>
          <a:p>
            <a:r>
              <a:rPr lang="en-US" dirty="0" smtClean="0">
                <a:solidFill>
                  <a:srgbClr val="663300"/>
                </a:solidFill>
              </a:rPr>
              <a:t>Hebrews 10:5-7: Jesus fulfilled prophecy in doing God’s will by offering His own body as a sacrifice so that we might be sanctified.</a:t>
            </a:r>
          </a:p>
        </p:txBody>
      </p:sp>
      <p:pic>
        <p:nvPicPr>
          <p:cNvPr id="13319" name="Picture 7" descr="JesusAndTheCenturion2"/>
          <p:cNvPicPr>
            <a:picLocks noChangeAspect="1" noChangeArrowheads="1"/>
          </p:cNvPicPr>
          <p:nvPr/>
        </p:nvPicPr>
        <p:blipFill>
          <a:blip r:embed="rId2" cstate="print"/>
          <a:srcRect/>
          <a:stretch>
            <a:fillRect/>
          </a:stretch>
        </p:blipFill>
        <p:spPr bwMode="auto">
          <a:xfrm>
            <a:off x="773113" y="152400"/>
            <a:ext cx="1131887" cy="1447800"/>
          </a:xfrm>
          <a:prstGeom prst="rect">
            <a:avLst/>
          </a:prstGeom>
          <a:noFill/>
        </p:spPr>
      </p:pic>
      <p:pic>
        <p:nvPicPr>
          <p:cNvPr id="13322" name="Picture 10" descr="Rendered Image"/>
          <p:cNvPicPr>
            <a:picLocks noChangeAspect="1" noChangeArrowheads="1"/>
          </p:cNvPicPr>
          <p:nvPr/>
        </p:nvPicPr>
        <p:blipFill>
          <a:blip r:embed="rId3" cstate="print"/>
          <a:srcRect/>
          <a:stretch>
            <a:fillRect/>
          </a:stretch>
        </p:blipFill>
        <p:spPr bwMode="auto">
          <a:xfrm>
            <a:off x="381000" y="304800"/>
            <a:ext cx="1447800" cy="1311275"/>
          </a:xfrm>
          <a:prstGeom prst="rect">
            <a:avLst/>
          </a:prstGeom>
          <a:noFill/>
        </p:spPr>
      </p:pic>
    </p:spTree>
    <p:extLst>
      <p:ext uri="{BB962C8B-B14F-4D97-AF65-F5344CB8AC3E}">
        <p14:creationId xmlns="" xmlns:p14="http://schemas.microsoft.com/office/powerpoint/2010/main" val="2292050364"/>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fade">
                                      <p:cBhvr>
                                        <p:cTn id="7" dur="2000"/>
                                        <p:tgtEl>
                                          <p:spTgt spid="133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315">
                                            <p:txEl>
                                              <p:pRg st="0" end="0"/>
                                            </p:txEl>
                                          </p:spTgt>
                                        </p:tgtEl>
                                        <p:attrNameLst>
                                          <p:attrName>style.visibility</p:attrName>
                                        </p:attrNameLst>
                                      </p:cBhvr>
                                      <p:to>
                                        <p:strVal val="visible"/>
                                      </p:to>
                                    </p:set>
                                    <p:animEffect transition="in" filter="fade">
                                      <p:cBhvr>
                                        <p:cTn id="12" dur="2000"/>
                                        <p:tgtEl>
                                          <p:spTgt spid="1331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315">
                                            <p:txEl>
                                              <p:pRg st="1" end="1"/>
                                            </p:txEl>
                                          </p:spTgt>
                                        </p:tgtEl>
                                        <p:attrNameLst>
                                          <p:attrName>style.visibility</p:attrName>
                                        </p:attrNameLst>
                                      </p:cBhvr>
                                      <p:to>
                                        <p:strVal val="visible"/>
                                      </p:to>
                                    </p:set>
                                    <p:animEffect transition="in" filter="fade">
                                      <p:cBhvr>
                                        <p:cTn id="17" dur="2000"/>
                                        <p:tgtEl>
                                          <p:spTgt spid="133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905000" y="274638"/>
            <a:ext cx="7010400" cy="1143000"/>
          </a:xfrm>
        </p:spPr>
        <p:txBody>
          <a:bodyPr/>
          <a:lstStyle/>
          <a:p>
            <a:r>
              <a:rPr lang="en-US" dirty="0" smtClean="0">
                <a:solidFill>
                  <a:srgbClr val="663300"/>
                </a:solidFill>
              </a:rPr>
              <a:t>Jesus’ Submitted to the Authority of God the Father</a:t>
            </a:r>
            <a:endParaRPr lang="en-US" dirty="0">
              <a:solidFill>
                <a:srgbClr val="663300"/>
              </a:solidFill>
            </a:endParaRPr>
          </a:p>
        </p:txBody>
      </p:sp>
      <p:sp>
        <p:nvSpPr>
          <p:cNvPr id="13315" name="Rectangle 3"/>
          <p:cNvSpPr>
            <a:spLocks noGrp="1" noChangeArrowheads="1"/>
          </p:cNvSpPr>
          <p:nvPr>
            <p:ph type="body" idx="1"/>
          </p:nvPr>
        </p:nvSpPr>
        <p:spPr>
          <a:xfrm>
            <a:off x="457200" y="1646238"/>
            <a:ext cx="8229600" cy="4754562"/>
          </a:xfrm>
        </p:spPr>
        <p:txBody>
          <a:bodyPr/>
          <a:lstStyle/>
          <a:p>
            <a:r>
              <a:rPr lang="en-US" dirty="0" smtClean="0">
                <a:solidFill>
                  <a:srgbClr val="663300"/>
                </a:solidFill>
              </a:rPr>
              <a:t>Luke 22:42-44:  Though Jesus’ human nature sorrowed and agonized over His impending death on the cross</a:t>
            </a:r>
            <a:r>
              <a:rPr lang="en-US" dirty="0">
                <a:solidFill>
                  <a:srgbClr val="663300"/>
                </a:solidFill>
              </a:rPr>
              <a:t>,</a:t>
            </a:r>
            <a:r>
              <a:rPr lang="en-US" dirty="0" smtClean="0">
                <a:solidFill>
                  <a:srgbClr val="663300"/>
                </a:solidFill>
              </a:rPr>
              <a:t> Jesus’ desire to accomplish God’s will remained steadfast throughout.</a:t>
            </a:r>
          </a:p>
          <a:p>
            <a:r>
              <a:rPr lang="en-US" dirty="0" smtClean="0">
                <a:solidFill>
                  <a:srgbClr val="663300"/>
                </a:solidFill>
              </a:rPr>
              <a:t>Jesus serves as our ultimate example of submitting to authority.</a:t>
            </a:r>
          </a:p>
        </p:txBody>
      </p:sp>
      <p:pic>
        <p:nvPicPr>
          <p:cNvPr id="13319" name="Picture 7" descr="JesusAndTheCenturion2"/>
          <p:cNvPicPr>
            <a:picLocks noChangeAspect="1" noChangeArrowheads="1"/>
          </p:cNvPicPr>
          <p:nvPr/>
        </p:nvPicPr>
        <p:blipFill>
          <a:blip r:embed="rId2" cstate="print"/>
          <a:srcRect/>
          <a:stretch>
            <a:fillRect/>
          </a:stretch>
        </p:blipFill>
        <p:spPr bwMode="auto">
          <a:xfrm>
            <a:off x="773113" y="152400"/>
            <a:ext cx="1131887" cy="1447800"/>
          </a:xfrm>
          <a:prstGeom prst="rect">
            <a:avLst/>
          </a:prstGeom>
          <a:noFill/>
        </p:spPr>
      </p:pic>
      <p:pic>
        <p:nvPicPr>
          <p:cNvPr id="13322" name="Picture 10" descr="Rendered Image"/>
          <p:cNvPicPr>
            <a:picLocks noChangeAspect="1" noChangeArrowheads="1"/>
          </p:cNvPicPr>
          <p:nvPr/>
        </p:nvPicPr>
        <p:blipFill>
          <a:blip r:embed="rId3" cstate="print"/>
          <a:srcRect/>
          <a:stretch>
            <a:fillRect/>
          </a:stretch>
        </p:blipFill>
        <p:spPr bwMode="auto">
          <a:xfrm>
            <a:off x="381000" y="304800"/>
            <a:ext cx="1447800" cy="1311275"/>
          </a:xfrm>
          <a:prstGeom prst="rect">
            <a:avLst/>
          </a:prstGeom>
          <a:noFill/>
        </p:spPr>
      </p:pic>
    </p:spTree>
    <p:extLst>
      <p:ext uri="{BB962C8B-B14F-4D97-AF65-F5344CB8AC3E}">
        <p14:creationId xmlns="" xmlns:p14="http://schemas.microsoft.com/office/powerpoint/2010/main" val="4277590235"/>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fade">
                                      <p:cBhvr>
                                        <p:cTn id="7" dur="2000"/>
                                        <p:tgtEl>
                                          <p:spTgt spid="133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315">
                                            <p:txEl>
                                              <p:pRg st="0" end="0"/>
                                            </p:txEl>
                                          </p:spTgt>
                                        </p:tgtEl>
                                        <p:attrNameLst>
                                          <p:attrName>style.visibility</p:attrName>
                                        </p:attrNameLst>
                                      </p:cBhvr>
                                      <p:to>
                                        <p:strVal val="visible"/>
                                      </p:to>
                                    </p:set>
                                    <p:animEffect transition="in" filter="fade">
                                      <p:cBhvr>
                                        <p:cTn id="12" dur="2000"/>
                                        <p:tgtEl>
                                          <p:spTgt spid="1331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315">
                                            <p:txEl>
                                              <p:pRg st="1" end="1"/>
                                            </p:txEl>
                                          </p:spTgt>
                                        </p:tgtEl>
                                        <p:attrNameLst>
                                          <p:attrName>style.visibility</p:attrName>
                                        </p:attrNameLst>
                                      </p:cBhvr>
                                      <p:to>
                                        <p:strVal val="visible"/>
                                      </p:to>
                                    </p:set>
                                    <p:animEffect transition="in" filter="fade">
                                      <p:cBhvr>
                                        <p:cTn id="17" dur="2000"/>
                                        <p:tgtEl>
                                          <p:spTgt spid="133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905000" y="274638"/>
            <a:ext cx="7010400" cy="1143000"/>
          </a:xfrm>
        </p:spPr>
        <p:txBody>
          <a:bodyPr/>
          <a:lstStyle/>
          <a:p>
            <a:r>
              <a:rPr lang="en-US" dirty="0" smtClean="0">
                <a:solidFill>
                  <a:srgbClr val="663300"/>
                </a:solidFill>
              </a:rPr>
              <a:t>Final Thoughts</a:t>
            </a:r>
            <a:endParaRPr lang="en-US" dirty="0">
              <a:solidFill>
                <a:srgbClr val="663300"/>
              </a:solidFill>
            </a:endParaRPr>
          </a:p>
        </p:txBody>
      </p:sp>
      <p:sp>
        <p:nvSpPr>
          <p:cNvPr id="13315" name="Rectangle 3"/>
          <p:cNvSpPr>
            <a:spLocks noGrp="1" noChangeArrowheads="1"/>
          </p:cNvSpPr>
          <p:nvPr>
            <p:ph type="body" idx="1"/>
          </p:nvPr>
        </p:nvSpPr>
        <p:spPr>
          <a:xfrm>
            <a:off x="457200" y="1646238"/>
            <a:ext cx="8229600" cy="4754562"/>
          </a:xfrm>
        </p:spPr>
        <p:txBody>
          <a:bodyPr/>
          <a:lstStyle/>
          <a:p>
            <a:r>
              <a:rPr lang="en-US" dirty="0" smtClean="0">
                <a:solidFill>
                  <a:srgbClr val="663300"/>
                </a:solidFill>
              </a:rPr>
              <a:t>The use of authority and leadership is sanctioned and ordered by God in nearly every aspect of life.</a:t>
            </a:r>
          </a:p>
          <a:p>
            <a:r>
              <a:rPr lang="en-US" dirty="0" smtClean="0">
                <a:solidFill>
                  <a:srgbClr val="663300"/>
                </a:solidFill>
              </a:rPr>
              <a:t>Jesus clearly respected those who had authority over Him.</a:t>
            </a:r>
          </a:p>
          <a:p>
            <a:r>
              <a:rPr lang="en-US" dirty="0" smtClean="0">
                <a:solidFill>
                  <a:srgbClr val="663300"/>
                </a:solidFill>
              </a:rPr>
              <a:t>Our series will continue to look at different aspects and situations in which we will find ourselves in position to submit to authority.</a:t>
            </a:r>
          </a:p>
        </p:txBody>
      </p:sp>
      <p:pic>
        <p:nvPicPr>
          <p:cNvPr id="13319" name="Picture 7" descr="JesusAndTheCenturion2"/>
          <p:cNvPicPr>
            <a:picLocks noChangeAspect="1" noChangeArrowheads="1"/>
          </p:cNvPicPr>
          <p:nvPr/>
        </p:nvPicPr>
        <p:blipFill>
          <a:blip r:embed="rId2" cstate="print"/>
          <a:srcRect/>
          <a:stretch>
            <a:fillRect/>
          </a:stretch>
        </p:blipFill>
        <p:spPr bwMode="auto">
          <a:xfrm>
            <a:off x="773113" y="152400"/>
            <a:ext cx="1131887" cy="1447800"/>
          </a:xfrm>
          <a:prstGeom prst="rect">
            <a:avLst/>
          </a:prstGeom>
          <a:noFill/>
        </p:spPr>
      </p:pic>
      <p:pic>
        <p:nvPicPr>
          <p:cNvPr id="13322" name="Picture 10" descr="Rendered Image"/>
          <p:cNvPicPr>
            <a:picLocks noChangeAspect="1" noChangeArrowheads="1"/>
          </p:cNvPicPr>
          <p:nvPr/>
        </p:nvPicPr>
        <p:blipFill>
          <a:blip r:embed="rId3" cstate="print"/>
          <a:srcRect/>
          <a:stretch>
            <a:fillRect/>
          </a:stretch>
        </p:blipFill>
        <p:spPr bwMode="auto">
          <a:xfrm>
            <a:off x="381000" y="304800"/>
            <a:ext cx="1447800" cy="1311275"/>
          </a:xfrm>
          <a:prstGeom prst="rect">
            <a:avLst/>
          </a:prstGeom>
          <a:noFill/>
        </p:spPr>
      </p:pic>
    </p:spTree>
    <p:extLst>
      <p:ext uri="{BB962C8B-B14F-4D97-AF65-F5344CB8AC3E}">
        <p14:creationId xmlns="" xmlns:p14="http://schemas.microsoft.com/office/powerpoint/2010/main" val="4266526673"/>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fade">
                                      <p:cBhvr>
                                        <p:cTn id="7" dur="2000"/>
                                        <p:tgtEl>
                                          <p:spTgt spid="133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315">
                                            <p:txEl>
                                              <p:pRg st="0" end="0"/>
                                            </p:txEl>
                                          </p:spTgt>
                                        </p:tgtEl>
                                        <p:attrNameLst>
                                          <p:attrName>style.visibility</p:attrName>
                                        </p:attrNameLst>
                                      </p:cBhvr>
                                      <p:to>
                                        <p:strVal val="visible"/>
                                      </p:to>
                                    </p:set>
                                    <p:animEffect transition="in" filter="fade">
                                      <p:cBhvr>
                                        <p:cTn id="12" dur="2000"/>
                                        <p:tgtEl>
                                          <p:spTgt spid="1331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315">
                                            <p:txEl>
                                              <p:pRg st="1" end="1"/>
                                            </p:txEl>
                                          </p:spTgt>
                                        </p:tgtEl>
                                        <p:attrNameLst>
                                          <p:attrName>style.visibility</p:attrName>
                                        </p:attrNameLst>
                                      </p:cBhvr>
                                      <p:to>
                                        <p:strVal val="visible"/>
                                      </p:to>
                                    </p:set>
                                    <p:animEffect transition="in" filter="fade">
                                      <p:cBhvr>
                                        <p:cTn id="17" dur="2000"/>
                                        <p:tgtEl>
                                          <p:spTgt spid="1331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3315">
                                            <p:txEl>
                                              <p:pRg st="2" end="2"/>
                                            </p:txEl>
                                          </p:spTgt>
                                        </p:tgtEl>
                                        <p:attrNameLst>
                                          <p:attrName>style.visibility</p:attrName>
                                        </p:attrNameLst>
                                      </p:cBhvr>
                                      <p:to>
                                        <p:strVal val="visible"/>
                                      </p:to>
                                    </p:set>
                                    <p:animEffect transition="in" filter="fade">
                                      <p:cBhvr>
                                        <p:cTn id="22" dur="2000"/>
                                        <p:tgtEl>
                                          <p:spTgt spid="133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9" name="Picture 7" descr="JesusAndTheCenturion2"/>
          <p:cNvPicPr>
            <a:picLocks noChangeAspect="1" noChangeArrowheads="1"/>
          </p:cNvPicPr>
          <p:nvPr/>
        </p:nvPicPr>
        <p:blipFill>
          <a:blip r:embed="rId2" cstate="print"/>
          <a:srcRect/>
          <a:stretch>
            <a:fillRect/>
          </a:stretch>
        </p:blipFill>
        <p:spPr bwMode="auto">
          <a:xfrm>
            <a:off x="7859713" y="228600"/>
            <a:ext cx="1131887" cy="1447800"/>
          </a:xfrm>
          <a:prstGeom prst="rect">
            <a:avLst/>
          </a:prstGeom>
          <a:noFill/>
          <a:ln w="9525">
            <a:noFill/>
            <a:miter lim="800000"/>
            <a:headEnd/>
            <a:tailEnd/>
          </a:ln>
        </p:spPr>
      </p:pic>
      <p:sp>
        <p:nvSpPr>
          <p:cNvPr id="15363" name="Rectangle 3"/>
          <p:cNvSpPr>
            <a:spLocks noGrp="1" noChangeArrowheads="1"/>
          </p:cNvSpPr>
          <p:nvPr>
            <p:ph type="body" idx="4294967295"/>
          </p:nvPr>
        </p:nvSpPr>
        <p:spPr>
          <a:xfrm>
            <a:off x="533400" y="1676400"/>
            <a:ext cx="8153400" cy="4572000"/>
          </a:xfrm>
        </p:spPr>
        <p:txBody>
          <a:bodyPr/>
          <a:lstStyle/>
          <a:p>
            <a:pPr marL="463550" indent="-463550">
              <a:buFontTx/>
              <a:buAutoNum type="arabicPeriod"/>
            </a:pPr>
            <a:r>
              <a:rPr lang="en-US" b="1" smtClean="0">
                <a:solidFill>
                  <a:srgbClr val="663300"/>
                </a:solidFill>
              </a:rPr>
              <a:t>Humility enables one to respect authority; pride prevents it.</a:t>
            </a:r>
          </a:p>
          <a:p>
            <a:pPr marL="919163" lvl="1" indent="-341313"/>
            <a:r>
              <a:rPr lang="en-US" smtClean="0">
                <a:solidFill>
                  <a:srgbClr val="993300"/>
                </a:solidFill>
              </a:rPr>
              <a:t>The best men have the least estimate of themselves (Matthew 8:8; 3:11; 1 Cor. 15:9)</a:t>
            </a:r>
            <a:endParaRPr lang="en-US" b="1" smtClean="0">
              <a:solidFill>
                <a:srgbClr val="993300"/>
              </a:solidFill>
            </a:endParaRPr>
          </a:p>
          <a:p>
            <a:pPr marL="919163" lvl="1" indent="-341313"/>
            <a:r>
              <a:rPr lang="en-US" b="1" smtClean="0">
                <a:solidFill>
                  <a:srgbClr val="993300"/>
                </a:solidFill>
              </a:rPr>
              <a:t>Pride is EXALTING oneself or lifting oneself up; it is the opposite of putting oneself UNDER another</a:t>
            </a:r>
            <a:r>
              <a:rPr lang="en-US" smtClean="0">
                <a:solidFill>
                  <a:srgbClr val="993300"/>
                </a:solidFill>
              </a:rPr>
              <a:t>.</a:t>
            </a:r>
            <a:endParaRPr lang="en-US" b="1" smtClean="0">
              <a:solidFill>
                <a:srgbClr val="993300"/>
              </a:solidFill>
            </a:endParaRPr>
          </a:p>
          <a:p>
            <a:pPr marL="463550" indent="-463550">
              <a:buFontTx/>
              <a:buAutoNum type="arabicPeriod"/>
            </a:pPr>
            <a:r>
              <a:rPr lang="en-US" b="1" smtClean="0">
                <a:solidFill>
                  <a:srgbClr val="663300"/>
                </a:solidFill>
              </a:rPr>
              <a:t>We too are soldiers striving to please our commander!</a:t>
            </a:r>
            <a:r>
              <a:rPr lang="en-US" smtClean="0">
                <a:solidFill>
                  <a:srgbClr val="663300"/>
                </a:solidFill>
              </a:rPr>
              <a:t> (2 Timothy 2:3-4)</a:t>
            </a:r>
          </a:p>
        </p:txBody>
      </p:sp>
      <p:sp>
        <p:nvSpPr>
          <p:cNvPr id="15367" name="WordArt 7"/>
          <p:cNvSpPr>
            <a:spLocks noChangeArrowheads="1" noChangeShapeType="1" noTextEdit="1"/>
          </p:cNvSpPr>
          <p:nvPr/>
        </p:nvSpPr>
        <p:spPr bwMode="auto">
          <a:xfrm>
            <a:off x="533400" y="533400"/>
            <a:ext cx="6553200" cy="914400"/>
          </a:xfrm>
          <a:prstGeom prst="rect">
            <a:avLst/>
          </a:prstGeom>
        </p:spPr>
        <p:txBody>
          <a:bodyPr wrap="none" fromWordArt="1">
            <a:prstTxWarp prst="textPlain">
              <a:avLst>
                <a:gd name="adj" fmla="val 50000"/>
              </a:avLst>
            </a:prstTxWarp>
          </a:bodyPr>
          <a:lstStyle/>
          <a:p>
            <a:pPr algn="ctr"/>
            <a:r>
              <a:rPr lang="en-US" sz="3600" b="1" kern="10">
                <a:ln w="9525">
                  <a:noFill/>
                  <a:round/>
                  <a:headEnd/>
                  <a:tailEnd/>
                </a:ln>
                <a:solidFill>
                  <a:srgbClr val="663300"/>
                </a:solidFill>
                <a:effectLst>
                  <a:outerShdw dist="45791" dir="2021404" algn="ctr" rotWithShape="0">
                    <a:srgbClr val="B2B2B2">
                      <a:alpha val="80000"/>
                    </a:srgbClr>
                  </a:outerShdw>
                </a:effectLst>
                <a:latin typeface="Times New Roman"/>
                <a:cs typeface="Times New Roman"/>
              </a:rPr>
              <a:t>Two Important Observations</a:t>
            </a:r>
          </a:p>
        </p:txBody>
      </p:sp>
      <p:pic>
        <p:nvPicPr>
          <p:cNvPr id="15368" name="Picture 10" descr="Rendered Image"/>
          <p:cNvPicPr>
            <a:picLocks noChangeAspect="1" noChangeArrowheads="1"/>
          </p:cNvPicPr>
          <p:nvPr/>
        </p:nvPicPr>
        <p:blipFill>
          <a:blip r:embed="rId3" cstate="print"/>
          <a:srcRect/>
          <a:stretch>
            <a:fillRect/>
          </a:stretch>
        </p:blipFill>
        <p:spPr bwMode="auto">
          <a:xfrm>
            <a:off x="7543800" y="365125"/>
            <a:ext cx="1447800" cy="1311275"/>
          </a:xfrm>
          <a:prstGeom prst="rect">
            <a:avLst/>
          </a:prstGeom>
          <a:noFill/>
          <a:ln w="9525">
            <a:noFill/>
            <a:miter lim="800000"/>
            <a:headEnd/>
            <a:tailEnd/>
          </a:ln>
        </p:spPr>
      </p:pic>
    </p:spTree>
  </p:cSld>
  <p:clrMapOvr>
    <a:masterClrMapping/>
  </p:clrMapOvr>
  <p:transition>
    <p:fade thruBlk="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chemeClr val="accent2"/>
            </a:gs>
            <a:gs pos="100000">
              <a:schemeClr val="bg1"/>
            </a:gs>
          </a:gsLst>
          <a:path path="shape">
            <a:fillToRect l="50000" t="50000" r="50000" b="50000"/>
          </a:path>
        </a:gra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dirty="0" smtClean="0">
                <a:solidFill>
                  <a:srgbClr val="FFFF00"/>
                </a:solidFill>
              </a:rPr>
              <a:t>Reminders</a:t>
            </a:r>
          </a:p>
        </p:txBody>
      </p:sp>
      <p:sp>
        <p:nvSpPr>
          <p:cNvPr id="12291" name="Rectangle 3"/>
          <p:cNvSpPr>
            <a:spLocks noGrp="1" noChangeArrowheads="1"/>
          </p:cNvSpPr>
          <p:nvPr>
            <p:ph type="body" idx="1"/>
          </p:nvPr>
        </p:nvSpPr>
        <p:spPr/>
        <p:txBody>
          <a:bodyPr/>
          <a:lstStyle/>
          <a:p>
            <a:pPr eaLnBrk="1" hangingPunct="1"/>
            <a:r>
              <a:rPr lang="en-US" sz="4400" dirty="0" smtClean="0"/>
              <a:t>9 a.m. tomorrow morning</a:t>
            </a:r>
          </a:p>
          <a:p>
            <a:pPr eaLnBrk="1" hangingPunct="1"/>
            <a:r>
              <a:rPr lang="en-US" sz="4400" dirty="0" smtClean="0"/>
              <a:t>See Gary for lodging</a:t>
            </a:r>
          </a:p>
          <a:p>
            <a:pPr eaLnBrk="1" hangingPunct="1"/>
            <a:r>
              <a:rPr lang="en-US" sz="4400" dirty="0" smtClean="0"/>
              <a:t>Thank you for being here</a:t>
            </a:r>
          </a:p>
          <a:p>
            <a:pPr eaLnBrk="1" hangingPunct="1"/>
            <a:r>
              <a:rPr lang="en-US" sz="4400" dirty="0" smtClean="0"/>
              <a:t>We are here to help</a:t>
            </a:r>
          </a:p>
          <a:p>
            <a:pPr eaLnBrk="1" hangingPunct="1"/>
            <a:r>
              <a:rPr lang="en-US" sz="4400" dirty="0" smtClean="0"/>
              <a:t>Ralph Greg prayer</a:t>
            </a:r>
          </a:p>
          <a:p>
            <a:pPr marL="0" indent="0" eaLnBrk="1" hangingPunct="1">
              <a:buNone/>
            </a:pPr>
            <a:endParaRPr lang="en-US" sz="4400" dirty="0" smtClean="0"/>
          </a:p>
        </p:txBody>
      </p:sp>
    </p:spTree>
    <p:extLst>
      <p:ext uri="{BB962C8B-B14F-4D97-AF65-F5344CB8AC3E}">
        <p14:creationId xmlns:p14="http://schemas.microsoft.com/office/powerpoint/2010/main" xmlns="" val="1852019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p:cTn id="7" dur="1000" fill="hold"/>
                                        <p:tgtEl>
                                          <p:spTgt spid="12291">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1229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1229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12291">
                                            <p:txEl>
                                              <p:pRg st="1" end="1"/>
                                            </p:txEl>
                                          </p:spTgt>
                                        </p:tgtEl>
                                        <p:attrNameLst>
                                          <p:attrName>style.visibility</p:attrName>
                                        </p:attrNameLst>
                                      </p:cBhvr>
                                      <p:to>
                                        <p:strVal val="visible"/>
                                      </p:to>
                                    </p:set>
                                    <p:anim calcmode="lin" valueType="num">
                                      <p:cBhvr>
                                        <p:cTn id="14" dur="1000" fill="hold"/>
                                        <p:tgtEl>
                                          <p:spTgt spid="12291">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12291">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12291">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12291">
                                            <p:txEl>
                                              <p:pRg st="2" end="2"/>
                                            </p:txEl>
                                          </p:spTgt>
                                        </p:tgtEl>
                                        <p:attrNameLst>
                                          <p:attrName>style.visibility</p:attrName>
                                        </p:attrNameLst>
                                      </p:cBhvr>
                                      <p:to>
                                        <p:strVal val="visible"/>
                                      </p:to>
                                    </p:set>
                                    <p:anim calcmode="lin" valueType="num">
                                      <p:cBhvr>
                                        <p:cTn id="21" dur="1000" fill="hold"/>
                                        <p:tgtEl>
                                          <p:spTgt spid="12291">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12291">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12291">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12291">
                                            <p:txEl>
                                              <p:pRg st="3" end="3"/>
                                            </p:txEl>
                                          </p:spTgt>
                                        </p:tgtEl>
                                        <p:attrNameLst>
                                          <p:attrName>style.visibility</p:attrName>
                                        </p:attrNameLst>
                                      </p:cBhvr>
                                      <p:to>
                                        <p:strVal val="visible"/>
                                      </p:to>
                                    </p:set>
                                    <p:anim calcmode="lin" valueType="num">
                                      <p:cBhvr>
                                        <p:cTn id="28" dur="1000" fill="hold"/>
                                        <p:tgtEl>
                                          <p:spTgt spid="12291">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12291">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12291">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12291">
                                            <p:txEl>
                                              <p:pRg st="4" end="4"/>
                                            </p:txEl>
                                          </p:spTgt>
                                        </p:tgtEl>
                                        <p:attrNameLst>
                                          <p:attrName>style.visibility</p:attrName>
                                        </p:attrNameLst>
                                      </p:cBhvr>
                                      <p:to>
                                        <p:strVal val="visible"/>
                                      </p:to>
                                    </p:set>
                                    <p:anim calcmode="lin" valueType="num">
                                      <p:cBhvr>
                                        <p:cTn id="35" dur="1000" fill="hold"/>
                                        <p:tgtEl>
                                          <p:spTgt spid="12291">
                                            <p:txEl>
                                              <p:pRg st="4" end="4"/>
                                            </p:txEl>
                                          </p:spTgt>
                                        </p:tgtEl>
                                        <p:attrNameLst>
                                          <p:attrName>ppt_x</p:attrName>
                                        </p:attrNameLst>
                                      </p:cBhvr>
                                      <p:tavLst>
                                        <p:tav tm="0">
                                          <p:val>
                                            <p:strVal val="#ppt_x-.2"/>
                                          </p:val>
                                        </p:tav>
                                        <p:tav tm="100000">
                                          <p:val>
                                            <p:strVal val="#ppt_x"/>
                                          </p:val>
                                        </p:tav>
                                      </p:tavLst>
                                    </p:anim>
                                    <p:anim calcmode="lin" valueType="num">
                                      <p:cBhvr>
                                        <p:cTn id="36" dur="1000" fill="hold"/>
                                        <p:tgtEl>
                                          <p:spTgt spid="12291">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1229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endParaRPr lang="en-US" smtClean="0"/>
          </a:p>
        </p:txBody>
      </p:sp>
      <p:sp>
        <p:nvSpPr>
          <p:cNvPr id="11267" name="Rectangle 3"/>
          <p:cNvSpPr>
            <a:spLocks noGrp="1" noChangeArrowheads="1"/>
          </p:cNvSpPr>
          <p:nvPr>
            <p:ph type="body" idx="1"/>
          </p:nvPr>
        </p:nvSpPr>
        <p:spPr/>
        <p:txBody>
          <a:bodyPr/>
          <a:lstStyle/>
          <a:p>
            <a:pPr eaLnBrk="1" hangingPunct="1"/>
            <a:endParaRPr lang="en-US" smtClean="0"/>
          </a:p>
        </p:txBody>
      </p:sp>
    </p:spTree>
    <p:extLst>
      <p:ext uri="{BB962C8B-B14F-4D97-AF65-F5344CB8AC3E}">
        <p14:creationId xmlns:p14="http://schemas.microsoft.com/office/powerpoint/2010/main" xmlns="" val="25455293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4294967295"/>
          </p:nvPr>
        </p:nvSpPr>
        <p:spPr>
          <a:xfrm>
            <a:off x="381000" y="1524000"/>
            <a:ext cx="8534400" cy="5105400"/>
          </a:xfrm>
        </p:spPr>
        <p:txBody>
          <a:bodyPr/>
          <a:lstStyle/>
          <a:p>
            <a:pPr marL="346075" indent="-346075">
              <a:lnSpc>
                <a:spcPct val="95000"/>
              </a:lnSpc>
              <a:spcBef>
                <a:spcPct val="15000"/>
              </a:spcBef>
            </a:pPr>
            <a:r>
              <a:rPr lang="en-US" b="1" smtClean="0">
                <a:solidFill>
                  <a:srgbClr val="663300"/>
                </a:solidFill>
              </a:rPr>
              <a:t>authority:</a:t>
            </a:r>
            <a:r>
              <a:rPr lang="en-US" smtClean="0">
                <a:solidFill>
                  <a:srgbClr val="663300"/>
                </a:solidFill>
              </a:rPr>
              <a:t> </a:t>
            </a:r>
          </a:p>
          <a:p>
            <a:pPr marL="804863" lvl="1" indent="-344488">
              <a:lnSpc>
                <a:spcPct val="95000"/>
              </a:lnSpc>
              <a:spcBef>
                <a:spcPct val="15000"/>
              </a:spcBef>
            </a:pPr>
            <a:r>
              <a:rPr lang="en-US" smtClean="0">
                <a:solidFill>
                  <a:srgbClr val="663300"/>
                </a:solidFill>
              </a:rPr>
              <a:t>The right to expect obedience and submission to commands or direction.</a:t>
            </a:r>
            <a:r>
              <a:rPr lang="en-US" sz="3200" smtClean="0">
                <a:solidFill>
                  <a:srgbClr val="663300"/>
                </a:solidFill>
              </a:rPr>
              <a:t> </a:t>
            </a:r>
          </a:p>
          <a:p>
            <a:pPr marL="346075" indent="-346075">
              <a:lnSpc>
                <a:spcPct val="95000"/>
              </a:lnSpc>
              <a:spcBef>
                <a:spcPct val="15000"/>
              </a:spcBef>
            </a:pPr>
            <a:r>
              <a:rPr lang="en-US" b="1" smtClean="0">
                <a:solidFill>
                  <a:srgbClr val="663300"/>
                </a:solidFill>
              </a:rPr>
              <a:t>submission:</a:t>
            </a:r>
            <a:r>
              <a:rPr lang="en-US" smtClean="0">
                <a:solidFill>
                  <a:srgbClr val="663300"/>
                </a:solidFill>
              </a:rPr>
              <a:t> </a:t>
            </a:r>
          </a:p>
          <a:p>
            <a:pPr marL="804863" lvl="1" indent="-344488">
              <a:lnSpc>
                <a:spcPct val="95000"/>
              </a:lnSpc>
              <a:spcBef>
                <a:spcPct val="15000"/>
              </a:spcBef>
            </a:pPr>
            <a:r>
              <a:rPr lang="en-US" smtClean="0">
                <a:solidFill>
                  <a:srgbClr val="663300"/>
                </a:solidFill>
              </a:rPr>
              <a:t>Acknowledging ones place in a chain of command; to be ranked under another.</a:t>
            </a:r>
            <a:endParaRPr lang="en-US" i="1" smtClean="0">
              <a:solidFill>
                <a:srgbClr val="663300"/>
              </a:solidFill>
            </a:endParaRPr>
          </a:p>
          <a:p>
            <a:pPr marL="804863" lvl="1" indent="-344488">
              <a:lnSpc>
                <a:spcPct val="95000"/>
              </a:lnSpc>
              <a:spcBef>
                <a:spcPct val="15000"/>
              </a:spcBef>
            </a:pPr>
            <a:r>
              <a:rPr lang="en-US" b="1" i="1" u="sng" smtClean="0">
                <a:solidFill>
                  <a:srgbClr val="663300"/>
                </a:solidFill>
              </a:rPr>
              <a:t>Vine’s Dictionary</a:t>
            </a:r>
            <a:r>
              <a:rPr lang="en-US" smtClean="0">
                <a:solidFill>
                  <a:srgbClr val="663300"/>
                </a:solidFill>
              </a:rPr>
              <a:t>. Subject, Subjection, Submit </a:t>
            </a:r>
          </a:p>
          <a:p>
            <a:pPr marL="1150938" lvl="2" indent="-231775">
              <a:lnSpc>
                <a:spcPct val="95000"/>
              </a:lnSpc>
              <a:spcBef>
                <a:spcPct val="15000"/>
              </a:spcBef>
            </a:pPr>
            <a:r>
              <a:rPr lang="en-US" sz="2800" smtClean="0">
                <a:solidFill>
                  <a:srgbClr val="663300"/>
                </a:solidFill>
              </a:rPr>
              <a:t>“hupotasso -- </a:t>
            </a:r>
            <a:r>
              <a:rPr lang="en-US" sz="2800" b="1" smtClean="0">
                <a:solidFill>
                  <a:srgbClr val="663300"/>
                </a:solidFill>
              </a:rPr>
              <a:t>primarily a military term</a:t>
            </a:r>
            <a:r>
              <a:rPr lang="en-US" sz="2800" smtClean="0">
                <a:solidFill>
                  <a:srgbClr val="663300"/>
                </a:solidFill>
              </a:rPr>
              <a:t>, ‘to rank under’ … denotes (a) ‘to put in subjection, to subject’.” </a:t>
            </a:r>
          </a:p>
        </p:txBody>
      </p:sp>
      <p:sp>
        <p:nvSpPr>
          <p:cNvPr id="16391" name="WordArt 7"/>
          <p:cNvSpPr>
            <a:spLocks noChangeArrowheads="1" noChangeShapeType="1" noTextEdit="1"/>
          </p:cNvSpPr>
          <p:nvPr/>
        </p:nvSpPr>
        <p:spPr bwMode="auto">
          <a:xfrm>
            <a:off x="533400" y="609600"/>
            <a:ext cx="6477000" cy="762000"/>
          </a:xfrm>
          <a:prstGeom prst="rect">
            <a:avLst/>
          </a:prstGeom>
        </p:spPr>
        <p:txBody>
          <a:bodyPr wrap="none" fromWordArt="1">
            <a:prstTxWarp prst="textPlain">
              <a:avLst>
                <a:gd name="adj" fmla="val 50000"/>
              </a:avLst>
            </a:prstTxWarp>
          </a:bodyPr>
          <a:lstStyle/>
          <a:p>
            <a:pPr algn="ctr"/>
            <a:r>
              <a:rPr lang="en-US" sz="3600" b="1" kern="10">
                <a:ln w="9525">
                  <a:noFill/>
                  <a:round/>
                  <a:headEnd/>
                  <a:tailEnd/>
                </a:ln>
                <a:solidFill>
                  <a:srgbClr val="663300"/>
                </a:solidFill>
                <a:effectLst>
                  <a:outerShdw dist="45791" dir="2021404" algn="ctr" rotWithShape="0">
                    <a:srgbClr val="B2B2B2">
                      <a:alpha val="80000"/>
                    </a:srgbClr>
                  </a:outerShdw>
                </a:effectLst>
                <a:latin typeface="Times New Roman"/>
                <a:cs typeface="Times New Roman"/>
              </a:rPr>
              <a:t>Two Key Definitions</a:t>
            </a:r>
          </a:p>
        </p:txBody>
      </p:sp>
      <p:pic>
        <p:nvPicPr>
          <p:cNvPr id="16392" name="Picture 7" descr="JesusAndTheCenturion2"/>
          <p:cNvPicPr>
            <a:picLocks noChangeAspect="1" noChangeArrowheads="1"/>
          </p:cNvPicPr>
          <p:nvPr/>
        </p:nvPicPr>
        <p:blipFill>
          <a:blip r:embed="rId2" cstate="print"/>
          <a:srcRect/>
          <a:stretch>
            <a:fillRect/>
          </a:stretch>
        </p:blipFill>
        <p:spPr bwMode="auto">
          <a:xfrm>
            <a:off x="7859713" y="228600"/>
            <a:ext cx="1131887" cy="1447800"/>
          </a:xfrm>
          <a:prstGeom prst="rect">
            <a:avLst/>
          </a:prstGeom>
          <a:noFill/>
          <a:ln w="9525">
            <a:noFill/>
            <a:miter lim="800000"/>
            <a:headEnd/>
            <a:tailEnd/>
          </a:ln>
        </p:spPr>
      </p:pic>
      <p:pic>
        <p:nvPicPr>
          <p:cNvPr id="16393" name="Picture 10" descr="Rendered Image"/>
          <p:cNvPicPr>
            <a:picLocks noChangeAspect="1" noChangeArrowheads="1"/>
          </p:cNvPicPr>
          <p:nvPr/>
        </p:nvPicPr>
        <p:blipFill>
          <a:blip r:embed="rId3" cstate="print"/>
          <a:srcRect/>
          <a:stretch>
            <a:fillRect/>
          </a:stretch>
        </p:blipFill>
        <p:spPr bwMode="auto">
          <a:xfrm>
            <a:off x="7543800" y="365125"/>
            <a:ext cx="1447800" cy="1311275"/>
          </a:xfrm>
          <a:prstGeom prst="rect">
            <a:avLst/>
          </a:prstGeom>
          <a:noFill/>
          <a:ln w="9525">
            <a:noFill/>
            <a:miter lim="800000"/>
            <a:headEnd/>
            <a:tailEnd/>
          </a:ln>
        </p:spPr>
      </p:pic>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idx="4294967295"/>
          </p:nvPr>
        </p:nvSpPr>
        <p:spPr>
          <a:xfrm>
            <a:off x="3276600" y="533400"/>
            <a:ext cx="5410200" cy="1143000"/>
          </a:xfrm>
        </p:spPr>
        <p:txBody>
          <a:bodyPr/>
          <a:lstStyle/>
          <a:p>
            <a:pPr eaLnBrk="1" hangingPunct="1"/>
            <a:r>
              <a:rPr lang="en-US" sz="4000" b="1" smtClean="0">
                <a:solidFill>
                  <a:srgbClr val="663300"/>
                </a:solidFill>
              </a:rPr>
              <a:t>What did Gary Stein Do Wrong?</a:t>
            </a:r>
          </a:p>
        </p:txBody>
      </p:sp>
      <p:sp>
        <p:nvSpPr>
          <p:cNvPr id="21508" name="Rectangle 3"/>
          <p:cNvSpPr>
            <a:spLocks noGrp="1" noChangeArrowheads="1"/>
          </p:cNvSpPr>
          <p:nvPr>
            <p:ph type="body" idx="4294967295"/>
          </p:nvPr>
        </p:nvSpPr>
        <p:spPr>
          <a:xfrm>
            <a:off x="381000" y="2286000"/>
            <a:ext cx="8534400" cy="4419600"/>
          </a:xfrm>
        </p:spPr>
        <p:txBody>
          <a:bodyPr/>
          <a:lstStyle/>
          <a:p>
            <a:pPr marL="346075" indent="-346075"/>
            <a:r>
              <a:rPr lang="en-US" sz="2800" smtClean="0"/>
              <a:t>SAN DIEGO -- Marine Sgt. Gary Stein first started a Facebook page called Armed Forces Tea Party Patriots to encourage service members to exercise their free speech rights. Then he declared, that he wouldn't follow orders from the commander in chief, President Barack Obama.</a:t>
            </a:r>
          </a:p>
          <a:p>
            <a:pPr marL="346075" indent="-346075"/>
            <a:r>
              <a:rPr lang="en-US" sz="2800" smtClean="0"/>
              <a:t>While Stein softened his statement to say he wouldn't follow "unlawful orders," military observers say he may have gone too far. </a:t>
            </a:r>
          </a:p>
        </p:txBody>
      </p:sp>
      <p:pic>
        <p:nvPicPr>
          <p:cNvPr id="21511" name="Picture 7" descr="Gary Stein"/>
          <p:cNvPicPr>
            <a:picLocks noChangeAspect="1" noChangeArrowheads="1"/>
          </p:cNvPicPr>
          <p:nvPr/>
        </p:nvPicPr>
        <p:blipFill>
          <a:blip r:embed="rId2" cstate="print"/>
          <a:srcRect/>
          <a:stretch>
            <a:fillRect/>
          </a:stretch>
        </p:blipFill>
        <p:spPr bwMode="auto">
          <a:xfrm>
            <a:off x="457200" y="381000"/>
            <a:ext cx="2476500" cy="1816100"/>
          </a:xfrm>
          <a:prstGeom prst="rect">
            <a:avLst/>
          </a:prstGeom>
          <a:noFill/>
          <a:ln w="9525">
            <a:noFill/>
            <a:miter lim="800000"/>
            <a:headEnd/>
            <a:tailEnd/>
          </a:ln>
        </p:spPr>
      </p:pic>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3200400" y="609600"/>
            <a:ext cx="5410200" cy="1143000"/>
          </a:xfrm>
        </p:spPr>
        <p:txBody>
          <a:bodyPr/>
          <a:lstStyle/>
          <a:p>
            <a:pPr eaLnBrk="1" hangingPunct="1"/>
            <a:r>
              <a:rPr lang="en-US" sz="4000" b="1" smtClean="0">
                <a:solidFill>
                  <a:srgbClr val="663300"/>
                </a:solidFill>
              </a:rPr>
              <a:t>Was Gary Stein a Good Soldier?</a:t>
            </a:r>
          </a:p>
        </p:txBody>
      </p:sp>
      <p:sp>
        <p:nvSpPr>
          <p:cNvPr id="22531" name="Rectangle 3"/>
          <p:cNvSpPr>
            <a:spLocks noGrp="1" noChangeArrowheads="1"/>
          </p:cNvSpPr>
          <p:nvPr>
            <p:ph type="body" idx="4294967295"/>
          </p:nvPr>
        </p:nvSpPr>
        <p:spPr>
          <a:xfrm>
            <a:off x="304800" y="2362200"/>
            <a:ext cx="8534400" cy="4724400"/>
          </a:xfrm>
        </p:spPr>
        <p:txBody>
          <a:bodyPr/>
          <a:lstStyle/>
          <a:p>
            <a:pPr marL="346075" indent="-346075">
              <a:lnSpc>
                <a:spcPct val="90000"/>
              </a:lnSpc>
            </a:pPr>
            <a:r>
              <a:rPr lang="en-US" smtClean="0"/>
              <a:t>Navy officer David Glazier, a professor at Loyola Law School in Los Angeles said:</a:t>
            </a:r>
          </a:p>
          <a:p>
            <a:pPr marL="736600" lvl="1" indent="-276225">
              <a:lnSpc>
                <a:spcPct val="90000"/>
              </a:lnSpc>
              <a:buFontTx/>
              <a:buNone/>
            </a:pPr>
            <a:r>
              <a:rPr lang="en-US" i="1" smtClean="0"/>
              <a:t>	</a:t>
            </a:r>
            <a:r>
              <a:rPr lang="en-US" i="1" smtClean="0">
                <a:solidFill>
                  <a:srgbClr val="993300"/>
                </a:solidFill>
              </a:rPr>
              <a:t>“Good order and discipline require the military maintain respect for the chain of command. That includes prohibiting speech critical of the senior officers in that chain of command –        up to and including the commander in chief.”</a:t>
            </a:r>
          </a:p>
          <a:p>
            <a:pPr marL="346075" indent="-346075">
              <a:lnSpc>
                <a:spcPct val="90000"/>
              </a:lnSpc>
            </a:pPr>
            <a:r>
              <a:rPr lang="en-US" smtClean="0"/>
              <a:t>In April, Stein was given an “other than honorable” discharge from the U.S. Marine Corp.</a:t>
            </a:r>
          </a:p>
        </p:txBody>
      </p:sp>
      <p:pic>
        <p:nvPicPr>
          <p:cNvPr id="22532" name="Picture 4" descr="Gary Stein"/>
          <p:cNvPicPr>
            <a:picLocks noChangeAspect="1" noChangeArrowheads="1"/>
          </p:cNvPicPr>
          <p:nvPr/>
        </p:nvPicPr>
        <p:blipFill>
          <a:blip r:embed="rId2" cstate="print"/>
          <a:srcRect/>
          <a:stretch>
            <a:fillRect/>
          </a:stretch>
        </p:blipFill>
        <p:spPr bwMode="auto">
          <a:xfrm>
            <a:off x="457200" y="381000"/>
            <a:ext cx="2476500" cy="1816100"/>
          </a:xfrm>
          <a:prstGeom prst="rect">
            <a:avLst/>
          </a:prstGeom>
          <a:noFill/>
          <a:ln w="9525">
            <a:noFill/>
            <a:miter lim="800000"/>
            <a:headEnd/>
            <a:tailEnd/>
          </a:ln>
        </p:spPr>
      </p:pic>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7" descr="k3124620"/>
          <p:cNvPicPr>
            <a:picLocks noChangeAspect="1" noChangeArrowheads="1"/>
          </p:cNvPicPr>
          <p:nvPr/>
        </p:nvPicPr>
        <p:blipFill>
          <a:blip r:embed="rId2" cstate="print"/>
          <a:srcRect/>
          <a:stretch>
            <a:fillRect/>
          </a:stretch>
        </p:blipFill>
        <p:spPr bwMode="auto">
          <a:xfrm>
            <a:off x="457200" y="228600"/>
            <a:ext cx="2971800" cy="2635250"/>
          </a:xfrm>
          <a:prstGeom prst="rect">
            <a:avLst/>
          </a:prstGeom>
          <a:noFill/>
          <a:ln w="9525">
            <a:noFill/>
            <a:miter lim="800000"/>
            <a:headEnd/>
            <a:tailEnd/>
          </a:ln>
        </p:spPr>
      </p:pic>
      <p:sp>
        <p:nvSpPr>
          <p:cNvPr id="17411" name="Rectangle 3"/>
          <p:cNvSpPr>
            <a:spLocks noGrp="1" noChangeArrowheads="1"/>
          </p:cNvSpPr>
          <p:nvPr>
            <p:ph type="body" idx="4294967295"/>
          </p:nvPr>
        </p:nvSpPr>
        <p:spPr>
          <a:xfrm>
            <a:off x="381000" y="990600"/>
            <a:ext cx="8534400" cy="5715000"/>
          </a:xfrm>
        </p:spPr>
        <p:txBody>
          <a:bodyPr/>
          <a:lstStyle/>
          <a:p>
            <a:pPr marL="404813" indent="-404813">
              <a:lnSpc>
                <a:spcPct val="90000"/>
              </a:lnSpc>
              <a:buFontTx/>
              <a:buNone/>
            </a:pPr>
            <a:r>
              <a:rPr lang="en-US" sz="2800" smtClean="0"/>
              <a:t>			</a:t>
            </a:r>
            <a:r>
              <a:rPr lang="en-US" sz="2800" smtClean="0">
                <a:solidFill>
                  <a:srgbClr val="663300"/>
                </a:solidFill>
              </a:rPr>
              <a:t>The Lord has set up chains of command 		       covering many human relationships.  			  Human relationships work best 	   			     when God’s order is respected  	 			and maintained.</a:t>
            </a:r>
          </a:p>
          <a:p>
            <a:pPr marL="404813" indent="-404813">
              <a:lnSpc>
                <a:spcPct val="90000"/>
              </a:lnSpc>
            </a:pPr>
            <a:r>
              <a:rPr lang="en-US" sz="2800" smtClean="0"/>
              <a:t>God </a:t>
            </a:r>
            <a:r>
              <a:rPr lang="en-US" sz="2800" smtClean="0">
                <a:sym typeface="Wingdings" pitchFamily="2" charset="2"/>
              </a:rPr>
              <a:t></a:t>
            </a:r>
            <a:r>
              <a:rPr lang="en-US" sz="2800" smtClean="0"/>
              <a:t> Christ </a:t>
            </a:r>
            <a:r>
              <a:rPr lang="en-US" sz="2800" smtClean="0">
                <a:sym typeface="Wingdings" pitchFamily="2" charset="2"/>
              </a:rPr>
              <a:t></a:t>
            </a:r>
            <a:r>
              <a:rPr lang="en-US" sz="2800" smtClean="0"/>
              <a:t> Man </a:t>
            </a:r>
            <a:r>
              <a:rPr lang="en-US" sz="2800" smtClean="0">
                <a:sym typeface="Wingdings" pitchFamily="2" charset="2"/>
              </a:rPr>
              <a:t></a:t>
            </a:r>
            <a:r>
              <a:rPr lang="en-US" sz="2800" smtClean="0"/>
              <a:t> Woman (1 Cor. 11:3)</a:t>
            </a:r>
          </a:p>
          <a:p>
            <a:pPr marL="404813" indent="-404813">
              <a:lnSpc>
                <a:spcPct val="90000"/>
              </a:lnSpc>
            </a:pPr>
            <a:r>
              <a:rPr lang="en-US" sz="2800" smtClean="0"/>
              <a:t>God </a:t>
            </a:r>
            <a:r>
              <a:rPr lang="en-US" sz="2800" smtClean="0">
                <a:sym typeface="Wingdings" pitchFamily="2" charset="2"/>
              </a:rPr>
              <a:t> </a:t>
            </a:r>
            <a:r>
              <a:rPr lang="en-US" sz="2800" smtClean="0"/>
              <a:t>Government </a:t>
            </a:r>
            <a:r>
              <a:rPr lang="en-US" sz="2800" smtClean="0">
                <a:sym typeface="Wingdings" pitchFamily="2" charset="2"/>
              </a:rPr>
              <a:t></a:t>
            </a:r>
            <a:r>
              <a:rPr lang="en-US" sz="2800" smtClean="0"/>
              <a:t> Citizens (Romans 13:1-7) </a:t>
            </a:r>
          </a:p>
          <a:p>
            <a:pPr marL="404813" indent="-404813">
              <a:lnSpc>
                <a:spcPct val="90000"/>
              </a:lnSpc>
            </a:pPr>
            <a:r>
              <a:rPr lang="en-US" sz="2800" smtClean="0"/>
              <a:t>God </a:t>
            </a:r>
            <a:r>
              <a:rPr lang="en-US" sz="2800" smtClean="0">
                <a:sym typeface="Wingdings" pitchFamily="2" charset="2"/>
              </a:rPr>
              <a:t> </a:t>
            </a:r>
            <a:r>
              <a:rPr lang="en-US" sz="2800" smtClean="0"/>
              <a:t>Elder </a:t>
            </a:r>
            <a:r>
              <a:rPr lang="en-US" sz="2800" smtClean="0">
                <a:sym typeface="Wingdings" pitchFamily="2" charset="2"/>
              </a:rPr>
              <a:t></a:t>
            </a:r>
            <a:r>
              <a:rPr lang="en-US" sz="2800" smtClean="0"/>
              <a:t> Younger (1 Peter 5:5)</a:t>
            </a:r>
          </a:p>
          <a:p>
            <a:pPr marL="404813" indent="-404813">
              <a:lnSpc>
                <a:spcPct val="90000"/>
              </a:lnSpc>
            </a:pPr>
            <a:r>
              <a:rPr lang="en-US" sz="2800" smtClean="0"/>
              <a:t>God </a:t>
            </a:r>
            <a:r>
              <a:rPr lang="en-US" sz="2800" smtClean="0">
                <a:sym typeface="Wingdings" pitchFamily="2" charset="2"/>
              </a:rPr>
              <a:t> </a:t>
            </a:r>
            <a:r>
              <a:rPr lang="en-US" sz="2800" smtClean="0"/>
              <a:t>Elders </a:t>
            </a:r>
            <a:r>
              <a:rPr lang="en-US" sz="2800" smtClean="0">
                <a:sym typeface="Wingdings" pitchFamily="2" charset="2"/>
              </a:rPr>
              <a:t></a:t>
            </a:r>
            <a:r>
              <a:rPr lang="en-US" sz="2800" smtClean="0"/>
              <a:t> Church (Hebrews 13:7, 17, 24)</a:t>
            </a:r>
          </a:p>
          <a:p>
            <a:pPr marL="404813" indent="-404813">
              <a:lnSpc>
                <a:spcPct val="90000"/>
              </a:lnSpc>
            </a:pPr>
            <a:r>
              <a:rPr lang="en-US" sz="2800" smtClean="0"/>
              <a:t>God </a:t>
            </a:r>
            <a:r>
              <a:rPr lang="en-US" sz="2800" smtClean="0">
                <a:sym typeface="Wingdings" pitchFamily="2" charset="2"/>
              </a:rPr>
              <a:t> </a:t>
            </a:r>
            <a:r>
              <a:rPr lang="en-US" sz="2800" smtClean="0"/>
              <a:t>Masters </a:t>
            </a:r>
            <a:r>
              <a:rPr lang="en-US" sz="2800" smtClean="0">
                <a:sym typeface="Wingdings" pitchFamily="2" charset="2"/>
              </a:rPr>
              <a:t></a:t>
            </a:r>
            <a:r>
              <a:rPr lang="en-US" sz="2800" smtClean="0"/>
              <a:t> Servants (Ephesians 6:5-9)</a:t>
            </a:r>
          </a:p>
          <a:p>
            <a:pPr marL="404813" indent="-404813">
              <a:lnSpc>
                <a:spcPct val="90000"/>
              </a:lnSpc>
            </a:pPr>
            <a:r>
              <a:rPr lang="en-US" sz="2800" smtClean="0"/>
              <a:t>God </a:t>
            </a:r>
            <a:r>
              <a:rPr lang="en-US" sz="2800" smtClean="0">
                <a:sym typeface="Wingdings" pitchFamily="2" charset="2"/>
              </a:rPr>
              <a:t> </a:t>
            </a:r>
            <a:r>
              <a:rPr lang="en-US" sz="2800" smtClean="0"/>
              <a:t>Parents </a:t>
            </a:r>
            <a:r>
              <a:rPr lang="en-US" sz="2800" smtClean="0">
                <a:sym typeface="Wingdings" pitchFamily="2" charset="2"/>
              </a:rPr>
              <a:t></a:t>
            </a:r>
            <a:r>
              <a:rPr lang="en-US" sz="2800" smtClean="0"/>
              <a:t> Children (Eph. 6:1; Col. 3:20)</a:t>
            </a:r>
          </a:p>
          <a:p>
            <a:pPr marL="404813" indent="-404813" algn="ctr">
              <a:lnSpc>
                <a:spcPct val="90000"/>
              </a:lnSpc>
              <a:buFontTx/>
              <a:buNone/>
            </a:pPr>
            <a:r>
              <a:rPr lang="en-US" sz="2800" b="1" i="1" smtClean="0">
                <a:solidFill>
                  <a:srgbClr val="CC3300"/>
                </a:solidFill>
                <a:latin typeface="Times New Roman" pitchFamily="18" charset="0"/>
                <a:cs typeface="Times New Roman" pitchFamily="18" charset="0"/>
              </a:rPr>
              <a:t>Submitting to authority in any of these             relationships requires faith in God!</a:t>
            </a:r>
          </a:p>
        </p:txBody>
      </p:sp>
      <p:sp>
        <p:nvSpPr>
          <p:cNvPr id="17413" name="WordArt 5"/>
          <p:cNvSpPr>
            <a:spLocks noChangeArrowheads="1" noChangeShapeType="1" noTextEdit="1"/>
          </p:cNvSpPr>
          <p:nvPr/>
        </p:nvSpPr>
        <p:spPr bwMode="auto">
          <a:xfrm>
            <a:off x="1676400" y="381000"/>
            <a:ext cx="6019800" cy="533400"/>
          </a:xfrm>
          <a:prstGeom prst="rect">
            <a:avLst/>
          </a:prstGeom>
        </p:spPr>
        <p:txBody>
          <a:bodyPr wrap="none" fromWordArt="1">
            <a:prstTxWarp prst="textPlain">
              <a:avLst>
                <a:gd name="adj" fmla="val 50000"/>
              </a:avLst>
            </a:prstTxWarp>
          </a:bodyPr>
          <a:lstStyle/>
          <a:p>
            <a:pPr algn="ctr"/>
            <a:r>
              <a:rPr lang="en-US" sz="3600" b="1" kern="10">
                <a:ln w="9525">
                  <a:noFill/>
                  <a:round/>
                  <a:headEnd/>
                  <a:tailEnd/>
                </a:ln>
                <a:solidFill>
                  <a:srgbClr val="663300"/>
                </a:solidFill>
                <a:effectLst>
                  <a:outerShdw dist="45791" dir="2021404" algn="ctr" rotWithShape="0">
                    <a:srgbClr val="B2B2B2">
                      <a:alpha val="80000"/>
                    </a:srgbClr>
                  </a:outerShdw>
                </a:effectLst>
                <a:latin typeface="Times New Roman"/>
                <a:cs typeface="Times New Roman"/>
              </a:rPr>
              <a:t>The Chain of Command</a:t>
            </a:r>
          </a:p>
        </p:txBody>
      </p:sp>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4294967295"/>
          </p:nvPr>
        </p:nvSpPr>
        <p:spPr>
          <a:xfrm>
            <a:off x="381000" y="1828800"/>
            <a:ext cx="8534400" cy="4648200"/>
          </a:xfrm>
        </p:spPr>
        <p:txBody>
          <a:bodyPr/>
          <a:lstStyle/>
          <a:p>
            <a:pPr marL="346075" indent="-346075" defTabSz="290513"/>
            <a:r>
              <a:rPr lang="en-US" smtClean="0">
                <a:solidFill>
                  <a:srgbClr val="663300"/>
                </a:solidFill>
              </a:rPr>
              <a:t>Christ has authority in all these relationships because He has ALL authority!  </a:t>
            </a:r>
          </a:p>
          <a:p>
            <a:pPr marL="346075" indent="-346075" defTabSz="290513"/>
            <a:r>
              <a:rPr lang="en-US" b="1" smtClean="0">
                <a:solidFill>
                  <a:srgbClr val="663300"/>
                </a:solidFill>
              </a:rPr>
              <a:t>Christ is at the top of every chain of command!</a:t>
            </a:r>
          </a:p>
          <a:p>
            <a:pPr lvl="1" defTabSz="290513"/>
            <a:r>
              <a:rPr lang="en-US" i="1" smtClean="0">
                <a:solidFill>
                  <a:srgbClr val="993300"/>
                </a:solidFill>
              </a:rPr>
              <a:t>He is “far above </a:t>
            </a:r>
            <a:r>
              <a:rPr lang="en-US" b="1" i="1" smtClean="0">
                <a:solidFill>
                  <a:srgbClr val="993300"/>
                </a:solidFill>
              </a:rPr>
              <a:t>all</a:t>
            </a:r>
            <a:r>
              <a:rPr lang="en-US" i="1" smtClean="0">
                <a:solidFill>
                  <a:srgbClr val="993300"/>
                </a:solidFill>
              </a:rPr>
              <a:t> principality and power and might and dominion, and </a:t>
            </a:r>
            <a:r>
              <a:rPr lang="en-US" b="1" i="1" smtClean="0">
                <a:solidFill>
                  <a:srgbClr val="993300"/>
                </a:solidFill>
              </a:rPr>
              <a:t>every</a:t>
            </a:r>
            <a:r>
              <a:rPr lang="en-US" i="1" smtClean="0">
                <a:solidFill>
                  <a:srgbClr val="993300"/>
                </a:solidFill>
              </a:rPr>
              <a:t> name that is named” (Ephesians 1:19-23)</a:t>
            </a:r>
          </a:p>
          <a:p>
            <a:pPr lvl="1" defTabSz="290513"/>
            <a:r>
              <a:rPr lang="en-US" sz="3200" b="1" i="1" smtClean="0">
                <a:solidFill>
                  <a:srgbClr val="993300"/>
                </a:solidFill>
              </a:rPr>
              <a:t>He is King of Kings and Lord of Lords!</a:t>
            </a:r>
            <a:r>
              <a:rPr lang="en-US" i="1" smtClean="0">
                <a:solidFill>
                  <a:srgbClr val="993300"/>
                </a:solidFill>
              </a:rPr>
              <a:t>                    (1 Timothy 6:15)</a:t>
            </a:r>
          </a:p>
        </p:txBody>
      </p:sp>
      <p:pic>
        <p:nvPicPr>
          <p:cNvPr id="18436" name="Picture 7" descr="JesusAndTheCenturion2"/>
          <p:cNvPicPr>
            <a:picLocks noChangeAspect="1" noChangeArrowheads="1"/>
          </p:cNvPicPr>
          <p:nvPr/>
        </p:nvPicPr>
        <p:blipFill>
          <a:blip r:embed="rId2" cstate="print"/>
          <a:srcRect/>
          <a:stretch>
            <a:fillRect/>
          </a:stretch>
        </p:blipFill>
        <p:spPr bwMode="auto">
          <a:xfrm>
            <a:off x="773113" y="152400"/>
            <a:ext cx="1131887" cy="1447800"/>
          </a:xfrm>
          <a:prstGeom prst="rect">
            <a:avLst/>
          </a:prstGeom>
          <a:noFill/>
          <a:ln w="9525">
            <a:noFill/>
            <a:miter lim="800000"/>
            <a:headEnd/>
            <a:tailEnd/>
          </a:ln>
        </p:spPr>
      </p:pic>
      <p:pic>
        <p:nvPicPr>
          <p:cNvPr id="18437" name="Picture 10" descr="Rendered Image"/>
          <p:cNvPicPr>
            <a:picLocks noChangeAspect="1" noChangeArrowheads="1"/>
          </p:cNvPicPr>
          <p:nvPr/>
        </p:nvPicPr>
        <p:blipFill>
          <a:blip r:embed="rId3" cstate="print"/>
          <a:srcRect/>
          <a:stretch>
            <a:fillRect/>
          </a:stretch>
        </p:blipFill>
        <p:spPr bwMode="auto">
          <a:xfrm>
            <a:off x="381000" y="304800"/>
            <a:ext cx="1447800" cy="1311275"/>
          </a:xfrm>
          <a:prstGeom prst="rect">
            <a:avLst/>
          </a:prstGeom>
          <a:noFill/>
          <a:ln w="9525">
            <a:noFill/>
            <a:miter lim="800000"/>
            <a:headEnd/>
            <a:tailEnd/>
          </a:ln>
        </p:spPr>
      </p:pic>
      <p:sp>
        <p:nvSpPr>
          <p:cNvPr id="18439" name="WordArt 7"/>
          <p:cNvSpPr>
            <a:spLocks noChangeArrowheads="1" noChangeShapeType="1" noTextEdit="1"/>
          </p:cNvSpPr>
          <p:nvPr/>
        </p:nvSpPr>
        <p:spPr bwMode="auto">
          <a:xfrm>
            <a:off x="2286000" y="533400"/>
            <a:ext cx="6096000" cy="762000"/>
          </a:xfrm>
          <a:prstGeom prst="rect">
            <a:avLst/>
          </a:prstGeom>
        </p:spPr>
        <p:txBody>
          <a:bodyPr wrap="none" fromWordArt="1">
            <a:prstTxWarp prst="textPlain">
              <a:avLst>
                <a:gd name="adj" fmla="val 50000"/>
              </a:avLst>
            </a:prstTxWarp>
          </a:bodyPr>
          <a:lstStyle/>
          <a:p>
            <a:pPr algn="ctr"/>
            <a:r>
              <a:rPr lang="en-US" sz="3600" b="1" kern="10">
                <a:ln w="9525">
                  <a:noFill/>
                  <a:round/>
                  <a:headEnd/>
                  <a:tailEnd/>
                </a:ln>
                <a:solidFill>
                  <a:srgbClr val="663300"/>
                </a:solidFill>
                <a:effectLst>
                  <a:outerShdw dist="45791" dir="2021404" algn="ctr" rotWithShape="0">
                    <a:srgbClr val="B2B2B2">
                      <a:alpha val="80000"/>
                    </a:srgbClr>
                  </a:outerShdw>
                </a:effectLst>
                <a:latin typeface="Times New Roman"/>
                <a:cs typeface="Times New Roman"/>
              </a:rPr>
              <a:t>The Chain of Command</a:t>
            </a:r>
          </a:p>
        </p:txBody>
      </p:sp>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idx="4294967295"/>
          </p:nvPr>
        </p:nvSpPr>
        <p:spPr>
          <a:xfrm>
            <a:off x="2057400" y="274638"/>
            <a:ext cx="6629400" cy="1143000"/>
          </a:xfrm>
        </p:spPr>
        <p:txBody>
          <a:bodyPr/>
          <a:lstStyle/>
          <a:p>
            <a:pPr eaLnBrk="1" hangingPunct="1"/>
            <a:r>
              <a:rPr lang="en-US" sz="4000" b="1" smtClean="0">
                <a:solidFill>
                  <a:srgbClr val="663300"/>
                </a:solidFill>
                <a:effectLst>
                  <a:outerShdw blurRad="38100" dist="38100" dir="2700000" algn="tl">
                    <a:srgbClr val="C0C0C0"/>
                  </a:outerShdw>
                </a:effectLst>
              </a:rPr>
              <a:t>Faith Finds its Slot in the Chain of Command!</a:t>
            </a:r>
          </a:p>
        </p:txBody>
      </p:sp>
      <p:sp>
        <p:nvSpPr>
          <p:cNvPr id="19458" name="Rectangle 3"/>
          <p:cNvSpPr>
            <a:spLocks noGrp="1" noChangeArrowheads="1"/>
          </p:cNvSpPr>
          <p:nvPr>
            <p:ph type="body" idx="4294967295"/>
          </p:nvPr>
        </p:nvSpPr>
        <p:spPr>
          <a:xfrm>
            <a:off x="381000" y="1752600"/>
            <a:ext cx="8686800" cy="5257800"/>
          </a:xfrm>
        </p:spPr>
        <p:txBody>
          <a:bodyPr/>
          <a:lstStyle/>
          <a:p>
            <a:pPr eaLnBrk="1" hangingPunct="1">
              <a:lnSpc>
                <a:spcPct val="95000"/>
              </a:lnSpc>
              <a:spcBef>
                <a:spcPct val="15000"/>
              </a:spcBef>
              <a:buFontTx/>
              <a:buNone/>
            </a:pPr>
            <a:r>
              <a:rPr lang="en-US" b="1" smtClean="0"/>
              <a:t>By faith Abraham obeyed!</a:t>
            </a:r>
            <a:r>
              <a:rPr lang="en-US" sz="2800" smtClean="0"/>
              <a:t> (Hebrews 11:8)</a:t>
            </a:r>
          </a:p>
          <a:p>
            <a:pPr>
              <a:lnSpc>
                <a:spcPct val="95000"/>
              </a:lnSpc>
              <a:spcBef>
                <a:spcPct val="15000"/>
              </a:spcBef>
            </a:pPr>
            <a:r>
              <a:rPr lang="en-US" sz="2800" smtClean="0">
                <a:solidFill>
                  <a:srgbClr val="663300"/>
                </a:solidFill>
              </a:rPr>
              <a:t>The Greek word translated “obeyed” is ὑπακούω (hupakouo).</a:t>
            </a:r>
          </a:p>
          <a:p>
            <a:pPr lvl="1">
              <a:lnSpc>
                <a:spcPct val="95000"/>
              </a:lnSpc>
              <a:spcBef>
                <a:spcPct val="15000"/>
              </a:spcBef>
            </a:pPr>
            <a:r>
              <a:rPr lang="en-US" smtClean="0">
                <a:solidFill>
                  <a:srgbClr val="CC3300"/>
                </a:solidFill>
              </a:rPr>
              <a:t>Strong’s Dictionary defines it: “to </a:t>
            </a:r>
            <a:r>
              <a:rPr lang="en-US" b="1" i="1" smtClean="0">
                <a:solidFill>
                  <a:srgbClr val="CC3300"/>
                </a:solidFill>
              </a:rPr>
              <a:t>hear</a:t>
            </a:r>
            <a:r>
              <a:rPr lang="en-US" b="1" smtClean="0">
                <a:solidFill>
                  <a:srgbClr val="CC3300"/>
                </a:solidFill>
              </a:rPr>
              <a:t> </a:t>
            </a:r>
            <a:r>
              <a:rPr lang="en-US" b="1" i="1" smtClean="0">
                <a:solidFill>
                  <a:srgbClr val="CC3300"/>
                </a:solidFill>
              </a:rPr>
              <a:t>under</a:t>
            </a:r>
            <a:r>
              <a:rPr lang="en-US" smtClean="0">
                <a:solidFill>
                  <a:srgbClr val="CC3300"/>
                </a:solidFill>
              </a:rPr>
              <a:t> (as a </a:t>
            </a:r>
            <a:r>
              <a:rPr lang="en-US" i="1" smtClean="0">
                <a:solidFill>
                  <a:srgbClr val="CC3300"/>
                </a:solidFill>
              </a:rPr>
              <a:t>subordinate</a:t>
            </a:r>
            <a:r>
              <a:rPr lang="en-US" smtClean="0">
                <a:solidFill>
                  <a:srgbClr val="CC3300"/>
                </a:solidFill>
              </a:rPr>
              <a:t>), that is, to </a:t>
            </a:r>
            <a:r>
              <a:rPr lang="en-US" i="1" smtClean="0">
                <a:solidFill>
                  <a:srgbClr val="CC3300"/>
                </a:solidFill>
              </a:rPr>
              <a:t>listen</a:t>
            </a:r>
            <a:r>
              <a:rPr lang="en-US" smtClean="0">
                <a:solidFill>
                  <a:srgbClr val="CC3300"/>
                </a:solidFill>
              </a:rPr>
              <a:t> </a:t>
            </a:r>
            <a:r>
              <a:rPr lang="en-US" i="1" smtClean="0">
                <a:solidFill>
                  <a:srgbClr val="CC3300"/>
                </a:solidFill>
              </a:rPr>
              <a:t>attentively</a:t>
            </a:r>
            <a:r>
              <a:rPr lang="en-US" smtClean="0">
                <a:solidFill>
                  <a:srgbClr val="CC3300"/>
                </a:solidFill>
              </a:rPr>
              <a:t>; by implication to </a:t>
            </a:r>
            <a:r>
              <a:rPr lang="en-US" i="1" smtClean="0">
                <a:solidFill>
                  <a:srgbClr val="CC3300"/>
                </a:solidFill>
              </a:rPr>
              <a:t>heed</a:t>
            </a:r>
            <a:r>
              <a:rPr lang="en-US" smtClean="0">
                <a:solidFill>
                  <a:srgbClr val="CC3300"/>
                </a:solidFill>
              </a:rPr>
              <a:t> or </a:t>
            </a:r>
            <a:r>
              <a:rPr lang="en-US" i="1" smtClean="0">
                <a:solidFill>
                  <a:srgbClr val="CC3300"/>
                </a:solidFill>
              </a:rPr>
              <a:t>conform</a:t>
            </a:r>
            <a:r>
              <a:rPr lang="en-US" smtClean="0">
                <a:solidFill>
                  <a:srgbClr val="CC3300"/>
                </a:solidFill>
              </a:rPr>
              <a:t> to a command or authority: - hearken, be obedient to, obey”</a:t>
            </a:r>
          </a:p>
          <a:p>
            <a:pPr>
              <a:lnSpc>
                <a:spcPct val="95000"/>
              </a:lnSpc>
              <a:spcBef>
                <a:spcPct val="15000"/>
              </a:spcBef>
            </a:pPr>
            <a:r>
              <a:rPr lang="en-US" sz="2800" smtClean="0">
                <a:solidFill>
                  <a:srgbClr val="663300"/>
                </a:solidFill>
              </a:rPr>
              <a:t>It is the same word used to command children to obey parents (Ephesians 6:1), and servants to obey masters (Ephesians 6:5)</a:t>
            </a:r>
          </a:p>
        </p:txBody>
      </p:sp>
      <p:pic>
        <p:nvPicPr>
          <p:cNvPr id="19459" name="Picture 7" descr="JesusAndTheCenturion2"/>
          <p:cNvPicPr>
            <a:picLocks noChangeAspect="1" noChangeArrowheads="1"/>
          </p:cNvPicPr>
          <p:nvPr/>
        </p:nvPicPr>
        <p:blipFill>
          <a:blip r:embed="rId2" cstate="print"/>
          <a:srcRect/>
          <a:stretch>
            <a:fillRect/>
          </a:stretch>
        </p:blipFill>
        <p:spPr bwMode="auto">
          <a:xfrm>
            <a:off x="773113" y="152400"/>
            <a:ext cx="1131887" cy="1447800"/>
          </a:xfrm>
          <a:prstGeom prst="rect">
            <a:avLst/>
          </a:prstGeom>
          <a:noFill/>
          <a:ln w="9525">
            <a:noFill/>
            <a:miter lim="800000"/>
            <a:headEnd/>
            <a:tailEnd/>
          </a:ln>
        </p:spPr>
      </p:pic>
      <p:pic>
        <p:nvPicPr>
          <p:cNvPr id="19460" name="Picture 10" descr="Rendered Image"/>
          <p:cNvPicPr>
            <a:picLocks noChangeAspect="1" noChangeArrowheads="1"/>
          </p:cNvPicPr>
          <p:nvPr/>
        </p:nvPicPr>
        <p:blipFill>
          <a:blip r:embed="rId3" cstate="print"/>
          <a:srcRect/>
          <a:stretch>
            <a:fillRect/>
          </a:stretch>
        </p:blipFill>
        <p:spPr bwMode="auto">
          <a:xfrm>
            <a:off x="381000" y="304800"/>
            <a:ext cx="1447800" cy="1311275"/>
          </a:xfrm>
          <a:prstGeom prst="rect">
            <a:avLst/>
          </a:prstGeom>
          <a:noFill/>
          <a:ln w="9525">
            <a:noFill/>
            <a:miter lim="800000"/>
            <a:headEnd/>
            <a:tailEnd/>
          </a:ln>
        </p:spPr>
      </p:pic>
    </p:spTree>
  </p:cSld>
  <p:clrMapOvr>
    <a:masterClrMapping/>
  </p:clrMapOvr>
  <p:transition>
    <p:fade thruBlk="1"/>
  </p:transition>
  <p:timing>
    <p:tnLst>
      <p:par>
        <p:cTn id="1" dur="indefinite" restart="never" nodeType="tmRoot"/>
      </p:par>
    </p:tnLst>
  </p:timing>
</p:sld>
</file>

<file path=ppt/theme/theme1.xml><?xml version="1.0" encoding="utf-8"?>
<a:theme xmlns:a="http://schemas.openxmlformats.org/drawingml/2006/main" name="UnderAuthority2">
  <a:themeElements>
    <a:clrScheme name="UnderAuthority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UnderAuthority2">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UnderAuthority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UnderAuthority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UnderAuthority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UnderAuthority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UnderAuthority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UnderAuthority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UnderAuthority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UnderAuthority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UnderAuthority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UnderAuthority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UnderAuthority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UnderAuthority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UnderAuthority">
  <a:themeElements>
    <a:clrScheme name="UnderAuthority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UnderAuthority2">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UnderAuthority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UnderAuthority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UnderAuthority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UnderAuthority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UnderAuthority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UnderAuthority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UnderAuthority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UnderAuthority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UnderAuthority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UnderAuthority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UnderAuthority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UnderAuthority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UnderAuthority">
  <a:themeElements>
    <a:clrScheme name="UnderAuthority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UnderAuthority2">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UnderAuthority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UnderAuthority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UnderAuthority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UnderAuthority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UnderAuthority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UnderAuthority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UnderAuthority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UnderAuthority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UnderAuthority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UnderAuthority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UnderAuthority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UnderAuthority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UnderAuthority">
  <a:themeElements>
    <a:clrScheme name="UnderAuthority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UnderAuthority2">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UnderAuthority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UnderAuthority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UnderAuthority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UnderAuthority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UnderAuthority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UnderAuthority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UnderAuthority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UnderAuthority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UnderAuthority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UnderAuthority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UnderAuthority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UnderAuthority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7_UnderAuthority">
  <a:themeElements>
    <a:clrScheme name="UnderAuthority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UnderAuthority2">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UnderAuthority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UnderAuthority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UnderAuthority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UnderAuthority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UnderAuthority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UnderAuthority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UnderAuthority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UnderAuthority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UnderAuthority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UnderAuthority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UnderAuthority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UnderAuthority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1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UnderAuthority2</Template>
  <TotalTime>523</TotalTime>
  <Words>1625</Words>
  <Application>Microsoft Office PowerPoint</Application>
  <PresentationFormat>On-screen Show (4:3)</PresentationFormat>
  <Paragraphs>125</Paragraphs>
  <Slides>31</Slides>
  <Notes>4</Notes>
  <HiddenSlides>0</HiddenSlides>
  <MMClips>1</MMClips>
  <ScaleCrop>false</ScaleCrop>
  <HeadingPairs>
    <vt:vector size="4" baseType="variant">
      <vt:variant>
        <vt:lpstr>Theme</vt:lpstr>
      </vt:variant>
      <vt:variant>
        <vt:i4>8</vt:i4>
      </vt:variant>
      <vt:variant>
        <vt:lpstr>Slide Titles</vt:lpstr>
      </vt:variant>
      <vt:variant>
        <vt:i4>31</vt:i4>
      </vt:variant>
    </vt:vector>
  </HeadingPairs>
  <TitlesOfParts>
    <vt:vector size="39" baseType="lpstr">
      <vt:lpstr>UnderAuthority2</vt:lpstr>
      <vt:lpstr>10_Default Design</vt:lpstr>
      <vt:lpstr>UnderAuthority</vt:lpstr>
      <vt:lpstr>1_UnderAuthority</vt:lpstr>
      <vt:lpstr>2_UnderAuthority</vt:lpstr>
      <vt:lpstr>17_UnderAuthority</vt:lpstr>
      <vt:lpstr>11_Default Design</vt:lpstr>
      <vt:lpstr>12_Default Design</vt:lpstr>
      <vt:lpstr>The Faith to Submit to Authority</vt:lpstr>
      <vt:lpstr>Slide 2</vt:lpstr>
      <vt:lpstr>Slide 3</vt:lpstr>
      <vt:lpstr>Slide 4</vt:lpstr>
      <vt:lpstr>What did Gary Stein Do Wrong?</vt:lpstr>
      <vt:lpstr>Was Gary Stein a Good Soldier?</vt:lpstr>
      <vt:lpstr>Slide 7</vt:lpstr>
      <vt:lpstr>Slide 8</vt:lpstr>
      <vt:lpstr>Faith Finds its Slot in the Chain of Command!</vt:lpstr>
      <vt:lpstr>Do you have the faith to submit to the authority of the Lord? </vt:lpstr>
      <vt:lpstr>Slide 11</vt:lpstr>
      <vt:lpstr>Jesus as a Man Under Authority</vt:lpstr>
      <vt:lpstr>Authority Experiment</vt:lpstr>
      <vt:lpstr>Jesus’ Respect For Authority</vt:lpstr>
      <vt:lpstr>Jesus’ Respect For Authority</vt:lpstr>
      <vt:lpstr>Jesus’ Respect for His Parents’ Authority</vt:lpstr>
      <vt:lpstr>Jesus’ Respect for His Parents’ Authority</vt:lpstr>
      <vt:lpstr>Jesus’ Respect for His Parents’ Authority</vt:lpstr>
      <vt:lpstr>Jesus’ Respect for His Parents’ Authority</vt:lpstr>
      <vt:lpstr>Jesus’ Respect, Concern for His Mother</vt:lpstr>
      <vt:lpstr>Jesus’ Respect, Concern for His Mother</vt:lpstr>
      <vt:lpstr>Jesus’ Respect, Concern for His Mother</vt:lpstr>
      <vt:lpstr>Jesus’ Recognized Civil Authorities</vt:lpstr>
      <vt:lpstr>Jesus’ Recognized Civil Authorities</vt:lpstr>
      <vt:lpstr>Jesus’ Recognized Civil Authorities</vt:lpstr>
      <vt:lpstr>Jesus’ Submitted to the Authority of God the Father</vt:lpstr>
      <vt:lpstr>Jesus’ Submitted to the Authority of God the Father</vt:lpstr>
      <vt:lpstr>Jesus’ Submitted to the Authority of God the Father</vt:lpstr>
      <vt:lpstr>Final Thoughts</vt:lpstr>
      <vt:lpstr>Reminders</vt:lpstr>
      <vt:lpstr>Slide 31</vt:lpstr>
    </vt:vector>
  </TitlesOfParts>
  <Company>New Georgia Church of Christ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Sandi  Klein</dc:creator>
  <cp:lastModifiedBy>Eastside_audio</cp:lastModifiedBy>
  <cp:revision>35</cp:revision>
  <dcterms:created xsi:type="dcterms:W3CDTF">2012-04-06T21:18:49Z</dcterms:created>
  <dcterms:modified xsi:type="dcterms:W3CDTF">2012-06-09T01:23:05Z</dcterms:modified>
</cp:coreProperties>
</file>