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D7E868-6046-4408-B1DA-E0DE21344E32}" type="datetimeFigureOut">
              <a:rPr lang="en-US" smtClean="0"/>
              <a:t>6/8/2013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AA6207-08EF-4604-ADDA-A682C4A10B5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2560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481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txBox="1">
            <a:spLocks noGrp="1" noRot="1" noChangeAspect="1" noChangeArrowheads="1"/>
          </p:cNvSpPr>
          <p:nvPr>
            <p:ph type="sldImg"/>
          </p:nvPr>
        </p:nvSpPr>
        <p:spPr bwMode="auto">
          <a:xfrm>
            <a:off x="1588" y="0"/>
            <a:ext cx="1587" cy="158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584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68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78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Rectangle 1"/>
          <p:cNvSpPr txBox="1">
            <a:spLocks noGrp="1" noRot="1" noChangeAspect="1" noChangeArrowheads="1"/>
          </p:cNvSpPr>
          <p:nvPr>
            <p:ph type="sldImg"/>
          </p:nvPr>
        </p:nvSpPr>
        <p:spPr bwMode="auto">
          <a:xfrm>
            <a:off x="1588" y="0"/>
            <a:ext cx="1587" cy="158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891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Rectangle 1"/>
          <p:cNvSpPr txBox="1">
            <a:spLocks noGrp="1" noRot="1" noChangeAspect="1" noChangeArrowheads="1"/>
          </p:cNvSpPr>
          <p:nvPr>
            <p:ph type="sldImg"/>
          </p:nvPr>
        </p:nvSpPr>
        <p:spPr bwMode="auto">
          <a:xfrm>
            <a:off x="1588" y="0"/>
            <a:ext cx="1587" cy="158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4096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4198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4301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3"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4403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2662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Rectangle 1"/>
          <p:cNvSpPr txBox="1">
            <a:spLocks noGrp="1" noRot="1" noChangeAspect="1" noChangeArrowheads="1"/>
          </p:cNvSpPr>
          <p:nvPr>
            <p:ph type="sldImg"/>
          </p:nvPr>
        </p:nvSpPr>
        <p:spPr bwMode="auto">
          <a:xfrm>
            <a:off x="1588" y="0"/>
            <a:ext cx="1587" cy="158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4505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4608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2765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2867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2969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072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174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p:cNvSpPr txBox="1">
            <a:spLocks noGrp="1" noRot="1" noChangeAspect="1" noChangeArrowheads="1"/>
          </p:cNvSpPr>
          <p:nvPr>
            <p:ph type="sldImg"/>
          </p:nvPr>
        </p:nvSpPr>
        <p:spPr bwMode="auto">
          <a:xfrm>
            <a:off x="1588" y="0"/>
            <a:ext cx="1587" cy="158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277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3379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47CAF6-8297-412C-B5A4-9162A22ED371}"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47CAF6-8297-412C-B5A4-9162A22ED371}"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47CAF6-8297-412C-B5A4-9162A22ED371}"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1141412"/>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57200" y="6245225"/>
            <a:ext cx="2132013" cy="474663"/>
          </a:xfrm>
        </p:spPr>
        <p:txBody>
          <a:bodyPr/>
          <a:lstStyle>
            <a:lvl1pPr>
              <a:defRPr/>
            </a:lvl1pPr>
          </a:lstStyle>
          <a:p>
            <a:endParaRPr lang="en-US"/>
          </a:p>
        </p:txBody>
      </p:sp>
      <p:sp>
        <p:nvSpPr>
          <p:cNvPr id="4" name="Footer Placeholder 3"/>
          <p:cNvSpPr>
            <a:spLocks noGrp="1"/>
          </p:cNvSpPr>
          <p:nvPr>
            <p:ph type="ftr" idx="11"/>
          </p:nvPr>
        </p:nvSpPr>
        <p:spPr>
          <a:xfrm>
            <a:off x="3124200" y="6245225"/>
            <a:ext cx="2894013" cy="474663"/>
          </a:xfrm>
        </p:spPr>
        <p:txBody>
          <a:bodyPr/>
          <a:lstStyle>
            <a:lvl1pPr>
              <a:defRPr/>
            </a:lvl1pPr>
          </a:lstStyle>
          <a:p>
            <a:endParaRPr lang="en-US"/>
          </a:p>
        </p:txBody>
      </p:sp>
      <p:sp>
        <p:nvSpPr>
          <p:cNvPr id="5" name="Slide Number Placeholder 4"/>
          <p:cNvSpPr>
            <a:spLocks noGrp="1"/>
          </p:cNvSpPr>
          <p:nvPr>
            <p:ph type="sldNum" idx="12"/>
          </p:nvPr>
        </p:nvSpPr>
        <p:spPr>
          <a:xfrm>
            <a:off x="6553200" y="6245225"/>
            <a:ext cx="2132013" cy="474663"/>
          </a:xfrm>
        </p:spPr>
        <p:txBody>
          <a:bodyPr/>
          <a:lstStyle>
            <a:lvl1pPr>
              <a:defRPr/>
            </a:lvl1pPr>
          </a:lstStyle>
          <a:p>
            <a:fld id="{6C48B1D9-404D-42E3-9022-A20998FBA005}" type="slidenum">
              <a:rPr lang="en-US"/>
              <a:pPr/>
              <a:t>‹#›</a:t>
            </a:fld>
            <a:endParaRPr lang="en-US"/>
          </a:p>
        </p:txBody>
      </p:sp>
    </p:spTree>
    <p:extLst>
      <p:ext uri="{BB962C8B-B14F-4D97-AF65-F5344CB8AC3E}">
        <p14:creationId xmlns="" xmlns:p14="http://schemas.microsoft.com/office/powerpoint/2010/main" val="1392232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47CAF6-8297-412C-B5A4-9162A22ED371}"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47CAF6-8297-412C-B5A4-9162A22ED371}"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47CAF6-8297-412C-B5A4-9162A22ED371}" type="datetimeFigureOut">
              <a:rPr lang="en-US" smtClean="0"/>
              <a:t>6/8/2013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47CAF6-8297-412C-B5A4-9162A22ED371}" type="datetimeFigureOut">
              <a:rPr lang="en-US" smtClean="0"/>
              <a:t>6/8/2013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47CAF6-8297-412C-B5A4-9162A22ED371}" type="datetimeFigureOut">
              <a:rPr lang="en-US" smtClean="0"/>
              <a:t>6/8/2013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47CAF6-8297-412C-B5A4-9162A22ED371}" type="datetimeFigureOut">
              <a:rPr lang="en-US" smtClean="0"/>
              <a:t>6/8/2013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47CAF6-8297-412C-B5A4-9162A22ED371}" type="datetimeFigureOut">
              <a:rPr lang="en-US" smtClean="0"/>
              <a:t>6/8/2013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47CAF6-8297-412C-B5A4-9162A22ED371}" type="datetimeFigureOut">
              <a:rPr lang="en-US" smtClean="0"/>
              <a:t>6/8/2013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8E916-F0AC-437C-8F6B-FA325AE471C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47CAF6-8297-412C-B5A4-9162A22ED371}" type="datetimeFigureOut">
              <a:rPr lang="en-US" smtClean="0"/>
              <a:t>6/8/2013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08E916-F0AC-437C-8F6B-FA325AE471C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33400" y="2286000"/>
            <a:ext cx="1754188" cy="38862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3074" name="Rectangle 2"/>
          <p:cNvSpPr>
            <a:spLocks noGrp="1" noChangeArrowheads="1"/>
          </p:cNvSpPr>
          <p:nvPr>
            <p:ph type="title"/>
          </p:nvPr>
        </p:nvSpPr>
        <p:spPr>
          <a:xfrm>
            <a:off x="2057400" y="2482850"/>
            <a:ext cx="6426200" cy="1435100"/>
          </a:xfrm>
          <a:ln w="76320" cap="sq">
            <a:solidFill>
              <a:srgbClr val="5F5F5F"/>
            </a:solidFill>
            <a:miter lim="800000"/>
            <a:headEnd/>
            <a:tailEnd/>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Impact" pitchFamily="32" charset="0"/>
                <a:cs typeface="Times New Roman" pitchFamily="16" charset="0"/>
              </a:rPr>
              <a:t>The Structure of Strong Churches</a:t>
            </a:r>
          </a:p>
        </p:txBody>
      </p:sp>
      <p:sp>
        <p:nvSpPr>
          <p:cNvPr id="3075" name="Rectangle 3"/>
          <p:cNvSpPr>
            <a:spLocks noGrp="1" noChangeArrowheads="1"/>
          </p:cNvSpPr>
          <p:nvPr>
            <p:ph type="subTitle" idx="4294967295"/>
          </p:nvPr>
        </p:nvSpPr>
        <p:spPr bwMode="auto">
          <a:xfrm>
            <a:off x="2057400" y="4186238"/>
            <a:ext cx="6324600" cy="1012825"/>
          </a:xfrm>
          <a:prstGeom prst="rect">
            <a:avLst/>
          </a:prstGeom>
          <a:noFill/>
          <a:ln w="38160" cap="sq">
            <a:solidFill>
              <a:srgbClr val="000000"/>
            </a:solidFill>
            <a:miter lim="800000"/>
            <a:headEnd/>
            <a:tailEnd/>
          </a:ln>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9080" tIns="19080" rIns="19080" bIns="19080" anchor="ctr">
            <a:normAutofit lnSpcReduction="10000"/>
          </a:bodyPr>
          <a:lstStyle/>
          <a:p>
            <a:pPr marL="0" indent="0"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Scriptural Organization Of The New Testament Church</a:t>
            </a:r>
          </a:p>
        </p:txBody>
      </p:sp>
      <p:pic>
        <p:nvPicPr>
          <p:cNvPr id="3076"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04800" y="152400"/>
            <a:ext cx="8658225" cy="9906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3077"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171575" y="12001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3078" name="Picture 6"/>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09600" y="64008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12290"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It is a body, with Christ as it's Head...Ephesians 5:23</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It is a kingdom, with Christ as it's King...1 Timothy 1:17</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It is a bride, with Christ as it's Bridegroom...Matthew 9:15</a:t>
            </a:r>
          </a:p>
        </p:txBody>
      </p:sp>
      <p:pic>
        <p:nvPicPr>
          <p:cNvPr id="12291"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2292"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2293"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7200" y="274638"/>
            <a:ext cx="8229600" cy="1143000"/>
          </a:xfrm>
          <a:ln/>
        </p:spPr>
        <p:txBody>
          <a:bodyPr/>
          <a:lstStyle/>
          <a:p>
            <a:endParaRPr lang="en-US"/>
          </a:p>
        </p:txBody>
      </p:sp>
      <p:sp>
        <p:nvSpPr>
          <p:cNvPr id="13314" name="Rectangle 2"/>
          <p:cNvSpPr>
            <a:spLocks noGrp="1" noChangeArrowheads="1"/>
          </p:cNvSpPr>
          <p:nvPr>
            <p:ph type="body" idx="1"/>
          </p:nvPr>
        </p:nvSpPr>
        <p:spPr>
          <a:xfrm>
            <a:off x="457200" y="1600200"/>
            <a:ext cx="8229600" cy="4525963"/>
          </a:xfrm>
          <a:ln/>
        </p:spPr>
        <p:txBody>
          <a:bodyPr/>
          <a:lstStyle/>
          <a:p>
            <a:endParaRPr lang="en-US"/>
          </a:p>
        </p:txBody>
      </p:sp>
      <p:pic>
        <p:nvPicPr>
          <p:cNvPr id="13315"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92163" y="411163"/>
            <a:ext cx="7620000" cy="57150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14338"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a:t>Next, are the elders.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t>Elder, Pastor, Bishop</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t>Used at different times in the Bible.</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t>Elders are appointed:</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Acts 14:23</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Acts 15:4</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Titus 1:5</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Acts 20:17, 28</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Philippians 1:1</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1 Thessalonians 5:12-13</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1 Peter 5:1-2</a:t>
            </a:r>
          </a:p>
        </p:txBody>
      </p:sp>
      <p:pic>
        <p:nvPicPr>
          <p:cNvPr id="14339"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4340"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4341"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15362"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Terminology used with these words suggest:</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Age, experience, spiritual maturity, respectability, concern, an example of how one should live.</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Qualifications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1 Timothy 3:1-7</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Titus 1:6-9</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Responsibilities are mentioned in Acts 20:28</a:t>
            </a:r>
          </a:p>
        </p:txBody>
      </p:sp>
      <p:pic>
        <p:nvPicPr>
          <p:cNvPr id="15363"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5364"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5365"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457200" y="274638"/>
            <a:ext cx="8229600" cy="1143000"/>
          </a:xfrm>
          <a:ln/>
        </p:spPr>
        <p:txBody>
          <a:bodyPr/>
          <a:lstStyle/>
          <a:p>
            <a:endParaRPr lang="en-US"/>
          </a:p>
        </p:txBody>
      </p:sp>
      <p:sp>
        <p:nvSpPr>
          <p:cNvPr id="16386" name="Rectangle 2"/>
          <p:cNvSpPr>
            <a:spLocks noGrp="1" noChangeArrowheads="1"/>
          </p:cNvSpPr>
          <p:nvPr>
            <p:ph type="body" idx="1"/>
          </p:nvPr>
        </p:nvSpPr>
        <p:spPr>
          <a:xfrm>
            <a:off x="457200" y="1600200"/>
            <a:ext cx="8229600" cy="4525963"/>
          </a:xfrm>
          <a:ln/>
        </p:spPr>
        <p:txBody>
          <a:bodyPr/>
          <a:lstStyle/>
          <a:p>
            <a:endParaRPr lang="en-US"/>
          </a:p>
        </p:txBody>
      </p:sp>
      <p:pic>
        <p:nvPicPr>
          <p:cNvPr id="1638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22325" y="411163"/>
            <a:ext cx="7620000" cy="57150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17410"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Next, are Deacons.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No authority.</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Definition means “Servant”</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Qualifications:</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1 Timothy 3:8-13</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The function of a deacon is to serve the church in whatever capacity they have been appointed.</a:t>
            </a:r>
          </a:p>
        </p:txBody>
      </p:sp>
      <p:pic>
        <p:nvPicPr>
          <p:cNvPr id="17411"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7412"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7413"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57200" y="274638"/>
            <a:ext cx="8229600" cy="1143000"/>
          </a:xfrm>
          <a:ln/>
        </p:spPr>
        <p:txBody>
          <a:bodyPr/>
          <a:lstStyle/>
          <a:p>
            <a:endParaRPr lang="en-US"/>
          </a:p>
        </p:txBody>
      </p:sp>
      <p:sp>
        <p:nvSpPr>
          <p:cNvPr id="18434" name="Rectangle 2"/>
          <p:cNvSpPr>
            <a:spLocks noGrp="1" noChangeArrowheads="1"/>
          </p:cNvSpPr>
          <p:nvPr>
            <p:ph type="body" idx="1"/>
          </p:nvPr>
        </p:nvSpPr>
        <p:spPr>
          <a:xfrm>
            <a:off x="457200" y="1600200"/>
            <a:ext cx="8229600" cy="4525963"/>
          </a:xfrm>
          <a:ln/>
        </p:spPr>
        <p:txBody>
          <a:bodyPr/>
          <a:lstStyle/>
          <a:p>
            <a:endParaRPr lang="en-US"/>
          </a:p>
        </p:txBody>
      </p:sp>
      <p:pic>
        <p:nvPicPr>
          <p:cNvPr id="18435"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22325" y="411163"/>
            <a:ext cx="7620000" cy="57150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19458"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Next, are evangelists/teachers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Evangelist is defined as messenger of good</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No authority</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“Qualifications”</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1 Timothy 4;13; 5:22; 2 Timothy 2:15; 1 Timothy 6:11; 2 Timothy 4:1-5</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Other name/designations</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Preacher:  Romans 10:14</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Minister:  1 Timothy 4:7</a:t>
            </a:r>
          </a:p>
        </p:txBody>
      </p:sp>
      <p:pic>
        <p:nvPicPr>
          <p:cNvPr id="19459"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9460"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9461"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20482"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Function</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Spread the gospel...Acts 8:40; Acts 21:8</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Strengthen the faith of current Christians...1 Timothy 4:6; Titus 1:3; 2:1-5</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Refute error...1 Timothy 1:3</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Help in the understanding of organization...Titus 1:5</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And others...</a:t>
            </a:r>
          </a:p>
        </p:txBody>
      </p:sp>
      <p:pic>
        <p:nvPicPr>
          <p:cNvPr id="20483"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20484"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20485"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21506"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Teachers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Should strive to learn so they can be able and ready to teach and be an example to others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Mature Christian who studies and learns and is willing to teach others.</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2 Timothy 2:2</a:t>
            </a:r>
          </a:p>
        </p:txBody>
      </p:sp>
      <p:pic>
        <p:nvPicPr>
          <p:cNvPr id="2150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21508"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21509"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4098"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Why Organization?</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Why do we have elders?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Why do we have deacons?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Why do we do things this way or that way?</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These are great questions that we need to ask and we need to know the answers to.</a:t>
            </a:r>
          </a:p>
        </p:txBody>
      </p:sp>
      <p:pic>
        <p:nvPicPr>
          <p:cNvPr id="4099"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4100"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4101"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457200" y="274638"/>
            <a:ext cx="8229600" cy="1143000"/>
          </a:xfrm>
          <a:ln/>
        </p:spPr>
        <p:txBody>
          <a:bodyPr/>
          <a:lstStyle/>
          <a:p>
            <a:endParaRPr lang="en-US"/>
          </a:p>
        </p:txBody>
      </p:sp>
      <p:sp>
        <p:nvSpPr>
          <p:cNvPr id="22530" name="Rectangle 2"/>
          <p:cNvSpPr>
            <a:spLocks noGrp="1" noChangeArrowheads="1"/>
          </p:cNvSpPr>
          <p:nvPr>
            <p:ph type="body" idx="1"/>
          </p:nvPr>
        </p:nvSpPr>
        <p:spPr>
          <a:xfrm>
            <a:off x="457200" y="1600200"/>
            <a:ext cx="8229600" cy="4525963"/>
          </a:xfrm>
          <a:ln/>
        </p:spPr>
        <p:txBody>
          <a:bodyPr/>
          <a:lstStyle/>
          <a:p>
            <a:endParaRPr lang="en-US"/>
          </a:p>
        </p:txBody>
      </p:sp>
      <p:pic>
        <p:nvPicPr>
          <p:cNvPr id="22531"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22325" y="411163"/>
            <a:ext cx="7620000" cy="57150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23554" name="Rectangle 2"/>
          <p:cNvSpPr>
            <a:spLocks noGrp="1" noChangeArrowheads="1"/>
          </p:cNvSpPr>
          <p:nvPr>
            <p:ph type="body" idx="1"/>
          </p:nvPr>
        </p:nvSpPr>
        <p:spPr>
          <a:xfrm>
            <a:off x="457200" y="1600200"/>
            <a:ext cx="8229600" cy="4697413"/>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In conclusion...</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a:t>1 Timothy 1:13</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i="1"/>
              <a:t>“Hold fast the pattern of sound words which you have heard from me...”</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a:t>2 Timothy 2:2</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i="1"/>
              <a:t>“And the things that you have heard from me among many witnesses, commit these to faithful men who will be able to teach others also.”</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i="1"/>
              <a:t>We should follow the pattern God has given us.  Anything other than this pattern is going against what HE has taught us.</a:t>
            </a:r>
          </a:p>
        </p:txBody>
      </p:sp>
      <p:pic>
        <p:nvPicPr>
          <p:cNvPr id="23555"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23556"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23557"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4" name="Picture 8" descr="mf6HAy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3400" y="2286000"/>
            <a:ext cx="1754188" cy="3886200"/>
          </a:xfrm>
          <a:prstGeom prst="rect">
            <a:avLst/>
          </a:prstGeom>
          <a:noFill/>
          <a:extLst>
            <a:ext uri="{909E8E84-426E-40DD-AFC4-6F175D3DCCD1}">
              <a14:hiddenFill xmlns="" xmlns:a14="http://schemas.microsoft.com/office/drawing/2010/main">
                <a:solidFill>
                  <a:srgbClr val="FFFFFF"/>
                </a:solidFill>
              </a14:hiddenFill>
            </a:ext>
          </a:extLst>
        </p:spPr>
      </p:pic>
      <p:sp>
        <p:nvSpPr>
          <p:cNvPr id="9219" name="Rectangle 3"/>
          <p:cNvSpPr>
            <a:spLocks noGrp="1" noChangeArrowheads="1"/>
          </p:cNvSpPr>
          <p:nvPr>
            <p:ph type="ctrTitle"/>
          </p:nvPr>
        </p:nvSpPr>
        <p:spPr>
          <a:xfrm>
            <a:off x="2057400" y="2514600"/>
            <a:ext cx="6426200" cy="1371600"/>
          </a:xfrm>
          <a:ln w="76200" cmpd="tri">
            <a:solidFill>
              <a:srgbClr val="5F5F5F"/>
            </a:solidFill>
            <a:miter lim="800000"/>
            <a:headEnd/>
            <a:tailEnd/>
          </a:ln>
        </p:spPr>
        <p:txBody>
          <a:bodyPr>
            <a:normAutofit fontScale="90000"/>
          </a:bodyPr>
          <a:lstStyle/>
          <a:p>
            <a:r>
              <a:rPr lang="en-US" dirty="0" smtClean="0">
                <a:solidFill>
                  <a:schemeClr val="tx1"/>
                </a:solidFill>
                <a:latin typeface="Impact" pitchFamily="34" charset="0"/>
                <a:cs typeface="Times New Roman" pitchFamily="18" charset="0"/>
              </a:rPr>
              <a:t>The structure of strong churches</a:t>
            </a:r>
            <a:endParaRPr lang="en-US" dirty="0">
              <a:solidFill>
                <a:schemeClr val="tx1"/>
              </a:solidFill>
              <a:latin typeface="Impact" pitchFamily="34" charset="0"/>
              <a:cs typeface="Times New Roman" pitchFamily="18" charset="0"/>
            </a:endParaRPr>
          </a:p>
        </p:txBody>
      </p:sp>
      <p:sp>
        <p:nvSpPr>
          <p:cNvPr id="9220" name="Rectangle 4"/>
          <p:cNvSpPr>
            <a:spLocks noGrp="1" noChangeArrowheads="1"/>
          </p:cNvSpPr>
          <p:nvPr>
            <p:ph type="subTitle" idx="1"/>
          </p:nvPr>
        </p:nvSpPr>
        <p:spPr>
          <a:xfrm>
            <a:off x="1981200" y="4260414"/>
            <a:ext cx="6400800" cy="997385"/>
          </a:xfrm>
          <a:ln w="38100" cmpd="dbl">
            <a:solidFill>
              <a:schemeClr val="tx1"/>
            </a:solidFill>
            <a:miter lim="800000"/>
            <a:headEnd/>
            <a:tailEnd/>
          </a:ln>
        </p:spPr>
        <p:txBody>
          <a:bodyPr>
            <a:normAutofit lnSpcReduction="10000"/>
          </a:bodyPr>
          <a:lstStyle/>
          <a:p>
            <a:r>
              <a:rPr lang="en-US" dirty="0" smtClean="0"/>
              <a:t>The work of the New </a:t>
            </a:r>
            <a:r>
              <a:rPr lang="en-US" dirty="0"/>
              <a:t>T</a:t>
            </a:r>
            <a:r>
              <a:rPr lang="en-US" dirty="0" smtClean="0"/>
              <a:t>estament </a:t>
            </a:r>
            <a:r>
              <a:rPr lang="en-US" dirty="0"/>
              <a:t>C</a:t>
            </a:r>
            <a:r>
              <a:rPr lang="en-US" dirty="0" smtClean="0"/>
              <a:t>hurch</a:t>
            </a:r>
            <a:endParaRPr lang="en-US" dirty="0"/>
          </a:p>
        </p:txBody>
      </p:sp>
      <p:pic>
        <p:nvPicPr>
          <p:cNvPr id="9221" name="Picture 5" descr="cooltext95771604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4800" y="152400"/>
            <a:ext cx="8658225" cy="990600"/>
          </a:xfrm>
          <a:prstGeom prst="rect">
            <a:avLst/>
          </a:prstGeom>
          <a:noFill/>
          <a:extLst>
            <a:ext uri="{909E8E84-426E-40DD-AFC4-6F175D3DCCD1}">
              <a14:hiddenFill xmlns="" xmlns:a14="http://schemas.microsoft.com/office/drawing/2010/main">
                <a:solidFill>
                  <a:srgbClr val="FFFFFF"/>
                </a:solidFill>
              </a14:hiddenFill>
            </a:ext>
          </a:extLst>
        </p:spPr>
      </p:pic>
      <p:pic>
        <p:nvPicPr>
          <p:cNvPr id="9225" name="Picture 9" descr="cooltext95795242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219200" y="11557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9227" name="Picture 11" descr="ornbar2pink"/>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533400" y="6334125"/>
            <a:ext cx="8153400" cy="371475"/>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The Master’s perfect design</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p:txBody>
          <a:bodyPr/>
          <a:lstStyle/>
          <a:p>
            <a:pPr>
              <a:buFont typeface="Arial" pitchFamily="34" charset="0"/>
              <a:buChar char="•"/>
            </a:pPr>
            <a:r>
              <a:rPr lang="en-US" dirty="0" smtClean="0"/>
              <a:t>God is the Master designer</a:t>
            </a:r>
            <a:endParaRPr lang="en-US" dirty="0"/>
          </a:p>
          <a:p>
            <a:pPr>
              <a:buFont typeface="Arial" pitchFamily="34" charset="0"/>
              <a:buChar char="−"/>
            </a:pPr>
            <a:r>
              <a:rPr lang="en-US" sz="2000" dirty="0" smtClean="0"/>
              <a:t>Can be seen through creation </a:t>
            </a:r>
            <a:endParaRPr lang="en-US" sz="2000" dirty="0">
              <a:solidFill>
                <a:srgbClr val="FF0000"/>
              </a:solidFill>
            </a:endParaRPr>
          </a:p>
          <a:p>
            <a:pPr marL="0" indent="0">
              <a:buNone/>
            </a:pPr>
            <a:r>
              <a:rPr lang="en-US" sz="2000" dirty="0">
                <a:solidFill>
                  <a:srgbClr val="FF0000"/>
                </a:solidFill>
              </a:rPr>
              <a:t> </a:t>
            </a:r>
            <a:r>
              <a:rPr lang="en-US" sz="2000" dirty="0" smtClean="0">
                <a:solidFill>
                  <a:srgbClr val="FF0000"/>
                </a:solidFill>
              </a:rPr>
              <a:t>     - Genesis 1:31</a:t>
            </a:r>
          </a:p>
          <a:p>
            <a:pPr marL="0" indent="0">
              <a:buNone/>
            </a:pPr>
            <a:r>
              <a:rPr lang="en-US" sz="2000" dirty="0">
                <a:solidFill>
                  <a:srgbClr val="FF0000"/>
                </a:solidFill>
              </a:rPr>
              <a:t> </a:t>
            </a:r>
            <a:r>
              <a:rPr lang="en-US" sz="2000" dirty="0" smtClean="0">
                <a:solidFill>
                  <a:srgbClr val="FF0000"/>
                </a:solidFill>
              </a:rPr>
              <a:t>     - Psalm 19:1, 104:24</a:t>
            </a:r>
          </a:p>
          <a:p>
            <a:pPr>
              <a:buFont typeface="Arial" pitchFamily="34" charset="0"/>
              <a:buChar char="•"/>
            </a:pPr>
            <a:r>
              <a:rPr lang="en-US" dirty="0"/>
              <a:t>G</a:t>
            </a:r>
            <a:r>
              <a:rPr lang="en-US" dirty="0" smtClean="0"/>
              <a:t>od’s perfect design: </a:t>
            </a:r>
          </a:p>
          <a:p>
            <a:pPr>
              <a:buFont typeface="Arial" pitchFamily="34" charset="0"/>
              <a:buChar char="−"/>
            </a:pPr>
            <a:r>
              <a:rPr lang="en-US" sz="2400" dirty="0" smtClean="0"/>
              <a:t> The New Testament Church</a:t>
            </a:r>
          </a:p>
          <a:p>
            <a:pPr marL="0" indent="0">
              <a:buNone/>
            </a:pPr>
            <a:r>
              <a:rPr lang="en-US" sz="2400" dirty="0"/>
              <a:t> </a:t>
            </a:r>
            <a:r>
              <a:rPr lang="en-US" sz="2400" dirty="0" smtClean="0"/>
              <a:t>   </a:t>
            </a:r>
            <a:r>
              <a:rPr lang="en-US" sz="2400" dirty="0" smtClean="0">
                <a:solidFill>
                  <a:srgbClr val="FF0000"/>
                </a:solidFill>
              </a:rPr>
              <a:t>- </a:t>
            </a:r>
            <a:r>
              <a:rPr lang="en-US" sz="2000" dirty="0" smtClean="0">
                <a:solidFill>
                  <a:srgbClr val="FF0000"/>
                </a:solidFill>
              </a:rPr>
              <a:t>Ephesians 3:10</a:t>
            </a:r>
          </a:p>
          <a:p>
            <a:pPr>
              <a:buFont typeface="Arial" pitchFamily="34" charset="0"/>
              <a:buChar char="•"/>
            </a:pPr>
            <a:r>
              <a:rPr lang="en-US" sz="2000" dirty="0" smtClean="0"/>
              <a:t>The phrase “ New Testament Church” is not found in scripture, but      is simply a name given to Christians who form a spiritual body by following the exact pattern that God left for us through His holy word.</a:t>
            </a:r>
            <a:endParaRPr lang="en-US" sz="2400" dirty="0" smtClean="0"/>
          </a:p>
          <a:p>
            <a:pPr marL="0" indent="0">
              <a:buNone/>
            </a:pPr>
            <a:endParaRPr lang="en-US" sz="2000" dirty="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Effect transition="in" filter="fade">
                                      <p:cBhvr>
                                        <p:cTn id="15" dur="500"/>
                                        <p:tgtEl>
                                          <p:spTgt spid="819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195">
                                            <p:txEl>
                                              <p:pRg st="3" end="3"/>
                                            </p:txEl>
                                          </p:spTgt>
                                        </p:tgtEl>
                                        <p:attrNameLst>
                                          <p:attrName>style.visibility</p:attrName>
                                        </p:attrNameLst>
                                      </p:cBhvr>
                                      <p:to>
                                        <p:strVal val="visible"/>
                                      </p:to>
                                    </p:set>
                                    <p:animEffect transition="in" filter="fade">
                                      <p:cBhvr>
                                        <p:cTn id="18" dur="500"/>
                                        <p:tgtEl>
                                          <p:spTgt spid="819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animEffect transition="in" filter="fade">
                                      <p:cBhvr>
                                        <p:cTn id="23" dur="500"/>
                                        <p:tgtEl>
                                          <p:spTgt spid="819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195">
                                            <p:txEl>
                                              <p:pRg st="5" end="5"/>
                                            </p:txEl>
                                          </p:spTgt>
                                        </p:tgtEl>
                                        <p:attrNameLst>
                                          <p:attrName>style.visibility</p:attrName>
                                        </p:attrNameLst>
                                      </p:cBhvr>
                                      <p:to>
                                        <p:strVal val="visible"/>
                                      </p:to>
                                    </p:set>
                                    <p:animEffect transition="in" filter="fade">
                                      <p:cBhvr>
                                        <p:cTn id="28" dur="500"/>
                                        <p:tgtEl>
                                          <p:spTgt spid="819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195">
                                            <p:txEl>
                                              <p:pRg st="6" end="6"/>
                                            </p:txEl>
                                          </p:spTgt>
                                        </p:tgtEl>
                                        <p:attrNameLst>
                                          <p:attrName>style.visibility</p:attrName>
                                        </p:attrNameLst>
                                      </p:cBhvr>
                                      <p:to>
                                        <p:strVal val="visible"/>
                                      </p:to>
                                    </p:set>
                                    <p:animEffect transition="in" filter="fade">
                                      <p:cBhvr>
                                        <p:cTn id="33" dur="500"/>
                                        <p:tgtEl>
                                          <p:spTgt spid="819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195">
                                            <p:txEl>
                                              <p:pRg st="7" end="7"/>
                                            </p:txEl>
                                          </p:spTgt>
                                        </p:tgtEl>
                                        <p:attrNameLst>
                                          <p:attrName>style.visibility</p:attrName>
                                        </p:attrNameLst>
                                      </p:cBhvr>
                                      <p:to>
                                        <p:strVal val="visible"/>
                                      </p:to>
                                    </p:set>
                                    <p:animEffect transition="in" filter="fade">
                                      <p:cBhvr>
                                        <p:cTn id="38" dur="500"/>
                                        <p:tgtEl>
                                          <p:spTgt spid="8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Understanding the master design</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p:txBody>
          <a:bodyPr/>
          <a:lstStyle/>
          <a:p>
            <a:r>
              <a:rPr lang="en-US" sz="2200" dirty="0" smtClean="0"/>
              <a:t>Understanding that God’s design of the Church is PERFECT and can not be adjusted/improved is key to following the perfect pattern and understanding the work of the Church.</a:t>
            </a:r>
          </a:p>
          <a:p>
            <a:pPr marL="0" indent="0">
              <a:buNone/>
            </a:pPr>
            <a:r>
              <a:rPr lang="en-US" sz="2200" dirty="0" smtClean="0"/>
              <a:t> </a:t>
            </a:r>
            <a:r>
              <a:rPr lang="en-US" sz="2000" dirty="0" smtClean="0"/>
              <a:t>- Just as we have no power to adjust creation or the rules of  nature          we have no power to adjust the perfect pattern of the Church. </a:t>
            </a:r>
          </a:p>
          <a:p>
            <a:pPr marL="0" indent="0">
              <a:buNone/>
            </a:pPr>
            <a:r>
              <a:rPr lang="en-US" sz="2200" dirty="0"/>
              <a:t> </a:t>
            </a:r>
            <a:r>
              <a:rPr lang="en-US" sz="2200" dirty="0" smtClean="0"/>
              <a:t>   - Ex. </a:t>
            </a:r>
            <a:r>
              <a:rPr lang="en-US" sz="1800" dirty="0"/>
              <a:t>p</a:t>
            </a:r>
            <a:r>
              <a:rPr lang="en-US" sz="1800" dirty="0" smtClean="0"/>
              <a:t>lanting watermelon and growing pumpkin</a:t>
            </a:r>
          </a:p>
          <a:p>
            <a:r>
              <a:rPr lang="en-US" sz="2200" dirty="0" smtClean="0"/>
              <a:t>The NT shows that all churches must follow the same pattern</a:t>
            </a:r>
          </a:p>
          <a:p>
            <a:pPr marL="0" indent="0">
              <a:buNone/>
            </a:pPr>
            <a:r>
              <a:rPr lang="en-US" sz="2200" dirty="0" smtClean="0"/>
              <a:t>     </a:t>
            </a:r>
            <a:r>
              <a:rPr lang="en-US" sz="2200" dirty="0" smtClean="0">
                <a:solidFill>
                  <a:srgbClr val="FF0000"/>
                </a:solidFill>
              </a:rPr>
              <a:t>-</a:t>
            </a:r>
            <a:r>
              <a:rPr lang="en-US" sz="2000" dirty="0" smtClean="0">
                <a:solidFill>
                  <a:srgbClr val="FF0000"/>
                </a:solidFill>
              </a:rPr>
              <a:t> 1 Corinthians 4:17</a:t>
            </a:r>
          </a:p>
          <a:p>
            <a:pPr>
              <a:buFont typeface="Arial" pitchFamily="34" charset="0"/>
              <a:buChar char="•"/>
            </a:pPr>
            <a:r>
              <a:rPr lang="en-US" sz="2200" dirty="0" smtClean="0"/>
              <a:t>God gives us his word so that we might clearly understand what He expects of the Church</a:t>
            </a:r>
            <a:r>
              <a:rPr lang="en-US" sz="2000" dirty="0" smtClean="0"/>
              <a:t>.</a:t>
            </a:r>
          </a:p>
          <a:p>
            <a:pPr marL="0" indent="0">
              <a:buNone/>
            </a:pPr>
            <a:r>
              <a:rPr lang="en-US" sz="2000" dirty="0" smtClean="0"/>
              <a:t>      </a:t>
            </a:r>
            <a:r>
              <a:rPr lang="en-US" sz="2000" dirty="0" smtClean="0">
                <a:solidFill>
                  <a:srgbClr val="FF0000"/>
                </a:solidFill>
              </a:rPr>
              <a:t>- 1 Corinthians14:33, 2 Timothy 3:16-17</a:t>
            </a:r>
            <a:endParaRPr lang="en-US" sz="2200" dirty="0" smtClean="0"/>
          </a:p>
          <a:p>
            <a:pPr>
              <a:buFont typeface="Arial" pitchFamily="34" charset="0"/>
              <a:buChar char="•"/>
            </a:pPr>
            <a:endParaRPr lang="en-US" sz="2200" dirty="0" smtClean="0"/>
          </a:p>
          <a:p>
            <a:endParaRPr lang="en-US" sz="2400" dirty="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012033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fade">
                                      <p:cBhvr>
                                        <p:cTn id="22" dur="500"/>
                                        <p:tgtEl>
                                          <p:spTgt spid="819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195">
                                            <p:txEl>
                                              <p:pRg st="4" end="4"/>
                                            </p:txEl>
                                          </p:spTgt>
                                        </p:tgtEl>
                                        <p:attrNameLst>
                                          <p:attrName>style.visibility</p:attrName>
                                        </p:attrNameLst>
                                      </p:cBhvr>
                                      <p:to>
                                        <p:strVal val="visible"/>
                                      </p:to>
                                    </p:set>
                                    <p:animEffect transition="in" filter="fade">
                                      <p:cBhvr>
                                        <p:cTn id="25" dur="500"/>
                                        <p:tgtEl>
                                          <p:spTgt spid="819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195">
                                            <p:txEl>
                                              <p:pRg st="5" end="5"/>
                                            </p:txEl>
                                          </p:spTgt>
                                        </p:tgtEl>
                                        <p:attrNameLst>
                                          <p:attrName>style.visibility</p:attrName>
                                        </p:attrNameLst>
                                      </p:cBhvr>
                                      <p:to>
                                        <p:strVal val="visible"/>
                                      </p:to>
                                    </p:set>
                                    <p:animEffect transition="in" filter="fade">
                                      <p:cBhvr>
                                        <p:cTn id="30" dur="500"/>
                                        <p:tgtEl>
                                          <p:spTgt spid="8195">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8195">
                                            <p:txEl>
                                              <p:pRg st="6" end="6"/>
                                            </p:txEl>
                                          </p:spTgt>
                                        </p:tgtEl>
                                        <p:attrNameLst>
                                          <p:attrName>style.visibility</p:attrName>
                                        </p:attrNameLst>
                                      </p:cBhvr>
                                      <p:to>
                                        <p:strVal val="visible"/>
                                      </p:to>
                                    </p:set>
                                    <p:animEffect transition="in" filter="fade">
                                      <p:cBhvr>
                                        <p:cTn id="33"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The work of the Church</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p:txBody>
          <a:bodyPr/>
          <a:lstStyle/>
          <a:p>
            <a:r>
              <a:rPr lang="en-US" sz="2400" b="1" u="sng" dirty="0" smtClean="0"/>
              <a:t>Evangelism:</a:t>
            </a:r>
            <a:r>
              <a:rPr lang="en-US" sz="2400" dirty="0" smtClean="0"/>
              <a:t> preaching of the gospel</a:t>
            </a:r>
          </a:p>
          <a:p>
            <a:r>
              <a:rPr lang="en-US" sz="2000" dirty="0" smtClean="0"/>
              <a:t>As Christians we all have an individual responsibility to do our part in preaching and spreading God’s word </a:t>
            </a:r>
            <a:r>
              <a:rPr lang="en-US" sz="2000" dirty="0" smtClean="0">
                <a:solidFill>
                  <a:srgbClr val="FF0000"/>
                </a:solidFill>
              </a:rPr>
              <a:t>(Mark 16:15)</a:t>
            </a:r>
          </a:p>
          <a:p>
            <a:r>
              <a:rPr lang="en-US" sz="2000" dirty="0"/>
              <a:t>Understanding that the gospel is for everyone and not just a select group of people is vital. </a:t>
            </a:r>
            <a:endParaRPr lang="en-US" sz="2000" dirty="0" smtClean="0"/>
          </a:p>
          <a:p>
            <a:pPr marL="0" indent="0">
              <a:buNone/>
            </a:pPr>
            <a:r>
              <a:rPr lang="en-US" sz="2000" dirty="0" smtClean="0"/>
              <a:t>	- All have sinned </a:t>
            </a:r>
            <a:r>
              <a:rPr lang="en-US" sz="2000" dirty="0" smtClean="0">
                <a:solidFill>
                  <a:srgbClr val="FF0000"/>
                </a:solidFill>
              </a:rPr>
              <a:t>(Romans 3:23) (1 John 1:8, 10)</a:t>
            </a:r>
          </a:p>
          <a:p>
            <a:pPr marL="0" indent="0">
              <a:buNone/>
            </a:pPr>
            <a:r>
              <a:rPr lang="en-US" sz="2000" dirty="0"/>
              <a:t>	</a:t>
            </a:r>
            <a:r>
              <a:rPr lang="en-US" sz="2000" dirty="0" smtClean="0"/>
              <a:t>- God shows no partiality </a:t>
            </a:r>
            <a:r>
              <a:rPr lang="en-US" sz="2000" dirty="0" smtClean="0">
                <a:solidFill>
                  <a:srgbClr val="FF0000"/>
                </a:solidFill>
              </a:rPr>
              <a:t>(10:34-35)</a:t>
            </a:r>
          </a:p>
          <a:p>
            <a:r>
              <a:rPr lang="en-US" sz="2000" dirty="0" smtClean="0"/>
              <a:t>This is a great responsibility of the Church that we must not lose sight of!</a:t>
            </a:r>
          </a:p>
          <a:p>
            <a:r>
              <a:rPr lang="en-US" sz="2000" dirty="0" smtClean="0"/>
              <a:t>The church at Thessalonica was praised for their work in evangelism </a:t>
            </a:r>
            <a:r>
              <a:rPr lang="en-US" sz="2000" dirty="0" smtClean="0">
                <a:solidFill>
                  <a:srgbClr val="FF0000"/>
                </a:solidFill>
              </a:rPr>
              <a:t>(1 Thessalonians 1:8).</a:t>
            </a:r>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0778796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fade">
                                      <p:cBhvr>
                                        <p:cTn id="22" dur="5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fade">
                                      <p:cBhvr>
                                        <p:cTn id="27" dur="500"/>
                                        <p:tgtEl>
                                          <p:spTgt spid="81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Effect transition="in" filter="fade">
                                      <p:cBhvr>
                                        <p:cTn id="32" dur="500"/>
                                        <p:tgtEl>
                                          <p:spTgt spid="81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5">
                                            <p:txEl>
                                              <p:pRg st="6" end="6"/>
                                            </p:txEl>
                                          </p:spTgt>
                                        </p:tgtEl>
                                        <p:attrNameLst>
                                          <p:attrName>style.visibility</p:attrName>
                                        </p:attrNameLst>
                                      </p:cBhvr>
                                      <p:to>
                                        <p:strVal val="visible"/>
                                      </p:to>
                                    </p:set>
                                    <p:animEffect transition="in" filter="fade">
                                      <p:cBhvr>
                                        <p:cTn id="37"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The work of the Church</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p:txBody>
          <a:bodyPr/>
          <a:lstStyle/>
          <a:p>
            <a:pPr marL="0" indent="0">
              <a:buNone/>
            </a:pPr>
            <a:r>
              <a:rPr lang="en-US" sz="2400" b="1" dirty="0" smtClean="0"/>
              <a:t>			</a:t>
            </a:r>
            <a:r>
              <a:rPr lang="en-US" sz="2400" b="1" u="sng" dirty="0" smtClean="0"/>
              <a:t>EVANGELISM</a:t>
            </a:r>
          </a:p>
          <a:p>
            <a:r>
              <a:rPr lang="en-US" sz="2000" dirty="0" smtClean="0"/>
              <a:t>According to God’s plan, local churches may spread the Word through several means.</a:t>
            </a:r>
          </a:p>
          <a:p>
            <a:pPr marL="0" indent="0">
              <a:buNone/>
            </a:pPr>
            <a:r>
              <a:rPr lang="en-US" sz="2000" dirty="0" smtClean="0"/>
              <a:t>1) </a:t>
            </a:r>
            <a:r>
              <a:rPr lang="en-US" sz="1800" dirty="0" smtClean="0"/>
              <a:t>Sending out evangelists from a local church:</a:t>
            </a:r>
            <a:endParaRPr lang="en-US" sz="1800" dirty="0"/>
          </a:p>
          <a:p>
            <a:pPr marL="0" indent="0">
              <a:buNone/>
            </a:pPr>
            <a:r>
              <a:rPr lang="en-US" sz="1600" dirty="0"/>
              <a:t>	</a:t>
            </a:r>
            <a:r>
              <a:rPr lang="en-US" sz="1800" dirty="0" smtClean="0">
                <a:solidFill>
                  <a:srgbClr val="FF0000"/>
                </a:solidFill>
              </a:rPr>
              <a:t>- </a:t>
            </a:r>
            <a:r>
              <a:rPr lang="en-US" sz="1800" b="1" dirty="0" smtClean="0">
                <a:solidFill>
                  <a:srgbClr val="FF0000"/>
                </a:solidFill>
              </a:rPr>
              <a:t>Acts 11:22-24</a:t>
            </a:r>
          </a:p>
          <a:p>
            <a:pPr marL="0" indent="0">
              <a:buNone/>
            </a:pPr>
            <a:r>
              <a:rPr lang="en-US" sz="1800" b="1" dirty="0">
                <a:solidFill>
                  <a:srgbClr val="FF0000"/>
                </a:solidFill>
              </a:rPr>
              <a:t>	</a:t>
            </a:r>
            <a:r>
              <a:rPr lang="en-US" sz="1800" b="1" dirty="0" smtClean="0">
                <a:solidFill>
                  <a:srgbClr val="FF0000"/>
                </a:solidFill>
              </a:rPr>
              <a:t>- Acts 13:1-3</a:t>
            </a:r>
          </a:p>
          <a:p>
            <a:pPr marL="0" indent="0">
              <a:buNone/>
            </a:pPr>
            <a:r>
              <a:rPr lang="en-US" sz="1800" b="1" dirty="0">
                <a:solidFill>
                  <a:srgbClr val="FF0000"/>
                </a:solidFill>
              </a:rPr>
              <a:t>	</a:t>
            </a:r>
            <a:r>
              <a:rPr lang="en-US" sz="1800" b="1" dirty="0" smtClean="0">
                <a:solidFill>
                  <a:srgbClr val="FF0000"/>
                </a:solidFill>
              </a:rPr>
              <a:t>- Acts 14:25-27 (they gave a report to the church)</a:t>
            </a:r>
            <a:endParaRPr lang="en-US" sz="1800" b="1" dirty="0">
              <a:solidFill>
                <a:srgbClr val="FF0000"/>
              </a:solidFill>
            </a:endParaRPr>
          </a:p>
          <a:p>
            <a:pPr marL="0" indent="0">
              <a:buNone/>
            </a:pPr>
            <a:r>
              <a:rPr lang="en-US" sz="2000" dirty="0" smtClean="0"/>
              <a:t>2) Supporting evangelists financially</a:t>
            </a:r>
            <a:r>
              <a:rPr lang="en-US" sz="2200" dirty="0" smtClean="0"/>
              <a:t>:</a:t>
            </a:r>
          </a:p>
          <a:p>
            <a:pPr marL="0" indent="0">
              <a:buNone/>
            </a:pPr>
            <a:r>
              <a:rPr lang="en-US" sz="2200" dirty="0"/>
              <a:t>	</a:t>
            </a:r>
            <a:r>
              <a:rPr lang="en-US" sz="1800" b="1" dirty="0" smtClean="0">
                <a:solidFill>
                  <a:srgbClr val="FF0000"/>
                </a:solidFill>
              </a:rPr>
              <a:t>- 1 Corinthians 9:14</a:t>
            </a:r>
          </a:p>
          <a:p>
            <a:pPr marL="0" indent="0">
              <a:buNone/>
            </a:pPr>
            <a:r>
              <a:rPr lang="en-US" sz="1800" b="1" dirty="0">
                <a:solidFill>
                  <a:srgbClr val="FF0000"/>
                </a:solidFill>
              </a:rPr>
              <a:t>	</a:t>
            </a:r>
            <a:r>
              <a:rPr lang="en-US" sz="1800" b="1" dirty="0" smtClean="0">
                <a:solidFill>
                  <a:srgbClr val="FF0000"/>
                </a:solidFill>
              </a:rPr>
              <a:t>- Philippians 4:15-16</a:t>
            </a:r>
          </a:p>
          <a:p>
            <a:pPr marL="0" indent="0">
              <a:buNone/>
            </a:pPr>
            <a:r>
              <a:rPr lang="en-US" sz="1800" dirty="0" smtClean="0"/>
              <a:t>3) Inviting unbelievers to hear the Word:</a:t>
            </a:r>
          </a:p>
          <a:p>
            <a:pPr marL="0" indent="0">
              <a:buNone/>
            </a:pPr>
            <a:r>
              <a:rPr lang="en-US" sz="1800" dirty="0" smtClean="0"/>
              <a:t>	</a:t>
            </a:r>
            <a:r>
              <a:rPr lang="en-US" sz="1800" b="1" dirty="0" smtClean="0">
                <a:solidFill>
                  <a:srgbClr val="FF0000"/>
                </a:solidFill>
              </a:rPr>
              <a:t>-1 Corinthians 14: 23-24</a:t>
            </a:r>
          </a:p>
          <a:p>
            <a:pPr marL="0" indent="0">
              <a:buNone/>
            </a:pPr>
            <a:endParaRPr lang="en-US" sz="1800" dirty="0" smtClean="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6938383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500"/>
                                        <p:tgtEl>
                                          <p:spTgt spid="819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195">
                                            <p:txEl>
                                              <p:pRg st="3" end="3"/>
                                            </p:txEl>
                                          </p:spTgt>
                                        </p:tgtEl>
                                        <p:attrNameLst>
                                          <p:attrName>style.visibility</p:attrName>
                                        </p:attrNameLst>
                                      </p:cBhvr>
                                      <p:to>
                                        <p:strVal val="visible"/>
                                      </p:to>
                                    </p:set>
                                    <p:animEffect transition="in" filter="fade">
                                      <p:cBhvr>
                                        <p:cTn id="20" dur="500"/>
                                        <p:tgtEl>
                                          <p:spTgt spid="819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animEffect transition="in" filter="fade">
                                      <p:cBhvr>
                                        <p:cTn id="23" dur="500"/>
                                        <p:tgtEl>
                                          <p:spTgt spid="819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195">
                                            <p:txEl>
                                              <p:pRg st="5" end="5"/>
                                            </p:txEl>
                                          </p:spTgt>
                                        </p:tgtEl>
                                        <p:attrNameLst>
                                          <p:attrName>style.visibility</p:attrName>
                                        </p:attrNameLst>
                                      </p:cBhvr>
                                      <p:to>
                                        <p:strVal val="visible"/>
                                      </p:to>
                                    </p:set>
                                    <p:animEffect transition="in" filter="fade">
                                      <p:cBhvr>
                                        <p:cTn id="26" dur="500"/>
                                        <p:tgtEl>
                                          <p:spTgt spid="819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animEffect transition="in" filter="fade">
                                      <p:cBhvr>
                                        <p:cTn id="31" dur="500"/>
                                        <p:tgtEl>
                                          <p:spTgt spid="8195">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8195">
                                            <p:txEl>
                                              <p:pRg st="7" end="7"/>
                                            </p:txEl>
                                          </p:spTgt>
                                        </p:tgtEl>
                                        <p:attrNameLst>
                                          <p:attrName>style.visibility</p:attrName>
                                        </p:attrNameLst>
                                      </p:cBhvr>
                                      <p:to>
                                        <p:strVal val="visible"/>
                                      </p:to>
                                    </p:set>
                                    <p:animEffect transition="in" filter="fade">
                                      <p:cBhvr>
                                        <p:cTn id="34" dur="500"/>
                                        <p:tgtEl>
                                          <p:spTgt spid="8195">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8195">
                                            <p:txEl>
                                              <p:pRg st="8" end="8"/>
                                            </p:txEl>
                                          </p:spTgt>
                                        </p:tgtEl>
                                        <p:attrNameLst>
                                          <p:attrName>style.visibility</p:attrName>
                                        </p:attrNameLst>
                                      </p:cBhvr>
                                      <p:to>
                                        <p:strVal val="visible"/>
                                      </p:to>
                                    </p:set>
                                    <p:animEffect transition="in" filter="fade">
                                      <p:cBhvr>
                                        <p:cTn id="37" dur="500"/>
                                        <p:tgtEl>
                                          <p:spTgt spid="819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195">
                                            <p:txEl>
                                              <p:pRg st="9" end="9"/>
                                            </p:txEl>
                                          </p:spTgt>
                                        </p:tgtEl>
                                        <p:attrNameLst>
                                          <p:attrName>style.visibility</p:attrName>
                                        </p:attrNameLst>
                                      </p:cBhvr>
                                      <p:to>
                                        <p:strVal val="visible"/>
                                      </p:to>
                                    </p:set>
                                    <p:animEffect transition="in" filter="fade">
                                      <p:cBhvr>
                                        <p:cTn id="42" dur="500"/>
                                        <p:tgtEl>
                                          <p:spTgt spid="8195">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8195">
                                            <p:txEl>
                                              <p:pRg st="10" end="10"/>
                                            </p:txEl>
                                          </p:spTgt>
                                        </p:tgtEl>
                                        <p:attrNameLst>
                                          <p:attrName>style.visibility</p:attrName>
                                        </p:attrNameLst>
                                      </p:cBhvr>
                                      <p:to>
                                        <p:strVal val="visible"/>
                                      </p:to>
                                    </p:set>
                                    <p:animEffect transition="in" filter="fade">
                                      <p:cBhvr>
                                        <p:cTn id="45" dur="500"/>
                                        <p:tgtEl>
                                          <p:spTgt spid="819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The work of the Church</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p:txBody>
          <a:bodyPr/>
          <a:lstStyle/>
          <a:p>
            <a:r>
              <a:rPr lang="en-US" sz="2400" b="1" u="sng" dirty="0"/>
              <a:t>Edification</a:t>
            </a:r>
            <a:r>
              <a:rPr lang="en-US" sz="2400" dirty="0"/>
              <a:t>: building up and strengthening those who are Christians.</a:t>
            </a:r>
          </a:p>
          <a:p>
            <a:r>
              <a:rPr lang="en-US" sz="2000" dirty="0"/>
              <a:t>One of the primary reasons local churches assemble together for worship is for edification. </a:t>
            </a:r>
            <a:r>
              <a:rPr lang="en-US" sz="2000" dirty="0">
                <a:solidFill>
                  <a:srgbClr val="FF0000"/>
                </a:solidFill>
              </a:rPr>
              <a:t>(1 Corinthians 14:26)</a:t>
            </a:r>
          </a:p>
          <a:p>
            <a:r>
              <a:rPr lang="en-US" sz="2000" dirty="0"/>
              <a:t>Edification, is not doing whatever we want to do to make one another “feel </a:t>
            </a:r>
            <a:r>
              <a:rPr lang="en-US" sz="2000" dirty="0" smtClean="0"/>
              <a:t>good,” </a:t>
            </a:r>
            <a:r>
              <a:rPr lang="en-US" sz="2000" dirty="0"/>
              <a:t>but rather it is doing what God has told us to do to make one another stronger and more faithful!</a:t>
            </a:r>
          </a:p>
          <a:p>
            <a:r>
              <a:rPr lang="en-US" sz="2000" dirty="0"/>
              <a:t>Edification comes through God’s word </a:t>
            </a:r>
            <a:r>
              <a:rPr lang="en-US" sz="2000" dirty="0">
                <a:solidFill>
                  <a:srgbClr val="FF0000"/>
                </a:solidFill>
              </a:rPr>
              <a:t>(Acts 20:32</a:t>
            </a:r>
            <a:r>
              <a:rPr lang="en-US" sz="2000" dirty="0"/>
              <a:t>) not through external social events and activities!</a:t>
            </a:r>
          </a:p>
          <a:p>
            <a:r>
              <a:rPr lang="en-US" sz="2000" dirty="0"/>
              <a:t>Edification involves:</a:t>
            </a:r>
          </a:p>
          <a:p>
            <a:pPr lvl="1"/>
            <a:r>
              <a:rPr lang="en-US" sz="1700" dirty="0" smtClean="0"/>
              <a:t>Instruction, exhortation</a:t>
            </a:r>
            <a:r>
              <a:rPr lang="en-US" sz="1700" dirty="0"/>
              <a:t>, correction and rebuke </a:t>
            </a:r>
            <a:r>
              <a:rPr lang="en-US" sz="1800" dirty="0" smtClean="0">
                <a:solidFill>
                  <a:srgbClr val="FF0000"/>
                </a:solidFill>
              </a:rPr>
              <a:t>(1 </a:t>
            </a:r>
            <a:r>
              <a:rPr lang="en-US" sz="1800" dirty="0">
                <a:solidFill>
                  <a:srgbClr val="FF0000"/>
                </a:solidFill>
              </a:rPr>
              <a:t>Cor. 5, 2 Timothy 3:16)</a:t>
            </a:r>
          </a:p>
          <a:p>
            <a:pPr lvl="1"/>
            <a:r>
              <a:rPr lang="en-US" sz="1800" dirty="0"/>
              <a:t>May even involve withdrawal </a:t>
            </a:r>
            <a:r>
              <a:rPr lang="en-US" sz="1800" dirty="0">
                <a:solidFill>
                  <a:srgbClr val="FF0000"/>
                </a:solidFill>
              </a:rPr>
              <a:t>(2 Thess. </a:t>
            </a:r>
            <a:r>
              <a:rPr lang="en-US" sz="1800" dirty="0" smtClean="0">
                <a:solidFill>
                  <a:srgbClr val="FF0000"/>
                </a:solidFill>
              </a:rPr>
              <a:t>3:6, 14-15)</a:t>
            </a:r>
            <a:endParaRPr lang="en-US" sz="1800" dirty="0">
              <a:solidFill>
                <a:srgbClr val="FF0000"/>
              </a:solidFill>
            </a:endParaRPr>
          </a:p>
          <a:p>
            <a:pPr marL="0" indent="0">
              <a:buNone/>
            </a:pPr>
            <a:endParaRPr lang="en-US" sz="1800" dirty="0" smtClean="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271274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fade">
                                      <p:cBhvr>
                                        <p:cTn id="22" dur="5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fade">
                                      <p:cBhvr>
                                        <p:cTn id="27" dur="500"/>
                                        <p:tgtEl>
                                          <p:spTgt spid="81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Effect transition="in" filter="fade">
                                      <p:cBhvr>
                                        <p:cTn id="32" dur="500"/>
                                        <p:tgtEl>
                                          <p:spTgt spid="81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5">
                                            <p:txEl>
                                              <p:pRg st="6" end="6"/>
                                            </p:txEl>
                                          </p:spTgt>
                                        </p:tgtEl>
                                        <p:attrNameLst>
                                          <p:attrName>style.visibility</p:attrName>
                                        </p:attrNameLst>
                                      </p:cBhvr>
                                      <p:to>
                                        <p:strVal val="visible"/>
                                      </p:to>
                                    </p:set>
                                    <p:animEffect transition="in" filter="fade">
                                      <p:cBhvr>
                                        <p:cTn id="37"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The work of the Church</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p:txBody>
          <a:bodyPr/>
          <a:lstStyle/>
          <a:p>
            <a:pPr marL="0" indent="0">
              <a:buNone/>
            </a:pPr>
            <a:r>
              <a:rPr lang="en-US" sz="2400" dirty="0" smtClean="0"/>
              <a:t>		</a:t>
            </a:r>
            <a:r>
              <a:rPr lang="en-US" sz="2400" b="1" u="sng" dirty="0" smtClean="0"/>
              <a:t>Edification in the church:</a:t>
            </a:r>
          </a:p>
          <a:p>
            <a:r>
              <a:rPr lang="en-US" sz="2400" dirty="0" smtClean="0"/>
              <a:t>Praying </a:t>
            </a:r>
            <a:r>
              <a:rPr lang="en-US" sz="2400" dirty="0" smtClean="0">
                <a:solidFill>
                  <a:srgbClr val="FF0000"/>
                </a:solidFill>
              </a:rPr>
              <a:t>(1 Cor. 14:15, Acts 2:42, 12:5)</a:t>
            </a:r>
          </a:p>
          <a:p>
            <a:r>
              <a:rPr lang="en-US" sz="2400" dirty="0" smtClean="0"/>
              <a:t>Singing </a:t>
            </a:r>
            <a:r>
              <a:rPr lang="en-US" sz="2400" dirty="0" smtClean="0">
                <a:solidFill>
                  <a:srgbClr val="FF0000"/>
                </a:solidFill>
              </a:rPr>
              <a:t>(1 Cor. 14:15, Eph. 5:19, Col. 3:16)</a:t>
            </a:r>
          </a:p>
          <a:p>
            <a:r>
              <a:rPr lang="en-US" sz="2400" dirty="0" smtClean="0"/>
              <a:t>Partaking of the Lord’s supper </a:t>
            </a:r>
            <a:r>
              <a:rPr lang="en-US" sz="2400" dirty="0" smtClean="0">
                <a:solidFill>
                  <a:srgbClr val="FF0000"/>
                </a:solidFill>
              </a:rPr>
              <a:t>( 1 Cor. 11:18-34,       Acts 2:42, 20:7)</a:t>
            </a:r>
          </a:p>
          <a:p>
            <a:r>
              <a:rPr lang="en-US" sz="2400" dirty="0" smtClean="0"/>
              <a:t>Preaching/Teaching: </a:t>
            </a:r>
            <a:r>
              <a:rPr lang="en-US" sz="2400" dirty="0" smtClean="0">
                <a:solidFill>
                  <a:srgbClr val="FF0000"/>
                </a:solidFill>
              </a:rPr>
              <a:t>(Acts 5:42, 2 Tim. 4:2)	</a:t>
            </a:r>
          </a:p>
          <a:p>
            <a:r>
              <a:rPr lang="en-US" sz="2400" dirty="0" smtClean="0"/>
              <a:t>Monetary collection for the saints </a:t>
            </a:r>
            <a:r>
              <a:rPr lang="en-US" sz="2400" dirty="0" smtClean="0">
                <a:solidFill>
                  <a:srgbClr val="FF0000"/>
                </a:solidFill>
              </a:rPr>
              <a:t>(1 Cor. 16:1-2)</a:t>
            </a:r>
          </a:p>
          <a:p>
            <a:r>
              <a:rPr lang="en-US" sz="2400" dirty="0" smtClean="0"/>
              <a:t>Reports of evangelical work </a:t>
            </a:r>
            <a:r>
              <a:rPr lang="en-US" sz="2400" dirty="0" smtClean="0">
                <a:solidFill>
                  <a:srgbClr val="FF0000"/>
                </a:solidFill>
              </a:rPr>
              <a:t>(Acts 14:27)</a:t>
            </a:r>
          </a:p>
          <a:p>
            <a:endParaRPr lang="en-US" sz="2400" dirty="0" smtClean="0"/>
          </a:p>
          <a:p>
            <a:endParaRPr lang="en-US" sz="2400" dirty="0" smtClean="0"/>
          </a:p>
          <a:p>
            <a:endParaRPr lang="en-US" sz="2400" dirty="0" smtClean="0"/>
          </a:p>
          <a:p>
            <a:pPr marL="0" indent="0" algn="ctr">
              <a:buNone/>
            </a:pPr>
            <a:endParaRPr lang="en-US" sz="2400" dirty="0" smtClean="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0356761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fade">
                                      <p:cBhvr>
                                        <p:cTn id="22" dur="5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fade">
                                      <p:cBhvr>
                                        <p:cTn id="27" dur="500"/>
                                        <p:tgtEl>
                                          <p:spTgt spid="81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Effect transition="in" filter="fade">
                                      <p:cBhvr>
                                        <p:cTn id="32" dur="500"/>
                                        <p:tgtEl>
                                          <p:spTgt spid="81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5">
                                            <p:txEl>
                                              <p:pRg st="6" end="6"/>
                                            </p:txEl>
                                          </p:spTgt>
                                        </p:tgtEl>
                                        <p:attrNameLst>
                                          <p:attrName>style.visibility</p:attrName>
                                        </p:attrNameLst>
                                      </p:cBhvr>
                                      <p:to>
                                        <p:strVal val="visible"/>
                                      </p:to>
                                    </p:set>
                                    <p:animEffect transition="in" filter="fade">
                                      <p:cBhvr>
                                        <p:cTn id="37"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The work of the Church</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p:txBody>
          <a:bodyPr/>
          <a:lstStyle/>
          <a:p>
            <a:r>
              <a:rPr lang="en-US" sz="2400" b="1" u="sng" dirty="0" smtClean="0"/>
              <a:t>Helping needy saints</a:t>
            </a:r>
          </a:p>
          <a:p>
            <a:r>
              <a:rPr lang="en-US" sz="2200" dirty="0" smtClean="0"/>
              <a:t>We must first understand that we have a responsibility to work (if we are able) to supply for our own physical needs.</a:t>
            </a:r>
          </a:p>
          <a:p>
            <a:pPr lvl="1"/>
            <a:r>
              <a:rPr lang="en-US" sz="1800" dirty="0" smtClean="0">
                <a:solidFill>
                  <a:srgbClr val="FF0000"/>
                </a:solidFill>
              </a:rPr>
              <a:t>Genesis 3:19</a:t>
            </a:r>
          </a:p>
          <a:p>
            <a:pPr lvl="1"/>
            <a:r>
              <a:rPr lang="en-US" sz="1800" dirty="0" smtClean="0">
                <a:solidFill>
                  <a:srgbClr val="FF0000"/>
                </a:solidFill>
              </a:rPr>
              <a:t>2 Thessalonians 3:10</a:t>
            </a:r>
          </a:p>
          <a:p>
            <a:r>
              <a:rPr lang="en-US" sz="2200" dirty="0" smtClean="0"/>
              <a:t>However, because of famine, natural disaster, economic crises, death of provider or other similar problems can prevent individuals from being able to meet their physical needs.</a:t>
            </a:r>
          </a:p>
          <a:p>
            <a:r>
              <a:rPr lang="en-US" sz="2200" dirty="0" smtClean="0"/>
              <a:t>In such cases, God expects his children individually to do what they can to help:</a:t>
            </a:r>
          </a:p>
          <a:p>
            <a:pPr marL="0" indent="0">
              <a:buNone/>
            </a:pPr>
            <a:r>
              <a:rPr lang="en-US" sz="2000" dirty="0"/>
              <a:t> </a:t>
            </a:r>
            <a:r>
              <a:rPr lang="en-US" sz="2000" dirty="0" smtClean="0"/>
              <a:t>     </a:t>
            </a:r>
            <a:r>
              <a:rPr lang="en-US" sz="1800" dirty="0" smtClean="0">
                <a:solidFill>
                  <a:srgbClr val="FF0000"/>
                </a:solidFill>
              </a:rPr>
              <a:t>- Galatians 6:10</a:t>
            </a:r>
          </a:p>
          <a:p>
            <a:pPr marL="0" indent="0">
              <a:buNone/>
            </a:pPr>
            <a:r>
              <a:rPr lang="en-US" sz="1800" dirty="0" smtClean="0">
                <a:solidFill>
                  <a:srgbClr val="FF0000"/>
                </a:solidFill>
              </a:rPr>
              <a:t>      - Ephesians 4:28</a:t>
            </a:r>
            <a:endParaRPr lang="en-US" sz="1800" dirty="0" smtClean="0"/>
          </a:p>
          <a:p>
            <a:pPr marL="457200" lvl="1" indent="0">
              <a:buNone/>
            </a:pPr>
            <a:endParaRPr lang="en-US" sz="1800" dirty="0" smtClean="0">
              <a:solidFill>
                <a:srgbClr val="FF0000"/>
              </a:solidFill>
            </a:endParaRPr>
          </a:p>
          <a:p>
            <a:pPr marL="457200" lvl="1" indent="0">
              <a:buNone/>
            </a:pPr>
            <a:endParaRPr lang="en-US" sz="1800" dirty="0" smtClean="0">
              <a:solidFill>
                <a:srgbClr val="FF0000"/>
              </a:solidFill>
            </a:endParaRPr>
          </a:p>
          <a:p>
            <a:pPr marL="457200" lvl="1" indent="0">
              <a:buNone/>
            </a:pPr>
            <a:endParaRPr lang="en-US" sz="1800" dirty="0" smtClean="0">
              <a:solidFill>
                <a:srgbClr val="FF0000"/>
              </a:solidFill>
            </a:endParaRPr>
          </a:p>
          <a:p>
            <a:endParaRPr lang="en-US" sz="2400" dirty="0" smtClean="0"/>
          </a:p>
          <a:p>
            <a:endParaRPr lang="en-US" sz="2400" dirty="0" smtClean="0"/>
          </a:p>
          <a:p>
            <a:pPr marL="0" indent="0" algn="ctr">
              <a:buNone/>
            </a:pPr>
            <a:endParaRPr lang="en-US" sz="2400" dirty="0" smtClean="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83163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Effect transition="in" filter="fade">
                                      <p:cBhvr>
                                        <p:cTn id="15" dur="500"/>
                                        <p:tgtEl>
                                          <p:spTgt spid="819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195">
                                            <p:txEl>
                                              <p:pRg st="3" end="3"/>
                                            </p:txEl>
                                          </p:spTgt>
                                        </p:tgtEl>
                                        <p:attrNameLst>
                                          <p:attrName>style.visibility</p:attrName>
                                        </p:attrNameLst>
                                      </p:cBhvr>
                                      <p:to>
                                        <p:strVal val="visible"/>
                                      </p:to>
                                    </p:set>
                                    <p:animEffect transition="in" filter="fade">
                                      <p:cBhvr>
                                        <p:cTn id="18" dur="500"/>
                                        <p:tgtEl>
                                          <p:spTgt spid="819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animEffect transition="in" filter="fade">
                                      <p:cBhvr>
                                        <p:cTn id="23" dur="500"/>
                                        <p:tgtEl>
                                          <p:spTgt spid="819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195">
                                            <p:txEl>
                                              <p:pRg st="5" end="5"/>
                                            </p:txEl>
                                          </p:spTgt>
                                        </p:tgtEl>
                                        <p:attrNameLst>
                                          <p:attrName>style.visibility</p:attrName>
                                        </p:attrNameLst>
                                      </p:cBhvr>
                                      <p:to>
                                        <p:strVal val="visible"/>
                                      </p:to>
                                    </p:set>
                                    <p:animEffect transition="in" filter="fade">
                                      <p:cBhvr>
                                        <p:cTn id="28" dur="500"/>
                                        <p:tgtEl>
                                          <p:spTgt spid="8195">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animEffect transition="in" filter="fade">
                                      <p:cBhvr>
                                        <p:cTn id="31" dur="500"/>
                                        <p:tgtEl>
                                          <p:spTgt spid="8195">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8195">
                                            <p:txEl>
                                              <p:pRg st="7" end="7"/>
                                            </p:txEl>
                                          </p:spTgt>
                                        </p:tgtEl>
                                        <p:attrNameLst>
                                          <p:attrName>style.visibility</p:attrName>
                                        </p:attrNameLst>
                                      </p:cBhvr>
                                      <p:to>
                                        <p:strVal val="visible"/>
                                      </p:to>
                                    </p:set>
                                    <p:animEffect transition="in" filter="fade">
                                      <p:cBhvr>
                                        <p:cTn id="34" dur="500"/>
                                        <p:tgtEl>
                                          <p:spTgt spid="8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5122"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First, let's look at the church.</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Not designed by man.</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Designed by God.</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All part of the eternal plan.</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OT Prophesies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Daniel 2</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Isaiah 2</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Joel 2</a:t>
            </a:r>
          </a:p>
        </p:txBody>
      </p:sp>
      <p:pic>
        <p:nvPicPr>
          <p:cNvPr id="5123"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5124"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5125"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The work of the Church</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p:txBody>
          <a:bodyPr/>
          <a:lstStyle/>
          <a:p>
            <a:r>
              <a:rPr lang="en-US" sz="2000" dirty="0" smtClean="0"/>
              <a:t>God also gives local churches the responsibility of relieving the physical needs of destitute saints:</a:t>
            </a:r>
          </a:p>
          <a:p>
            <a:pPr lvl="1"/>
            <a:r>
              <a:rPr lang="en-US" sz="1800" dirty="0" smtClean="0">
                <a:solidFill>
                  <a:srgbClr val="FF0000"/>
                </a:solidFill>
              </a:rPr>
              <a:t>Acts 4:32-35</a:t>
            </a:r>
          </a:p>
          <a:p>
            <a:pPr lvl="1"/>
            <a:r>
              <a:rPr lang="en-US" sz="1800" dirty="0" smtClean="0">
                <a:solidFill>
                  <a:srgbClr val="FF0000"/>
                </a:solidFill>
              </a:rPr>
              <a:t>Acts 11:25-30</a:t>
            </a:r>
          </a:p>
          <a:p>
            <a:pPr lvl="1"/>
            <a:r>
              <a:rPr lang="en-US" sz="1800" dirty="0" smtClean="0">
                <a:solidFill>
                  <a:srgbClr val="FF0000"/>
                </a:solidFill>
              </a:rPr>
              <a:t>Romans 15:25-26 ; 2 Corinthians 8:1-4</a:t>
            </a:r>
          </a:p>
          <a:p>
            <a:pPr lvl="1"/>
            <a:r>
              <a:rPr lang="en-US" sz="1800" dirty="0" smtClean="0">
                <a:solidFill>
                  <a:srgbClr val="FF0000"/>
                </a:solidFill>
              </a:rPr>
              <a:t>2 Corinthians 9:1-12</a:t>
            </a:r>
          </a:p>
          <a:p>
            <a:pPr>
              <a:buFont typeface="Arial" pitchFamily="34" charset="0"/>
              <a:buChar char="•"/>
            </a:pPr>
            <a:r>
              <a:rPr lang="en-US" sz="2000" dirty="0" smtClean="0"/>
              <a:t>Through scripture we consistently see that local churches had the work of helping needy saints.</a:t>
            </a:r>
          </a:p>
          <a:p>
            <a:pPr>
              <a:buFont typeface="Arial" pitchFamily="34" charset="0"/>
              <a:buChar char="•"/>
            </a:pPr>
            <a:r>
              <a:rPr lang="en-US" sz="2000" dirty="0" smtClean="0"/>
              <a:t>Churches MUST concern themselves with doing the work God has left for them to do and not straying from God’s perfect pattern!</a:t>
            </a:r>
          </a:p>
          <a:p>
            <a:pPr>
              <a:buFont typeface="Arial" pitchFamily="34" charset="0"/>
              <a:buChar char="•"/>
            </a:pPr>
            <a:r>
              <a:rPr lang="en-US" sz="2000" dirty="0" smtClean="0"/>
              <a:t>We must accept that God’s design is not only the right way but also the best way!</a:t>
            </a:r>
          </a:p>
          <a:p>
            <a:pPr>
              <a:buFont typeface="Arial" pitchFamily="34" charset="0"/>
              <a:buChar char="•"/>
            </a:pPr>
            <a:r>
              <a:rPr lang="en-US" sz="2000" dirty="0" smtClean="0">
                <a:solidFill>
                  <a:srgbClr val="FF0000"/>
                </a:solidFill>
              </a:rPr>
              <a:t>John 17:4</a:t>
            </a:r>
            <a:r>
              <a:rPr lang="en-US" sz="2000" dirty="0" smtClean="0"/>
              <a:t>. Can we safely repeat these words as a local church?</a:t>
            </a:r>
          </a:p>
          <a:p>
            <a:endParaRPr lang="en-US" sz="2400" dirty="0" smtClean="0"/>
          </a:p>
          <a:p>
            <a:pPr marL="0" indent="0" algn="ctr">
              <a:buNone/>
            </a:pPr>
            <a:endParaRPr lang="en-US" sz="2400" dirty="0" smtClean="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095109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fade">
                                      <p:cBhvr>
                                        <p:cTn id="10" dur="500"/>
                                        <p:tgtEl>
                                          <p:spTgt spid="819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fade">
                                      <p:cBhvr>
                                        <p:cTn id="13" dur="500"/>
                                        <p:tgtEl>
                                          <p:spTgt spid="819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195">
                                            <p:txEl>
                                              <p:pRg st="3" end="3"/>
                                            </p:txEl>
                                          </p:spTgt>
                                        </p:tgtEl>
                                        <p:attrNameLst>
                                          <p:attrName>style.visibility</p:attrName>
                                        </p:attrNameLst>
                                      </p:cBhvr>
                                      <p:to>
                                        <p:strVal val="visible"/>
                                      </p:to>
                                    </p:set>
                                    <p:animEffect transition="in" filter="fade">
                                      <p:cBhvr>
                                        <p:cTn id="16" dur="500"/>
                                        <p:tgtEl>
                                          <p:spTgt spid="819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animEffect transition="in" filter="fade">
                                      <p:cBhvr>
                                        <p:cTn id="19" dur="500"/>
                                        <p:tgtEl>
                                          <p:spTgt spid="819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195">
                                            <p:txEl>
                                              <p:pRg st="5" end="5"/>
                                            </p:txEl>
                                          </p:spTgt>
                                        </p:tgtEl>
                                        <p:attrNameLst>
                                          <p:attrName>style.visibility</p:attrName>
                                        </p:attrNameLst>
                                      </p:cBhvr>
                                      <p:to>
                                        <p:strVal val="visible"/>
                                      </p:to>
                                    </p:set>
                                    <p:animEffect transition="in" filter="fade">
                                      <p:cBhvr>
                                        <p:cTn id="24" dur="500"/>
                                        <p:tgtEl>
                                          <p:spTgt spid="819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195">
                                            <p:txEl>
                                              <p:pRg st="6" end="6"/>
                                            </p:txEl>
                                          </p:spTgt>
                                        </p:tgtEl>
                                        <p:attrNameLst>
                                          <p:attrName>style.visibility</p:attrName>
                                        </p:attrNameLst>
                                      </p:cBhvr>
                                      <p:to>
                                        <p:strVal val="visible"/>
                                      </p:to>
                                    </p:set>
                                    <p:animEffect transition="in" filter="fade">
                                      <p:cBhvr>
                                        <p:cTn id="29" dur="500"/>
                                        <p:tgtEl>
                                          <p:spTgt spid="819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195">
                                            <p:txEl>
                                              <p:pRg st="7" end="7"/>
                                            </p:txEl>
                                          </p:spTgt>
                                        </p:tgtEl>
                                        <p:attrNameLst>
                                          <p:attrName>style.visibility</p:attrName>
                                        </p:attrNameLst>
                                      </p:cBhvr>
                                      <p:to>
                                        <p:strVal val="visible"/>
                                      </p:to>
                                    </p:set>
                                    <p:animEffect transition="in" filter="fade">
                                      <p:cBhvr>
                                        <p:cTn id="34" dur="500"/>
                                        <p:tgtEl>
                                          <p:spTgt spid="819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8195">
                                            <p:txEl>
                                              <p:pRg st="8" end="8"/>
                                            </p:txEl>
                                          </p:spTgt>
                                        </p:tgtEl>
                                        <p:attrNameLst>
                                          <p:attrName>style.visibility</p:attrName>
                                        </p:attrNameLst>
                                      </p:cBhvr>
                                      <p:to>
                                        <p:strVal val="visible"/>
                                      </p:to>
                                    </p:set>
                                    <p:animEffect transition="in" filter="fade">
                                      <p:cBhvr>
                                        <p:cTn id="39" dur="500"/>
                                        <p:tgtEl>
                                          <p:spTgt spid="81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The work of the Church</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a:xfrm>
            <a:off x="457200" y="1590675"/>
            <a:ext cx="8229600" cy="4525963"/>
          </a:xfrm>
        </p:spPr>
        <p:txBody>
          <a:bodyPr>
            <a:normAutofit fontScale="85000" lnSpcReduction="20000"/>
          </a:bodyPr>
          <a:lstStyle/>
          <a:p>
            <a:pPr marL="0" indent="0">
              <a:buNone/>
            </a:pPr>
            <a:r>
              <a:rPr lang="en-US" sz="1800" dirty="0"/>
              <a:t>	</a:t>
            </a:r>
            <a:r>
              <a:rPr lang="en-US" sz="1800" dirty="0" smtClean="0"/>
              <a:t>    </a:t>
            </a:r>
            <a:r>
              <a:rPr lang="en-US" sz="1800" b="1" u="sng" dirty="0" smtClean="0"/>
              <a:t>How young Christians can help the local</a:t>
            </a:r>
          </a:p>
          <a:p>
            <a:pPr marL="0" indent="0">
              <a:buNone/>
            </a:pPr>
            <a:r>
              <a:rPr lang="en-US" sz="1800" b="1" dirty="0" smtClean="0"/>
              <a:t>	             </a:t>
            </a:r>
            <a:r>
              <a:rPr lang="en-US" sz="1800" b="1" u="sng" dirty="0" smtClean="0"/>
              <a:t>church accomplish its work:</a:t>
            </a:r>
          </a:p>
          <a:p>
            <a:r>
              <a:rPr lang="en-US" sz="1800" dirty="0" smtClean="0"/>
              <a:t>Let no one despise your youth…</a:t>
            </a:r>
            <a:r>
              <a:rPr lang="en-US" sz="1800" dirty="0" smtClean="0">
                <a:solidFill>
                  <a:srgbClr val="FF0000"/>
                </a:solidFill>
              </a:rPr>
              <a:t>(1 Timothy 4:12), </a:t>
            </a:r>
            <a:r>
              <a:rPr lang="en-US" sz="1800" dirty="0" smtClean="0"/>
              <a:t>be an example in:</a:t>
            </a:r>
          </a:p>
          <a:p>
            <a:pPr lvl="1"/>
            <a:r>
              <a:rPr lang="en-US" sz="1800" dirty="0" smtClean="0"/>
              <a:t>Word </a:t>
            </a:r>
            <a:r>
              <a:rPr lang="en-US" sz="1800" dirty="0" smtClean="0">
                <a:solidFill>
                  <a:srgbClr val="FF0000"/>
                </a:solidFill>
              </a:rPr>
              <a:t>(Colossians 4:6, Ephesians 4:29, Matthew 5:37)</a:t>
            </a:r>
          </a:p>
          <a:p>
            <a:pPr lvl="1"/>
            <a:r>
              <a:rPr lang="en-US" sz="1800" dirty="0" smtClean="0"/>
              <a:t>Conduct </a:t>
            </a:r>
            <a:r>
              <a:rPr lang="en-US" sz="1800" dirty="0" smtClean="0">
                <a:solidFill>
                  <a:srgbClr val="FF0000"/>
                </a:solidFill>
              </a:rPr>
              <a:t>( Matt. 5:16, Eph.1:6)</a:t>
            </a:r>
          </a:p>
          <a:p>
            <a:pPr lvl="1"/>
            <a:r>
              <a:rPr lang="en-US" sz="1800" dirty="0" smtClean="0"/>
              <a:t>Love </a:t>
            </a:r>
            <a:r>
              <a:rPr lang="en-US" sz="1800" dirty="0" smtClean="0">
                <a:solidFill>
                  <a:srgbClr val="FF0000"/>
                </a:solidFill>
              </a:rPr>
              <a:t>(1 Cor. 16:14, 1 John 3:18, 23)</a:t>
            </a:r>
          </a:p>
          <a:p>
            <a:pPr lvl="1"/>
            <a:r>
              <a:rPr lang="en-US" sz="1800" dirty="0" smtClean="0"/>
              <a:t>Faith </a:t>
            </a:r>
            <a:r>
              <a:rPr lang="en-US" sz="1800" dirty="0" smtClean="0">
                <a:solidFill>
                  <a:srgbClr val="FF0000"/>
                </a:solidFill>
              </a:rPr>
              <a:t>(Hebrews 11:6, Revelation 2;10)</a:t>
            </a:r>
          </a:p>
          <a:p>
            <a:pPr lvl="1"/>
            <a:r>
              <a:rPr lang="en-US" sz="1800" dirty="0" smtClean="0"/>
              <a:t>Purity </a:t>
            </a:r>
            <a:r>
              <a:rPr lang="en-US" sz="1800" dirty="0" smtClean="0">
                <a:solidFill>
                  <a:srgbClr val="FF0000"/>
                </a:solidFill>
              </a:rPr>
              <a:t>(Matt. 5:8, 2 Tim. 2:22, 1 Cor. 6:18)</a:t>
            </a:r>
          </a:p>
          <a:p>
            <a:pPr>
              <a:buFont typeface="Arial" pitchFamily="34" charset="0"/>
              <a:buChar char="•"/>
            </a:pPr>
            <a:r>
              <a:rPr lang="en-US" sz="1800" dirty="0" smtClean="0"/>
              <a:t>Pray that the church will help spread God’s word</a:t>
            </a:r>
          </a:p>
          <a:p>
            <a:pPr marL="0" indent="0">
              <a:buNone/>
            </a:pPr>
            <a:r>
              <a:rPr lang="en-US" sz="1800" dirty="0" smtClean="0"/>
              <a:t>	</a:t>
            </a:r>
            <a:r>
              <a:rPr lang="en-US" sz="1800" dirty="0" smtClean="0">
                <a:solidFill>
                  <a:srgbClr val="FF0000"/>
                </a:solidFill>
              </a:rPr>
              <a:t>-</a:t>
            </a:r>
            <a:r>
              <a:rPr lang="en-US" sz="1800" dirty="0" smtClean="0"/>
              <a:t> </a:t>
            </a:r>
            <a:r>
              <a:rPr lang="en-US" sz="1800" dirty="0" smtClean="0">
                <a:solidFill>
                  <a:srgbClr val="FF0000"/>
                </a:solidFill>
              </a:rPr>
              <a:t>(2 Thessalonians 3:1)</a:t>
            </a:r>
          </a:p>
          <a:p>
            <a:pPr>
              <a:buFont typeface="Arial" pitchFamily="34" charset="0"/>
              <a:buChar char="•"/>
            </a:pPr>
            <a:r>
              <a:rPr lang="en-US" sz="1800" dirty="0" smtClean="0"/>
              <a:t>Be willing to serve for the church and visit people who need encouragement</a:t>
            </a:r>
          </a:p>
          <a:p>
            <a:pPr marL="457200" lvl="1" indent="0">
              <a:buNone/>
            </a:pPr>
            <a:r>
              <a:rPr lang="en-US" sz="1800" dirty="0" smtClean="0"/>
              <a:t>	</a:t>
            </a:r>
            <a:r>
              <a:rPr lang="en-US" sz="1800" dirty="0" smtClean="0">
                <a:solidFill>
                  <a:srgbClr val="FF0000"/>
                </a:solidFill>
              </a:rPr>
              <a:t>-  (Galatians 5:13, James 1:27)</a:t>
            </a:r>
          </a:p>
          <a:p>
            <a:pPr marL="400050"/>
            <a:r>
              <a:rPr lang="en-US" sz="1800" dirty="0" smtClean="0"/>
              <a:t>Teach others about the gospel </a:t>
            </a:r>
            <a:r>
              <a:rPr lang="en-US" sz="1800" dirty="0" smtClean="0">
                <a:solidFill>
                  <a:srgbClr val="FF0000"/>
                </a:solidFill>
              </a:rPr>
              <a:t>(Mark 16:15, 2 Tim 4:1-5)</a:t>
            </a:r>
          </a:p>
          <a:p>
            <a:pPr lvl="1"/>
            <a:endParaRPr lang="en-US" sz="1800" dirty="0" smtClean="0">
              <a:solidFill>
                <a:srgbClr val="FF0000"/>
              </a:solidFill>
            </a:endParaRPr>
          </a:p>
          <a:p>
            <a:pPr lvl="1"/>
            <a:endParaRPr lang="en-US" sz="1800" spc="-150" dirty="0" smtClean="0">
              <a:solidFill>
                <a:srgbClr val="FF0000"/>
              </a:solidFill>
            </a:endParaRPr>
          </a:p>
          <a:p>
            <a:pPr marL="457200" lvl="1" indent="0">
              <a:buNone/>
            </a:pPr>
            <a:endParaRPr lang="en-US" sz="1800" dirty="0" smtClean="0">
              <a:solidFill>
                <a:srgbClr val="FF0000"/>
              </a:solidFill>
            </a:endParaRPr>
          </a:p>
          <a:p>
            <a:pPr lvl="1"/>
            <a:endParaRPr lang="en-US" sz="1800" dirty="0" smtClean="0">
              <a:solidFill>
                <a:srgbClr val="FF0000"/>
              </a:solidFill>
            </a:endParaRPr>
          </a:p>
          <a:p>
            <a:pPr lvl="1"/>
            <a:endParaRPr lang="en-US" sz="1800" dirty="0" smtClean="0">
              <a:solidFill>
                <a:srgbClr val="FF0000"/>
              </a:solidFill>
            </a:endParaRPr>
          </a:p>
          <a:p>
            <a:pPr marL="457200" lvl="1" indent="0">
              <a:buNone/>
            </a:pPr>
            <a:r>
              <a:rPr lang="en-US" sz="1800" dirty="0" smtClean="0">
                <a:solidFill>
                  <a:srgbClr val="FF0000"/>
                </a:solidFill>
              </a:rPr>
              <a:t> </a:t>
            </a:r>
            <a:r>
              <a:rPr lang="en-US" sz="1800" dirty="0"/>
              <a:t>	</a:t>
            </a:r>
            <a:endParaRPr lang="en-US" sz="1800" dirty="0" smtClean="0"/>
          </a:p>
          <a:p>
            <a:endParaRPr lang="en-US" sz="1800" dirty="0" smtClean="0"/>
          </a:p>
          <a:p>
            <a:pPr marL="0" indent="0" algn="ctr">
              <a:buNone/>
            </a:pPr>
            <a:endParaRPr lang="en-US" sz="1800" dirty="0" smtClean="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667134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fade">
                                      <p:cBhvr>
                                        <p:cTn id="10" dur="500"/>
                                        <p:tgtEl>
                                          <p:spTgt spid="819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Effect transition="in" filter="fade">
                                      <p:cBhvr>
                                        <p:cTn id="15" dur="500"/>
                                        <p:tgtEl>
                                          <p:spTgt spid="819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195">
                                            <p:txEl>
                                              <p:pRg st="3" end="3"/>
                                            </p:txEl>
                                          </p:spTgt>
                                        </p:tgtEl>
                                        <p:attrNameLst>
                                          <p:attrName>style.visibility</p:attrName>
                                        </p:attrNameLst>
                                      </p:cBhvr>
                                      <p:to>
                                        <p:strVal val="visible"/>
                                      </p:to>
                                    </p:set>
                                    <p:animEffect transition="in" filter="fade">
                                      <p:cBhvr>
                                        <p:cTn id="20" dur="500"/>
                                        <p:tgtEl>
                                          <p:spTgt spid="819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195">
                                            <p:txEl>
                                              <p:pRg st="4" end="4"/>
                                            </p:txEl>
                                          </p:spTgt>
                                        </p:tgtEl>
                                        <p:attrNameLst>
                                          <p:attrName>style.visibility</p:attrName>
                                        </p:attrNameLst>
                                      </p:cBhvr>
                                      <p:to>
                                        <p:strVal val="visible"/>
                                      </p:to>
                                    </p:set>
                                    <p:animEffect transition="in" filter="fade">
                                      <p:cBhvr>
                                        <p:cTn id="25" dur="500"/>
                                        <p:tgtEl>
                                          <p:spTgt spid="819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195">
                                            <p:txEl>
                                              <p:pRg st="5" end="5"/>
                                            </p:txEl>
                                          </p:spTgt>
                                        </p:tgtEl>
                                        <p:attrNameLst>
                                          <p:attrName>style.visibility</p:attrName>
                                        </p:attrNameLst>
                                      </p:cBhvr>
                                      <p:to>
                                        <p:strVal val="visible"/>
                                      </p:to>
                                    </p:set>
                                    <p:animEffect transition="in" filter="fade">
                                      <p:cBhvr>
                                        <p:cTn id="30" dur="500"/>
                                        <p:tgtEl>
                                          <p:spTgt spid="819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195">
                                            <p:txEl>
                                              <p:pRg st="6" end="6"/>
                                            </p:txEl>
                                          </p:spTgt>
                                        </p:tgtEl>
                                        <p:attrNameLst>
                                          <p:attrName>style.visibility</p:attrName>
                                        </p:attrNameLst>
                                      </p:cBhvr>
                                      <p:to>
                                        <p:strVal val="visible"/>
                                      </p:to>
                                    </p:set>
                                    <p:animEffect transition="in" filter="fade">
                                      <p:cBhvr>
                                        <p:cTn id="35" dur="500"/>
                                        <p:tgtEl>
                                          <p:spTgt spid="8195">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195">
                                            <p:txEl>
                                              <p:pRg st="7" end="7"/>
                                            </p:txEl>
                                          </p:spTgt>
                                        </p:tgtEl>
                                        <p:attrNameLst>
                                          <p:attrName>style.visibility</p:attrName>
                                        </p:attrNameLst>
                                      </p:cBhvr>
                                      <p:to>
                                        <p:strVal val="visible"/>
                                      </p:to>
                                    </p:set>
                                    <p:animEffect transition="in" filter="fade">
                                      <p:cBhvr>
                                        <p:cTn id="40" dur="500"/>
                                        <p:tgtEl>
                                          <p:spTgt spid="8195">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8195">
                                            <p:txEl>
                                              <p:pRg st="8" end="8"/>
                                            </p:txEl>
                                          </p:spTgt>
                                        </p:tgtEl>
                                        <p:attrNameLst>
                                          <p:attrName>style.visibility</p:attrName>
                                        </p:attrNameLst>
                                      </p:cBhvr>
                                      <p:to>
                                        <p:strVal val="visible"/>
                                      </p:to>
                                    </p:set>
                                    <p:animEffect transition="in" filter="fade">
                                      <p:cBhvr>
                                        <p:cTn id="45" dur="500"/>
                                        <p:tgtEl>
                                          <p:spTgt spid="8195">
                                            <p:txEl>
                                              <p:pRg st="8" end="8"/>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8195">
                                            <p:txEl>
                                              <p:pRg st="9" end="9"/>
                                            </p:txEl>
                                          </p:spTgt>
                                        </p:tgtEl>
                                        <p:attrNameLst>
                                          <p:attrName>style.visibility</p:attrName>
                                        </p:attrNameLst>
                                      </p:cBhvr>
                                      <p:to>
                                        <p:strVal val="visible"/>
                                      </p:to>
                                    </p:set>
                                    <p:animEffect transition="in" filter="fade">
                                      <p:cBhvr>
                                        <p:cTn id="48" dur="500"/>
                                        <p:tgtEl>
                                          <p:spTgt spid="8195">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8195">
                                            <p:txEl>
                                              <p:pRg st="10" end="10"/>
                                            </p:txEl>
                                          </p:spTgt>
                                        </p:tgtEl>
                                        <p:attrNameLst>
                                          <p:attrName>style.visibility</p:attrName>
                                        </p:attrNameLst>
                                      </p:cBhvr>
                                      <p:to>
                                        <p:strVal val="visible"/>
                                      </p:to>
                                    </p:set>
                                    <p:animEffect transition="in" filter="fade">
                                      <p:cBhvr>
                                        <p:cTn id="53" dur="500"/>
                                        <p:tgtEl>
                                          <p:spTgt spid="8195">
                                            <p:txEl>
                                              <p:pRg st="10" end="10"/>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8195">
                                            <p:txEl>
                                              <p:pRg st="11" end="11"/>
                                            </p:txEl>
                                          </p:spTgt>
                                        </p:tgtEl>
                                        <p:attrNameLst>
                                          <p:attrName>style.visibility</p:attrName>
                                        </p:attrNameLst>
                                      </p:cBhvr>
                                      <p:to>
                                        <p:strVal val="visible"/>
                                      </p:to>
                                    </p:set>
                                    <p:animEffect transition="in" filter="fade">
                                      <p:cBhvr>
                                        <p:cTn id="56" dur="500"/>
                                        <p:tgtEl>
                                          <p:spTgt spid="8195">
                                            <p:txEl>
                                              <p:pRg st="11" end="11"/>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8195">
                                            <p:txEl>
                                              <p:pRg st="12" end="12"/>
                                            </p:txEl>
                                          </p:spTgt>
                                        </p:tgtEl>
                                        <p:attrNameLst>
                                          <p:attrName>style.visibility</p:attrName>
                                        </p:attrNameLst>
                                      </p:cBhvr>
                                      <p:to>
                                        <p:strVal val="visible"/>
                                      </p:to>
                                    </p:set>
                                    <p:animEffect transition="in" filter="fade">
                                      <p:cBhvr>
                                        <p:cTn id="61" dur="500"/>
                                        <p:tgtEl>
                                          <p:spTgt spid="8195">
                                            <p:txEl>
                                              <p:pRg st="12" end="12"/>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8195">
                                            <p:txEl>
                                              <p:pRg st="18" end="18"/>
                                            </p:txEl>
                                          </p:spTgt>
                                        </p:tgtEl>
                                        <p:attrNameLst>
                                          <p:attrName>style.visibility</p:attrName>
                                        </p:attrNameLst>
                                      </p:cBhvr>
                                      <p:to>
                                        <p:strVal val="visible"/>
                                      </p:to>
                                    </p:set>
                                    <p:animEffect transition="in" filter="fade">
                                      <p:cBhvr>
                                        <p:cTn id="64" dur="500"/>
                                        <p:tgtEl>
                                          <p:spTgt spid="819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r>
              <a:rPr lang="en-US" dirty="0" smtClean="0">
                <a:latin typeface="Times New Roman" pitchFamily="18" charset="0"/>
                <a:cs typeface="Times New Roman" pitchFamily="18" charset="0"/>
              </a:rPr>
              <a:t>The work of the Church</a:t>
            </a:r>
            <a:endParaRPr lang="en-US" dirty="0">
              <a:latin typeface="Times New Roman" pitchFamily="18" charset="0"/>
              <a:cs typeface="Times New Roman" pitchFamily="18" charset="0"/>
            </a:endParaRPr>
          </a:p>
        </p:txBody>
      </p:sp>
      <p:sp>
        <p:nvSpPr>
          <p:cNvPr id="8195" name="Rectangle 3"/>
          <p:cNvSpPr>
            <a:spLocks noGrp="1" noChangeArrowheads="1"/>
          </p:cNvSpPr>
          <p:nvPr>
            <p:ph type="body" idx="1"/>
          </p:nvPr>
        </p:nvSpPr>
        <p:spPr/>
        <p:txBody>
          <a:bodyPr/>
          <a:lstStyle/>
          <a:p>
            <a:pPr marL="0" indent="0" algn="ctr">
              <a:buNone/>
            </a:pPr>
            <a:r>
              <a:rPr lang="en-US" dirty="0" smtClean="0"/>
              <a:t>LIVE A CHRIST-LIKE LIFE THAT GOD HAS COMMANDED TO ALL OF HIS CHILDREN AT ALL TIMES, ALWAYS AND FOREVER!</a:t>
            </a:r>
          </a:p>
          <a:p>
            <a:pPr marL="0" indent="0">
              <a:buNone/>
            </a:pPr>
            <a:r>
              <a:rPr lang="en-US" sz="2400" dirty="0" smtClean="0"/>
              <a:t>	                      </a:t>
            </a:r>
            <a:r>
              <a:rPr lang="en-US" sz="2800" dirty="0" smtClean="0">
                <a:solidFill>
                  <a:srgbClr val="FF0000"/>
                </a:solidFill>
              </a:rPr>
              <a:t>(Titus 2:6-8)</a:t>
            </a:r>
          </a:p>
          <a:p>
            <a:endParaRPr lang="en-US" sz="2400" dirty="0" smtClean="0"/>
          </a:p>
          <a:p>
            <a:pPr marL="0" indent="0" algn="ctr">
              <a:buNone/>
            </a:pPr>
            <a:endParaRPr lang="en-US" sz="2400" dirty="0" smtClean="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extLst>
            <a:ext uri="{909E8E84-426E-40DD-AFC4-6F175D3DCCD1}">
              <a14:hiddenFill xmlns="" xmlns:a14="http://schemas.microsoft.com/office/drawing/2010/main">
                <a:solidFill>
                  <a:srgbClr val="FFFFFF"/>
                </a:solidFill>
              </a14:hiddenFill>
            </a:ext>
          </a:extLst>
        </p:spPr>
      </p:pic>
      <p:pic>
        <p:nvPicPr>
          <p:cNvPr id="8208" name="Picture 16" descr="cooltext95795242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76400" y="6324600"/>
            <a:ext cx="7010400" cy="444500"/>
          </a:xfrm>
          <a:prstGeom prst="rect">
            <a:avLst/>
          </a:prstGeom>
          <a:noFill/>
          <a:extLst>
            <a:ext uri="{909E8E84-426E-40DD-AFC4-6F175D3DCCD1}">
              <a14:hiddenFill xmlns="" xmlns:a14="http://schemas.microsoft.com/office/drawing/2010/main">
                <a:solidFill>
                  <a:srgbClr val="FFFFFF"/>
                </a:solidFill>
              </a14:hiddenFill>
            </a:ext>
          </a:extLst>
        </p:spPr>
      </p:pic>
      <p:pic>
        <p:nvPicPr>
          <p:cNvPr id="8209" name="Picture 17" descr="ornbar2pi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19200"/>
            <a:ext cx="8229600" cy="3714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448037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6146"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a:t>Daniel 2:31-45</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t>4 Kingdoms from Nebuchadnezzar's dream</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Babylonia</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Persia</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Greece</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t>Rome</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t>They all rise, and they all fall.</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t>Daniel 2:44</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i="1"/>
              <a:t>“In the time of those kings, the God of heaven will set up a kingdom...”</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t>This “kingdom” will be the church.</a:t>
            </a:r>
          </a:p>
        </p:txBody>
      </p:sp>
      <p:pic>
        <p:nvPicPr>
          <p:cNvPr id="614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6148"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6149"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7170"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NT examples/prophesies</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Jesus prophesied</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Matthew 4:17, 23</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Mark 1:15</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Luke 4:43</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He mentions, “</a:t>
            </a:r>
            <a:r>
              <a:rPr lang="en-US" i="1"/>
              <a:t>the time is at hand; the Kingdom is near.”</a:t>
            </a:r>
          </a:p>
        </p:txBody>
      </p:sp>
      <p:pic>
        <p:nvPicPr>
          <p:cNvPr id="7171"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7172"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7173"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8194"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So, when were these prophesies about the “kingdom”/church fulfilled?</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a:t>Acts 2 (Day of Pentecost)</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a:t>From this time on we hear about the church in the </a:t>
            </a:r>
            <a:r>
              <a:rPr lang="en-US" sz="2600" u="sng"/>
              <a:t>Present</a:t>
            </a:r>
            <a:r>
              <a:rPr lang="en-US" sz="2600"/>
              <a:t> tense and not the </a:t>
            </a:r>
            <a:r>
              <a:rPr lang="en-US" sz="2600" u="sng"/>
              <a:t>Future</a:t>
            </a:r>
            <a:r>
              <a:rPr lang="en-US" sz="2600"/>
              <a:t> tense.</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a:t>Hebrews 12:28</a:t>
            </a:r>
          </a:p>
          <a:p>
            <a:pPr lvl="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i="1"/>
              <a:t>“...we are receiving a kingdom that cannot be shaken...”</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a:t>Revelation 1:6</a:t>
            </a:r>
          </a:p>
          <a:p>
            <a:pPr lvl="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i="1"/>
              <a:t>“...(He) has made us to be a kingdom and priests...”</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a:t>Acts 20:28</a:t>
            </a:r>
          </a:p>
          <a:p>
            <a:pPr lvl="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i="1"/>
              <a:t>“...God's church which He bought with His own blood.”</a:t>
            </a:r>
          </a:p>
        </p:txBody>
      </p:sp>
      <p:pic>
        <p:nvPicPr>
          <p:cNvPr id="8195"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8196"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8197"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9218"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We have this church...now what?</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There needs to be organization in the church.</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Titus 1:5</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i="1"/>
              <a:t>“...you should set in order the things that are lacking, and appoint elders in every city as I commanded you”</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AS I COMMANDED YOU!</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God gives us instruction </a:t>
            </a:r>
            <a:r>
              <a:rPr lang="en-US" u="sng"/>
              <a:t>in the Bible</a:t>
            </a:r>
            <a:r>
              <a:rPr lang="en-US"/>
              <a:t> of what we must do.</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He tells us how the church should be organized.</a:t>
            </a:r>
          </a:p>
        </p:txBody>
      </p:sp>
      <p:pic>
        <p:nvPicPr>
          <p:cNvPr id="9219"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9220"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9221"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143000"/>
          </a:xfrm>
          <a:ln/>
        </p:spPr>
        <p:txBody>
          <a:bodyPr/>
          <a:lstStyle/>
          <a:p>
            <a:endParaRPr lang="en-US"/>
          </a:p>
        </p:txBody>
      </p:sp>
      <p:sp>
        <p:nvSpPr>
          <p:cNvPr id="10242" name="Rectangle 2"/>
          <p:cNvSpPr>
            <a:spLocks noGrp="1" noChangeArrowheads="1"/>
          </p:cNvSpPr>
          <p:nvPr>
            <p:ph type="body" idx="1"/>
          </p:nvPr>
        </p:nvSpPr>
        <p:spPr>
          <a:xfrm>
            <a:off x="457200" y="1600200"/>
            <a:ext cx="8229600" cy="4525963"/>
          </a:xfrm>
          <a:ln/>
        </p:spPr>
        <p:txBody>
          <a:bodyPr/>
          <a:lstStyle/>
          <a:p>
            <a:endParaRPr lang="en-US"/>
          </a:p>
        </p:txBody>
      </p:sp>
      <p:pic>
        <p:nvPicPr>
          <p:cNvPr id="10243"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1838" y="320675"/>
            <a:ext cx="7620000" cy="57150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304800"/>
            <a:ext cx="8229600" cy="9906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pitchFamily="16" charset="0"/>
                <a:cs typeface="Times New Roman" pitchFamily="16" charset="0"/>
              </a:rPr>
              <a:t>Scriptural Organization</a:t>
            </a:r>
          </a:p>
        </p:txBody>
      </p:sp>
      <p:sp>
        <p:nvSpPr>
          <p:cNvPr id="11266" name="Rectangle 2"/>
          <p:cNvSpPr>
            <a:spLocks noGrp="1" noChangeArrowheads="1"/>
          </p:cNvSpPr>
          <p:nvPr>
            <p:ph type="body" idx="1"/>
          </p:nvPr>
        </p:nvSpPr>
        <p:spPr>
          <a:xfrm>
            <a:off x="457200" y="1600200"/>
            <a:ext cx="8229600" cy="46196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First, Christ is the head...</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a:t>Ephesians 1:22-23</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i="1"/>
              <a:t>“And God placed all things under his feet and appointed Him to be head over everything for the church, which is His body, the fullness of Him who fills everything in every way.”</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a:t>Ephesians 5:23</a:t>
            </a:r>
          </a:p>
          <a:p>
            <a:pPr lvl="2">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i="1"/>
              <a:t>“For the husband is head of the wife, even as Christ is head of the church...”</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a:t>The church is not an organization because it has no </a:t>
            </a:r>
            <a:r>
              <a:rPr lang="en-US" sz="2600" u="sng"/>
              <a:t>earthly</a:t>
            </a:r>
            <a:r>
              <a:rPr lang="en-US" sz="2600"/>
              <a:t> head.</a:t>
            </a:r>
          </a:p>
        </p:txBody>
      </p:sp>
      <p:pic>
        <p:nvPicPr>
          <p:cNvPr id="1126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6248400"/>
            <a:ext cx="990600" cy="5286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268"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 y="1295400"/>
            <a:ext cx="8001000" cy="3048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269"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676400" y="6381750"/>
            <a:ext cx="6981825" cy="4000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1397</Words>
  <Application>Microsoft Office PowerPoint</Application>
  <PresentationFormat>On-screen Show (4:3)</PresentationFormat>
  <Paragraphs>221</Paragraphs>
  <Slides>32</Slides>
  <Notes>21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The Structure of Strong Churches</vt:lpstr>
      <vt:lpstr>Scriptural Organization</vt:lpstr>
      <vt:lpstr>Scriptural Organization</vt:lpstr>
      <vt:lpstr>Scriptural Organization</vt:lpstr>
      <vt:lpstr>Scriptural Organization</vt:lpstr>
      <vt:lpstr>Scriptural Organization</vt:lpstr>
      <vt:lpstr>Scriptural Organization</vt:lpstr>
      <vt:lpstr>Slide 8</vt:lpstr>
      <vt:lpstr>Scriptural Organization</vt:lpstr>
      <vt:lpstr>Scriptural Organization</vt:lpstr>
      <vt:lpstr>Slide 11</vt:lpstr>
      <vt:lpstr>Scriptural Organization</vt:lpstr>
      <vt:lpstr>Scriptural Organization</vt:lpstr>
      <vt:lpstr>Slide 14</vt:lpstr>
      <vt:lpstr>Scriptural Organization</vt:lpstr>
      <vt:lpstr>Slide 16</vt:lpstr>
      <vt:lpstr>Scriptural Organization</vt:lpstr>
      <vt:lpstr>Scriptural Organization</vt:lpstr>
      <vt:lpstr>Scriptural Organization</vt:lpstr>
      <vt:lpstr>Slide 20</vt:lpstr>
      <vt:lpstr>Scriptural Organization</vt:lpstr>
      <vt:lpstr>The structure of strong churches</vt:lpstr>
      <vt:lpstr>The Master’s perfect design</vt:lpstr>
      <vt:lpstr>Understanding the master design</vt:lpstr>
      <vt:lpstr>The work of the Church</vt:lpstr>
      <vt:lpstr>The work of the Church</vt:lpstr>
      <vt:lpstr>The work of the Church</vt:lpstr>
      <vt:lpstr>The work of the Church</vt:lpstr>
      <vt:lpstr>The work of the Church</vt:lpstr>
      <vt:lpstr>The work of the Church</vt:lpstr>
      <vt:lpstr>The work of the Church</vt:lpstr>
      <vt:lpstr>The work of the Church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Structure of Strong Churches</dc:title>
  <dc:creator>Eastside_audio</dc:creator>
  <cp:lastModifiedBy>Eastside_audio</cp:lastModifiedBy>
  <cp:revision>1</cp:revision>
  <dcterms:created xsi:type="dcterms:W3CDTF">2013-06-08T18:45:20Z</dcterms:created>
  <dcterms:modified xsi:type="dcterms:W3CDTF">2013-06-08T18:47:29Z</dcterms:modified>
</cp:coreProperties>
</file>