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0"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A94938-ECD7-404D-BDDD-1F47305DA3EE}" type="datetimeFigureOut">
              <a:rPr lang="en-US" smtClean="0"/>
              <a:t>6/8/2013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C593B2-E050-4088-891F-52AA12316C0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A94938-ECD7-404D-BDDD-1F47305DA3EE}" type="datetimeFigureOut">
              <a:rPr lang="en-US" smtClean="0"/>
              <a:t>6/8/2013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C593B2-E050-4088-891F-52AA12316C0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A94938-ECD7-404D-BDDD-1F47305DA3EE}" type="datetimeFigureOut">
              <a:rPr lang="en-US" smtClean="0"/>
              <a:t>6/8/2013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C593B2-E050-4088-891F-52AA12316C0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A94938-ECD7-404D-BDDD-1F47305DA3EE}" type="datetimeFigureOut">
              <a:rPr lang="en-US" smtClean="0"/>
              <a:t>6/8/2013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C593B2-E050-4088-891F-52AA12316C0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A94938-ECD7-404D-BDDD-1F47305DA3EE}" type="datetimeFigureOut">
              <a:rPr lang="en-US" smtClean="0"/>
              <a:t>6/8/2013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C593B2-E050-4088-891F-52AA12316C0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A94938-ECD7-404D-BDDD-1F47305DA3EE}" type="datetimeFigureOut">
              <a:rPr lang="en-US" smtClean="0"/>
              <a:t>6/8/2013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C593B2-E050-4088-891F-52AA12316C0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A94938-ECD7-404D-BDDD-1F47305DA3EE}" type="datetimeFigureOut">
              <a:rPr lang="en-US" smtClean="0"/>
              <a:t>6/8/2013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C593B2-E050-4088-891F-52AA12316C0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A94938-ECD7-404D-BDDD-1F47305DA3EE}" type="datetimeFigureOut">
              <a:rPr lang="en-US" smtClean="0"/>
              <a:t>6/8/2013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C593B2-E050-4088-891F-52AA12316C0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A94938-ECD7-404D-BDDD-1F47305DA3EE}" type="datetimeFigureOut">
              <a:rPr lang="en-US" smtClean="0"/>
              <a:t>6/8/2013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C593B2-E050-4088-891F-52AA12316C0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A94938-ECD7-404D-BDDD-1F47305DA3EE}" type="datetimeFigureOut">
              <a:rPr lang="en-US" smtClean="0"/>
              <a:t>6/8/2013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C593B2-E050-4088-891F-52AA12316C0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A94938-ECD7-404D-BDDD-1F47305DA3EE}" type="datetimeFigureOut">
              <a:rPr lang="en-US" smtClean="0"/>
              <a:t>6/8/2013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C593B2-E050-4088-891F-52AA12316C0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A94938-ECD7-404D-BDDD-1F47305DA3EE}" type="datetimeFigureOut">
              <a:rPr lang="en-US" smtClean="0"/>
              <a:t>6/8/2013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C593B2-E050-4088-891F-52AA12316C0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8" descr="mf6HAy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400" y="2286000"/>
            <a:ext cx="1754188" cy="388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Rectangle 3"/>
          <p:cNvSpPr>
            <a:spLocks noGrp="1" noChangeArrowheads="1"/>
          </p:cNvSpPr>
          <p:nvPr>
            <p:ph type="ctrTitle"/>
          </p:nvPr>
        </p:nvSpPr>
        <p:spPr>
          <a:xfrm>
            <a:off x="2057400" y="2514600"/>
            <a:ext cx="6426200" cy="1371600"/>
          </a:xfrm>
          <a:ln w="76200" cmpd="tri">
            <a:solidFill>
              <a:srgbClr val="5F5F5F"/>
            </a:solidFill>
            <a:miter lim="800000"/>
            <a:headEnd/>
            <a:tailEnd/>
          </a:ln>
        </p:spPr>
        <p:txBody>
          <a:bodyPr>
            <a:normAutofit fontScale="90000"/>
          </a:bodyPr>
          <a:lstStyle/>
          <a:p>
            <a:pPr eaLnBrk="1" hangingPunct="1"/>
            <a:r>
              <a:rPr lang="en-US" smtClean="0">
                <a:solidFill>
                  <a:schemeClr val="tx1"/>
                </a:solidFill>
                <a:latin typeface="Impact" pitchFamily="34" charset="0"/>
                <a:cs typeface="Times New Roman" pitchFamily="18" charset="0"/>
              </a:rPr>
              <a:t>Deviations in worship of the church</a:t>
            </a:r>
          </a:p>
        </p:txBody>
      </p:sp>
      <p:sp>
        <p:nvSpPr>
          <p:cNvPr id="2052" name="Rectangle 4"/>
          <p:cNvSpPr>
            <a:spLocks noGrp="1" noChangeArrowheads="1"/>
          </p:cNvSpPr>
          <p:nvPr>
            <p:ph type="subTitle" idx="1"/>
          </p:nvPr>
        </p:nvSpPr>
        <p:spPr>
          <a:xfrm>
            <a:off x="2057400" y="4267200"/>
            <a:ext cx="6324600" cy="762000"/>
          </a:xfrm>
          <a:ln w="38100" cmpd="dbl">
            <a:solidFill>
              <a:schemeClr val="tx1"/>
            </a:solidFill>
            <a:miter lim="800000"/>
            <a:headEnd/>
            <a:tailEnd/>
          </a:ln>
        </p:spPr>
        <p:txBody>
          <a:bodyPr/>
          <a:lstStyle/>
          <a:p>
            <a:pPr eaLnBrk="1" hangingPunct="1"/>
            <a:r>
              <a:rPr lang="en-US" smtClean="0"/>
              <a:t>Gary Boyd</a:t>
            </a:r>
          </a:p>
        </p:txBody>
      </p:sp>
      <p:pic>
        <p:nvPicPr>
          <p:cNvPr id="2053" name="Picture 5" descr="cooltext957716049"/>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152400"/>
            <a:ext cx="8658225"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4" name="Picture 9" descr="cooltext95795242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19200" y="1155700"/>
            <a:ext cx="7010400" cy="44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5" name="Picture 11" descr="ornbar2pink"/>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33400" y="6334125"/>
            <a:ext cx="815340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5"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59013" y="3206750"/>
            <a:ext cx="5129212" cy="31178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075" name="Rectangle 3"/>
          <p:cNvSpPr>
            <a:spLocks noGrp="1" noChangeArrowheads="1"/>
          </p:cNvSpPr>
          <p:nvPr>
            <p:ph type="body" idx="1"/>
          </p:nvPr>
        </p:nvSpPr>
        <p:spPr>
          <a:xfrm>
            <a:off x="457200" y="1362075"/>
            <a:ext cx="8229600" cy="4764088"/>
          </a:xfrm>
        </p:spPr>
        <p:txBody>
          <a:bodyPr/>
          <a:lstStyle/>
          <a:p>
            <a:pPr marL="0" indent="0" eaLnBrk="1" hangingPunct="1">
              <a:buFontTx/>
              <a:buNone/>
              <a:defRPr/>
            </a:pPr>
            <a:r>
              <a:rPr lang="en-US" b="1" dirty="0" smtClean="0"/>
              <a:t>Building the foundation….</a:t>
            </a:r>
          </a:p>
          <a:p>
            <a:pPr eaLnBrk="1" hangingPunct="1">
              <a:defRPr/>
            </a:pPr>
            <a:r>
              <a:rPr lang="en-US" sz="2800" u="sng" dirty="0" smtClean="0"/>
              <a:t>Spiritual</a:t>
            </a:r>
            <a:r>
              <a:rPr lang="en-US" sz="2800" dirty="0" smtClean="0"/>
              <a:t>:</a:t>
            </a:r>
          </a:p>
          <a:p>
            <a:pPr lvl="1" eaLnBrk="1" hangingPunct="1">
              <a:defRPr/>
            </a:pPr>
            <a:r>
              <a:rPr lang="en-US" sz="2600" dirty="0" smtClean="0"/>
              <a:t>How do we know how we should worship God?</a:t>
            </a:r>
          </a:p>
          <a:p>
            <a:pPr lvl="1" eaLnBrk="1" hangingPunct="1">
              <a:defRPr/>
            </a:pPr>
            <a:r>
              <a:rPr lang="en-US" sz="2600" dirty="0" smtClean="0"/>
              <a:t>We MUST go to the “Standard”….God’s Word!</a:t>
            </a:r>
            <a:endParaRPr lang="en-US" dirty="0"/>
          </a:p>
        </p:txBody>
      </p:sp>
      <p:sp>
        <p:nvSpPr>
          <p:cNvPr id="11268" name="Rectangle 2"/>
          <p:cNvSpPr>
            <a:spLocks noGrp="1" noChangeArrowheads="1"/>
          </p:cNvSpPr>
          <p:nvPr>
            <p:ph type="title"/>
          </p:nvPr>
        </p:nvSpPr>
        <p:spPr>
          <a:xfrm>
            <a:off x="457200" y="228600"/>
            <a:ext cx="8229600" cy="685800"/>
          </a:xfrm>
        </p:spPr>
        <p:txBody>
          <a:bodyPr/>
          <a:lstStyle/>
          <a:p>
            <a:pPr algn="l" eaLnBrk="1" hangingPunct="1"/>
            <a:r>
              <a:rPr lang="en-US" sz="3600" b="1" smtClean="0">
                <a:latin typeface="Times New Roman" pitchFamily="18" charset="0"/>
                <a:cs typeface="Times New Roman" pitchFamily="18" charset="0"/>
              </a:rPr>
              <a:t>Deviations in worship of the church</a:t>
            </a:r>
          </a:p>
        </p:txBody>
      </p:sp>
      <p:pic>
        <p:nvPicPr>
          <p:cNvPr id="11269" name="Picture 4" descr="depositphotos_1750966-Silhouettes-of-young-peopl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600" y="6248400"/>
            <a:ext cx="990600" cy="528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70" name="Picture 16" descr="cooltext95795242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676400" y="6324600"/>
            <a:ext cx="7010400" cy="44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71" name="Picture 17" descr="ornbar2pink"/>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6725" y="990600"/>
            <a:ext cx="822960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500"/>
                                  </p:stCondLst>
                                  <p:childTnLst>
                                    <p:set>
                                      <p:cBhvr>
                                        <p:cTn id="6" dur="1" fill="hold">
                                          <p:stCondLst>
                                            <p:cond delay="0"/>
                                          </p:stCondLst>
                                        </p:cTn>
                                        <p:tgtEl>
                                          <p:spTgt spid="3075">
                                            <p:txEl>
                                              <p:pRg st="1" end="1"/>
                                            </p:txEl>
                                          </p:spTgt>
                                        </p:tgtEl>
                                        <p:attrNameLst>
                                          <p:attrName>style.visibility</p:attrName>
                                        </p:attrNameLst>
                                      </p:cBhvr>
                                      <p:to>
                                        <p:strVal val="visible"/>
                                      </p:to>
                                    </p:set>
                                    <p:animEffect transition="in" filter="wipe(left)">
                                      <p:cBhvr>
                                        <p:cTn id="7" dur="1250"/>
                                        <p:tgtEl>
                                          <p:spTgt spid="3075">
                                            <p:txEl>
                                              <p:pRg st="1" end="1"/>
                                            </p:txEl>
                                          </p:spTgt>
                                        </p:tgtEl>
                                      </p:cBhvr>
                                    </p:animEffect>
                                  </p:childTnLst>
                                </p:cTn>
                              </p:par>
                            </p:childTnLst>
                          </p:cTn>
                        </p:par>
                        <p:par>
                          <p:cTn id="8" fill="hold" nodeType="afterGroup">
                            <p:stCondLst>
                              <p:cond delay="1750"/>
                            </p:stCondLst>
                            <p:childTnLst>
                              <p:par>
                                <p:cTn id="9" presetID="2" presetClass="entr" presetSubtype="8" fill="hold" nodeType="afterEffect">
                                  <p:stCondLst>
                                    <p:cond delay="1500"/>
                                  </p:stCondLst>
                                  <p:childTnLst>
                                    <p:set>
                                      <p:cBhvr>
                                        <p:cTn id="10" dur="1" fill="hold">
                                          <p:stCondLst>
                                            <p:cond delay="0"/>
                                          </p:stCondLst>
                                        </p:cTn>
                                        <p:tgtEl>
                                          <p:spTgt spid="3075">
                                            <p:txEl>
                                              <p:pRg st="2" end="2"/>
                                            </p:txEl>
                                          </p:spTgt>
                                        </p:tgtEl>
                                        <p:attrNameLst>
                                          <p:attrName>style.visibility</p:attrName>
                                        </p:attrNameLst>
                                      </p:cBhvr>
                                      <p:to>
                                        <p:strVal val="visible"/>
                                      </p:to>
                                    </p:set>
                                    <p:anim calcmode="lin" valueType="num">
                                      <p:cBhvr additive="base">
                                        <p:cTn id="11" dur="1000" fill="hold"/>
                                        <p:tgtEl>
                                          <p:spTgt spid="3075">
                                            <p:txEl>
                                              <p:pRg st="2" end="2"/>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30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nodeType="clickEffect">
                                  <p:stCondLst>
                                    <p:cond delay="0"/>
                                  </p:stCondLst>
                                  <p:childTnLst>
                                    <p:set>
                                      <p:cBhvr>
                                        <p:cTn id="16" dur="1" fill="hold">
                                          <p:stCondLst>
                                            <p:cond delay="0"/>
                                          </p:stCondLst>
                                        </p:cTn>
                                        <p:tgtEl>
                                          <p:spTgt spid="3075">
                                            <p:txEl>
                                              <p:pRg st="3" end="3"/>
                                            </p:txEl>
                                          </p:spTgt>
                                        </p:tgtEl>
                                        <p:attrNameLst>
                                          <p:attrName>style.visibility</p:attrName>
                                        </p:attrNameLst>
                                      </p:cBhvr>
                                      <p:to>
                                        <p:strVal val="visible"/>
                                      </p:to>
                                    </p:set>
                                    <p:animEffect transition="in" filter="fade">
                                      <p:cBhvr>
                                        <p:cTn id="17" dur="1000"/>
                                        <p:tgtEl>
                                          <p:spTgt spid="3075">
                                            <p:txEl>
                                              <p:pRg st="3" end="3"/>
                                            </p:txEl>
                                          </p:spTgt>
                                        </p:tgtEl>
                                      </p:cBhvr>
                                    </p:animEffect>
                                    <p:anim calcmode="lin" valueType="num">
                                      <p:cBhvr>
                                        <p:cTn id="18" dur="1000" fill="hold"/>
                                        <p:tgtEl>
                                          <p:spTgt spid="3075">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075">
                                            <p:txEl>
                                              <p:pRg st="3" end="3"/>
                                            </p:txEl>
                                          </p:spTgt>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1000"/>
                            </p:stCondLst>
                            <p:childTnLst>
                              <p:par>
                                <p:cTn id="21" presetID="42" presetClass="entr" presetSubtype="0" fill="hold" nodeType="afterEffect">
                                  <p:stCondLst>
                                    <p:cond delay="500"/>
                                  </p:stCondLst>
                                  <p:childTnLst>
                                    <p:set>
                                      <p:cBhvr>
                                        <p:cTn id="22" dur="1" fill="hold">
                                          <p:stCondLst>
                                            <p:cond delay="0"/>
                                          </p:stCondLst>
                                        </p:cTn>
                                        <p:tgtEl>
                                          <p:spTgt spid="12295"/>
                                        </p:tgtEl>
                                        <p:attrNameLst>
                                          <p:attrName>style.visibility</p:attrName>
                                        </p:attrNameLst>
                                      </p:cBhvr>
                                      <p:to>
                                        <p:strVal val="visible"/>
                                      </p:to>
                                    </p:set>
                                    <p:animEffect transition="in" filter="fade">
                                      <p:cBhvr>
                                        <p:cTn id="23" dur="1000"/>
                                        <p:tgtEl>
                                          <p:spTgt spid="12295"/>
                                        </p:tgtEl>
                                      </p:cBhvr>
                                    </p:animEffect>
                                    <p:anim calcmode="lin" valueType="num">
                                      <p:cBhvr>
                                        <p:cTn id="24" dur="1000" fill="hold"/>
                                        <p:tgtEl>
                                          <p:spTgt spid="12295"/>
                                        </p:tgtEl>
                                        <p:attrNameLst>
                                          <p:attrName>ppt_x</p:attrName>
                                        </p:attrNameLst>
                                      </p:cBhvr>
                                      <p:tavLst>
                                        <p:tav tm="0">
                                          <p:val>
                                            <p:strVal val="#ppt_x"/>
                                          </p:val>
                                        </p:tav>
                                        <p:tav tm="100000">
                                          <p:val>
                                            <p:strVal val="#ppt_x"/>
                                          </p:val>
                                        </p:tav>
                                      </p:tavLst>
                                    </p:anim>
                                    <p:anim calcmode="lin" valueType="num">
                                      <p:cBhvr>
                                        <p:cTn id="25" dur="1000" fill="hold"/>
                                        <p:tgtEl>
                                          <p:spTgt spid="122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457200" y="1362075"/>
            <a:ext cx="8229600" cy="4764088"/>
          </a:xfrm>
        </p:spPr>
        <p:txBody>
          <a:bodyPr/>
          <a:lstStyle/>
          <a:p>
            <a:pPr marL="0" indent="0" eaLnBrk="1" hangingPunct="1">
              <a:buFontTx/>
              <a:buNone/>
              <a:defRPr/>
            </a:pPr>
            <a:r>
              <a:rPr lang="en-US" b="1" dirty="0" smtClean="0"/>
              <a:t>God’s Word…the “Gold Standard”</a:t>
            </a:r>
          </a:p>
          <a:p>
            <a:pPr eaLnBrk="1" hangingPunct="1">
              <a:defRPr/>
            </a:pPr>
            <a:r>
              <a:rPr lang="en-US" sz="2800" dirty="0" smtClean="0"/>
              <a:t>God has directed the thoughts of mankind from the beginning.</a:t>
            </a:r>
            <a:endParaRPr lang="en-US" sz="2400" dirty="0" smtClean="0"/>
          </a:p>
          <a:p>
            <a:pPr lvl="1" eaLnBrk="1" hangingPunct="1">
              <a:buFont typeface="Wingdings" pitchFamily="2" charset="2"/>
              <a:buChar char="Ø"/>
              <a:defRPr/>
            </a:pPr>
            <a:r>
              <a:rPr lang="en-US" sz="2400" dirty="0" smtClean="0"/>
              <a:t> Genesis 2:16-17; the first commandment given</a:t>
            </a:r>
          </a:p>
          <a:p>
            <a:pPr lvl="1" eaLnBrk="1" hangingPunct="1">
              <a:buFont typeface="Wingdings" pitchFamily="2" charset="2"/>
              <a:buChar char="Ø"/>
              <a:defRPr/>
            </a:pPr>
            <a:r>
              <a:rPr lang="en-US" sz="2400" dirty="0"/>
              <a:t> </a:t>
            </a:r>
            <a:r>
              <a:rPr lang="en-US" sz="2400" dirty="0" smtClean="0"/>
              <a:t>Exodus 19-20; God gives the Law to Moses</a:t>
            </a:r>
          </a:p>
          <a:p>
            <a:pPr lvl="1" eaLnBrk="1" hangingPunct="1">
              <a:buFont typeface="Wingdings" pitchFamily="2" charset="2"/>
              <a:buChar char="Ø"/>
              <a:defRPr/>
            </a:pPr>
            <a:r>
              <a:rPr lang="en-US" sz="2400" dirty="0"/>
              <a:t> </a:t>
            </a:r>
            <a:r>
              <a:rPr lang="en-US" sz="2400" dirty="0" smtClean="0"/>
              <a:t>The prophets; (e.g. Ezekiel, Jeremiah, Zephaniah…)</a:t>
            </a:r>
          </a:p>
          <a:p>
            <a:pPr lvl="1" eaLnBrk="1" hangingPunct="1">
              <a:buFont typeface="Wingdings" pitchFamily="2" charset="2"/>
              <a:buChar char="Ø"/>
              <a:defRPr/>
            </a:pPr>
            <a:r>
              <a:rPr lang="en-US" sz="2000" dirty="0"/>
              <a:t> </a:t>
            </a:r>
            <a:r>
              <a:rPr lang="en-US" sz="2400" dirty="0" smtClean="0"/>
              <a:t>Hebrews 1:1-2; </a:t>
            </a:r>
            <a:r>
              <a:rPr lang="en-US" sz="2400" i="1" dirty="0" smtClean="0"/>
              <a:t>“God, who at various times and in various ways spoke in time past to the fathers by the prophets, has in these last days spoken to use by His Son, whom He has appointed heir of all things, through whom also He made the worlds”</a:t>
            </a:r>
          </a:p>
          <a:p>
            <a:pPr eaLnBrk="1" hangingPunct="1">
              <a:defRPr/>
            </a:pPr>
            <a:endParaRPr lang="en-US" sz="2800" dirty="0" smtClean="0"/>
          </a:p>
        </p:txBody>
      </p:sp>
      <p:sp>
        <p:nvSpPr>
          <p:cNvPr id="12291" name="Rectangle 2"/>
          <p:cNvSpPr>
            <a:spLocks noGrp="1" noChangeArrowheads="1"/>
          </p:cNvSpPr>
          <p:nvPr>
            <p:ph type="title"/>
          </p:nvPr>
        </p:nvSpPr>
        <p:spPr>
          <a:xfrm>
            <a:off x="457200" y="228600"/>
            <a:ext cx="8229600" cy="685800"/>
          </a:xfrm>
        </p:spPr>
        <p:txBody>
          <a:bodyPr/>
          <a:lstStyle/>
          <a:p>
            <a:pPr algn="l" eaLnBrk="1" hangingPunct="1"/>
            <a:r>
              <a:rPr lang="en-US" sz="3600" b="1" smtClean="0">
                <a:latin typeface="Times New Roman" pitchFamily="18" charset="0"/>
                <a:cs typeface="Times New Roman" pitchFamily="18" charset="0"/>
              </a:rPr>
              <a:t>Deviations in worship of the church</a:t>
            </a:r>
          </a:p>
        </p:txBody>
      </p:sp>
      <p:pic>
        <p:nvPicPr>
          <p:cNvPr id="12292" name="Picture 4" descr="depositphotos_1750966-Silhouettes-of-young-peopl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6248400"/>
            <a:ext cx="990600" cy="528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3" name="Picture 16" descr="cooltext95795242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76400" y="6324600"/>
            <a:ext cx="7010400" cy="44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4" name="Picture 17" descr="ornbar2pink"/>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6725" y="990600"/>
            <a:ext cx="822960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1000"/>
                                        <p:tgtEl>
                                          <p:spTgt spid="3075">
                                            <p:txEl>
                                              <p:pRg st="0" end="0"/>
                                            </p:txEl>
                                          </p:spTgt>
                                        </p:tgtEl>
                                      </p:cBhvr>
                                    </p:animEffect>
                                    <p:anim calcmode="lin" valueType="num">
                                      <p:cBhvr>
                                        <p:cTn id="8" dur="1000" fill="hold"/>
                                        <p:tgtEl>
                                          <p:spTgt spid="307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075">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8" fill="hold" nodeType="afterEffect">
                                  <p:stCondLst>
                                    <p:cond delay="750"/>
                                  </p:stCondLst>
                                  <p:childTnLst>
                                    <p:set>
                                      <p:cBhvr>
                                        <p:cTn id="12" dur="1" fill="hold">
                                          <p:stCondLst>
                                            <p:cond delay="0"/>
                                          </p:stCondLst>
                                        </p:cTn>
                                        <p:tgtEl>
                                          <p:spTgt spid="3075">
                                            <p:txEl>
                                              <p:pRg st="1" end="1"/>
                                            </p:txEl>
                                          </p:spTgt>
                                        </p:tgtEl>
                                        <p:attrNameLst>
                                          <p:attrName>style.visibility</p:attrName>
                                        </p:attrNameLst>
                                      </p:cBhvr>
                                      <p:to>
                                        <p:strVal val="visible"/>
                                      </p:to>
                                    </p:set>
                                    <p:animEffect transition="in" filter="wipe(left)">
                                      <p:cBhvr>
                                        <p:cTn id="13" dur="1500"/>
                                        <p:tgtEl>
                                          <p:spTgt spid="3075">
                                            <p:txEl>
                                              <p:pRg st="1" end="1"/>
                                            </p:txEl>
                                          </p:spTgt>
                                        </p:tgtEl>
                                      </p:cBhvr>
                                    </p:animEffect>
                                  </p:childTnLst>
                                </p:cTn>
                              </p:par>
                            </p:childTnLst>
                          </p:cTn>
                        </p:par>
                        <p:par>
                          <p:cTn id="14" fill="hold" nodeType="afterGroup">
                            <p:stCondLst>
                              <p:cond delay="3250"/>
                            </p:stCondLst>
                            <p:childTnLst>
                              <p:par>
                                <p:cTn id="15" presetID="22" presetClass="entr" presetSubtype="8" fill="hold" nodeType="afterEffect">
                                  <p:stCondLst>
                                    <p:cond delay="50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wipe(left)">
                                      <p:cBhvr>
                                        <p:cTn id="17" dur="1250"/>
                                        <p:tgtEl>
                                          <p:spTgt spid="30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075">
                                            <p:txEl>
                                              <p:pRg st="3" end="3"/>
                                            </p:txEl>
                                          </p:spTgt>
                                        </p:tgtEl>
                                        <p:attrNameLst>
                                          <p:attrName>style.visibility</p:attrName>
                                        </p:attrNameLst>
                                      </p:cBhvr>
                                      <p:to>
                                        <p:strVal val="visible"/>
                                      </p:to>
                                    </p:set>
                                    <p:animEffect transition="in" filter="wipe(left)">
                                      <p:cBhvr>
                                        <p:cTn id="22" dur="1250"/>
                                        <p:tgtEl>
                                          <p:spTgt spid="307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3075">
                                            <p:txEl>
                                              <p:pRg st="4" end="4"/>
                                            </p:txEl>
                                          </p:spTgt>
                                        </p:tgtEl>
                                        <p:attrNameLst>
                                          <p:attrName>style.visibility</p:attrName>
                                        </p:attrNameLst>
                                      </p:cBhvr>
                                      <p:to>
                                        <p:strVal val="visible"/>
                                      </p:to>
                                    </p:set>
                                    <p:animEffect transition="in" filter="wipe(left)">
                                      <p:cBhvr>
                                        <p:cTn id="27" dur="1250"/>
                                        <p:tgtEl>
                                          <p:spTgt spid="307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3075">
                                            <p:txEl>
                                              <p:pRg st="5" end="5"/>
                                            </p:txEl>
                                          </p:spTgt>
                                        </p:tgtEl>
                                        <p:attrNameLst>
                                          <p:attrName>style.visibility</p:attrName>
                                        </p:attrNameLst>
                                      </p:cBhvr>
                                      <p:to>
                                        <p:strVal val="visible"/>
                                      </p:to>
                                    </p:set>
                                    <p:animEffect transition="in" filter="wipe(left)">
                                      <p:cBhvr>
                                        <p:cTn id="32" dur="1250"/>
                                        <p:tgtEl>
                                          <p:spTgt spid="30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457200" y="1362075"/>
            <a:ext cx="8229600" cy="4764088"/>
          </a:xfrm>
        </p:spPr>
        <p:txBody>
          <a:bodyPr/>
          <a:lstStyle/>
          <a:p>
            <a:pPr marL="0" indent="0" eaLnBrk="1" hangingPunct="1">
              <a:buFontTx/>
              <a:buNone/>
              <a:defRPr/>
            </a:pPr>
            <a:r>
              <a:rPr lang="en-US" b="1" dirty="0" smtClean="0"/>
              <a:t>God’s Word…the “Gold Standard”</a:t>
            </a:r>
          </a:p>
          <a:p>
            <a:pPr>
              <a:defRPr/>
            </a:pPr>
            <a:r>
              <a:rPr lang="en-US" sz="2800" dirty="0"/>
              <a:t>God’s thoughts and expectations have always been communicated in an effective manner</a:t>
            </a:r>
            <a:r>
              <a:rPr lang="en-US" sz="2800" dirty="0" smtClean="0"/>
              <a:t>.</a:t>
            </a:r>
          </a:p>
          <a:p>
            <a:pPr>
              <a:defRPr/>
            </a:pPr>
            <a:r>
              <a:rPr lang="en-US" sz="2800" dirty="0" smtClean="0"/>
              <a:t>God </a:t>
            </a:r>
            <a:r>
              <a:rPr lang="en-US" sz="2800" dirty="0"/>
              <a:t>is our Creator, and hence, holds all authority over us.</a:t>
            </a:r>
          </a:p>
          <a:p>
            <a:pPr eaLnBrk="1" hangingPunct="1">
              <a:defRPr/>
            </a:pPr>
            <a:endParaRPr lang="en-US" sz="2800" dirty="0" smtClean="0"/>
          </a:p>
        </p:txBody>
      </p:sp>
      <p:sp>
        <p:nvSpPr>
          <p:cNvPr id="13315" name="Rectangle 2"/>
          <p:cNvSpPr>
            <a:spLocks noGrp="1" noChangeArrowheads="1"/>
          </p:cNvSpPr>
          <p:nvPr>
            <p:ph type="title"/>
          </p:nvPr>
        </p:nvSpPr>
        <p:spPr>
          <a:xfrm>
            <a:off x="457200" y="228600"/>
            <a:ext cx="8229600" cy="685800"/>
          </a:xfrm>
        </p:spPr>
        <p:txBody>
          <a:bodyPr/>
          <a:lstStyle/>
          <a:p>
            <a:pPr algn="l" eaLnBrk="1" hangingPunct="1"/>
            <a:r>
              <a:rPr lang="en-US" sz="3600" b="1" smtClean="0">
                <a:latin typeface="Times New Roman" pitchFamily="18" charset="0"/>
                <a:cs typeface="Times New Roman" pitchFamily="18" charset="0"/>
              </a:rPr>
              <a:t>Deviations in worship of the church</a:t>
            </a:r>
          </a:p>
        </p:txBody>
      </p:sp>
      <p:pic>
        <p:nvPicPr>
          <p:cNvPr id="13316" name="Picture 4" descr="depositphotos_1750966-Silhouettes-of-young-peopl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6248400"/>
            <a:ext cx="990600" cy="528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7" name="Picture 16" descr="cooltext95795242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76400" y="6324600"/>
            <a:ext cx="7010400" cy="44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8" name="Picture 17" descr="ornbar2pink"/>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6725" y="990600"/>
            <a:ext cx="822960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animEffect transition="in" filter="fade">
                                      <p:cBhvr>
                                        <p:cTn id="7" dur="1000"/>
                                        <p:tgtEl>
                                          <p:spTgt spid="3075">
                                            <p:txEl>
                                              <p:pRg st="1" end="1"/>
                                            </p:txEl>
                                          </p:spTgt>
                                        </p:tgtEl>
                                      </p:cBhvr>
                                    </p:animEffect>
                                    <p:anim calcmode="lin" valueType="num">
                                      <p:cBhvr>
                                        <p:cTn id="8" dur="1000" fill="hold"/>
                                        <p:tgtEl>
                                          <p:spTgt spid="307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07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075">
                                            <p:txEl>
                                              <p:pRg st="2" end="2"/>
                                            </p:txEl>
                                          </p:spTgt>
                                        </p:tgtEl>
                                        <p:attrNameLst>
                                          <p:attrName>style.visibility</p:attrName>
                                        </p:attrNameLst>
                                      </p:cBhvr>
                                      <p:to>
                                        <p:strVal val="visible"/>
                                      </p:to>
                                    </p:set>
                                    <p:animEffect transition="in" filter="fade">
                                      <p:cBhvr>
                                        <p:cTn id="14" dur="1000"/>
                                        <p:tgtEl>
                                          <p:spTgt spid="3075">
                                            <p:txEl>
                                              <p:pRg st="2" end="2"/>
                                            </p:txEl>
                                          </p:spTgt>
                                        </p:tgtEl>
                                      </p:cBhvr>
                                    </p:animEffect>
                                    <p:anim calcmode="lin" valueType="num">
                                      <p:cBhvr>
                                        <p:cTn id="15" dur="1000" fill="hold"/>
                                        <p:tgtEl>
                                          <p:spTgt spid="307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07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457200" y="1362075"/>
            <a:ext cx="8534400" cy="4764088"/>
          </a:xfrm>
        </p:spPr>
        <p:txBody>
          <a:bodyPr/>
          <a:lstStyle/>
          <a:p>
            <a:pPr marL="0" indent="0" eaLnBrk="1" hangingPunct="1">
              <a:buFontTx/>
              <a:buNone/>
              <a:defRPr/>
            </a:pPr>
            <a:r>
              <a:rPr lang="en-US" b="1" dirty="0" smtClean="0"/>
              <a:t>God’s Authority…the “Gold Standard”</a:t>
            </a:r>
          </a:p>
          <a:p>
            <a:pPr>
              <a:buFont typeface="Wingdings" pitchFamily="2" charset="2"/>
              <a:buChar char="Ø"/>
              <a:defRPr/>
            </a:pPr>
            <a:r>
              <a:rPr lang="en-US" sz="2800" b="1" dirty="0" smtClean="0"/>
              <a:t>God is the Ultimate Authority</a:t>
            </a:r>
          </a:p>
          <a:p>
            <a:pPr lvl="1">
              <a:buFont typeface="Wingdings" pitchFamily="2" charset="2"/>
              <a:buChar char="q"/>
              <a:defRPr/>
            </a:pPr>
            <a:r>
              <a:rPr lang="en-US" sz="2400" dirty="0" smtClean="0"/>
              <a:t> Gen. 1:1; John 7:16; John 19;11</a:t>
            </a:r>
            <a:endParaRPr lang="en-US" sz="2400" dirty="0"/>
          </a:p>
          <a:p>
            <a:pPr>
              <a:buFont typeface="Wingdings" pitchFamily="2" charset="2"/>
              <a:buChar char="Ø"/>
              <a:defRPr/>
            </a:pPr>
            <a:r>
              <a:rPr lang="en-US" sz="2800" b="1" dirty="0" smtClean="0"/>
              <a:t>God gave all authority to His Son</a:t>
            </a:r>
          </a:p>
          <a:p>
            <a:pPr lvl="1">
              <a:buFont typeface="Wingdings" pitchFamily="2" charset="2"/>
              <a:buChar char="q"/>
              <a:defRPr/>
            </a:pPr>
            <a:r>
              <a:rPr lang="en-US" sz="2400" dirty="0" smtClean="0"/>
              <a:t> </a:t>
            </a:r>
            <a:r>
              <a:rPr lang="en-US" sz="2400" dirty="0"/>
              <a:t>Matthew 28:18; John 12: 44-50, 17:1-3</a:t>
            </a:r>
            <a:endParaRPr lang="en-US" sz="2400" dirty="0" smtClean="0"/>
          </a:p>
          <a:p>
            <a:pPr>
              <a:buFont typeface="Wingdings" pitchFamily="2" charset="2"/>
              <a:buChar char="Ø"/>
              <a:defRPr/>
            </a:pPr>
            <a:r>
              <a:rPr lang="en-US" sz="2800" b="1" dirty="0" smtClean="0"/>
              <a:t>Jesus imparted power of God thru Holy Spirit</a:t>
            </a:r>
          </a:p>
          <a:p>
            <a:pPr lvl="1">
              <a:buFont typeface="Wingdings" pitchFamily="2" charset="2"/>
              <a:buChar char="q"/>
              <a:defRPr/>
            </a:pPr>
            <a:r>
              <a:rPr lang="en-US" sz="2400" dirty="0" smtClean="0"/>
              <a:t> </a:t>
            </a:r>
            <a:r>
              <a:rPr lang="en-US" sz="2400" dirty="0"/>
              <a:t>John 15:26-27, </a:t>
            </a:r>
            <a:r>
              <a:rPr lang="en-US" sz="2400" dirty="0" smtClean="0"/>
              <a:t>16:13-14</a:t>
            </a:r>
          </a:p>
          <a:p>
            <a:pPr>
              <a:buFont typeface="Wingdings" pitchFamily="2" charset="2"/>
              <a:buChar char="Ø"/>
              <a:defRPr/>
            </a:pPr>
            <a:r>
              <a:rPr lang="en-US" sz="2800" b="1" dirty="0" smtClean="0"/>
              <a:t>Holy Spirit inspired some of the disciples</a:t>
            </a:r>
          </a:p>
          <a:p>
            <a:pPr lvl="1">
              <a:buFont typeface="Wingdings" pitchFamily="2" charset="2"/>
              <a:buChar char="q"/>
              <a:defRPr/>
            </a:pPr>
            <a:r>
              <a:rPr lang="en-US" sz="2400" dirty="0" smtClean="0"/>
              <a:t> 2 Timothy 3:16-17; I Thess. 2:13, 4:2-8</a:t>
            </a:r>
          </a:p>
          <a:p>
            <a:pPr marL="0" indent="0" eaLnBrk="1" hangingPunct="1">
              <a:buFontTx/>
              <a:buNone/>
              <a:defRPr/>
            </a:pPr>
            <a:endParaRPr lang="en-US" sz="2800" dirty="0" smtClean="0"/>
          </a:p>
        </p:txBody>
      </p:sp>
      <p:sp>
        <p:nvSpPr>
          <p:cNvPr id="14339" name="Rectangle 2"/>
          <p:cNvSpPr>
            <a:spLocks noGrp="1" noChangeArrowheads="1"/>
          </p:cNvSpPr>
          <p:nvPr>
            <p:ph type="title"/>
          </p:nvPr>
        </p:nvSpPr>
        <p:spPr>
          <a:xfrm>
            <a:off x="457200" y="228600"/>
            <a:ext cx="8229600" cy="685800"/>
          </a:xfrm>
        </p:spPr>
        <p:txBody>
          <a:bodyPr/>
          <a:lstStyle/>
          <a:p>
            <a:pPr algn="l" eaLnBrk="1" hangingPunct="1"/>
            <a:r>
              <a:rPr lang="en-US" sz="3600" b="1" smtClean="0">
                <a:latin typeface="Times New Roman" pitchFamily="18" charset="0"/>
                <a:cs typeface="Times New Roman" pitchFamily="18" charset="0"/>
              </a:rPr>
              <a:t>Deviations in worship of the church</a:t>
            </a:r>
          </a:p>
        </p:txBody>
      </p:sp>
      <p:pic>
        <p:nvPicPr>
          <p:cNvPr id="14340" name="Picture 4" descr="depositphotos_1750966-Silhouettes-of-young-peopl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6248400"/>
            <a:ext cx="990600" cy="528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1" name="Picture 16" descr="cooltext95795242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76400" y="6324600"/>
            <a:ext cx="7010400" cy="44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2" name="Picture 17" descr="ornbar2pink"/>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6725" y="990600"/>
            <a:ext cx="822960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1000"/>
                                        <p:tgtEl>
                                          <p:spTgt spid="3075">
                                            <p:txEl>
                                              <p:pRg st="0" end="0"/>
                                            </p:txEl>
                                          </p:spTgt>
                                        </p:tgtEl>
                                      </p:cBhvr>
                                    </p:animEffect>
                                    <p:anim calcmode="lin" valueType="num">
                                      <p:cBhvr>
                                        <p:cTn id="8" dur="1000" fill="hold"/>
                                        <p:tgtEl>
                                          <p:spTgt spid="307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075">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0" presetClass="entr" presetSubtype="0" fill="hold" nodeType="afterEffect">
                                  <p:stCondLst>
                                    <p:cond delay="500"/>
                                  </p:stCondLst>
                                  <p:childTnLst>
                                    <p:set>
                                      <p:cBhvr>
                                        <p:cTn id="12" dur="1" fill="hold">
                                          <p:stCondLst>
                                            <p:cond delay="0"/>
                                          </p:stCondLst>
                                        </p:cTn>
                                        <p:tgtEl>
                                          <p:spTgt spid="3075">
                                            <p:txEl>
                                              <p:pRg st="1" end="1"/>
                                            </p:txEl>
                                          </p:spTgt>
                                        </p:tgtEl>
                                        <p:attrNameLst>
                                          <p:attrName>style.visibility</p:attrName>
                                        </p:attrNameLst>
                                      </p:cBhvr>
                                      <p:to>
                                        <p:strVal val="visible"/>
                                      </p:to>
                                    </p:set>
                                    <p:animEffect transition="in" filter="fade">
                                      <p:cBhvr>
                                        <p:cTn id="13" dur="2500"/>
                                        <p:tgtEl>
                                          <p:spTgt spid="3075">
                                            <p:txEl>
                                              <p:pRg st="1" end="1"/>
                                            </p:txEl>
                                          </p:spTgt>
                                        </p:tgtEl>
                                      </p:cBhvr>
                                    </p:animEffect>
                                  </p:childTnLst>
                                </p:cTn>
                              </p:par>
                            </p:childTnLst>
                          </p:cTn>
                        </p:par>
                        <p:par>
                          <p:cTn id="14" fill="hold" nodeType="afterGroup">
                            <p:stCondLst>
                              <p:cond delay="4000"/>
                            </p:stCondLst>
                            <p:childTnLst>
                              <p:par>
                                <p:cTn id="15" presetID="22" presetClass="entr" presetSubtype="8" fill="hold" nodeType="afterEffect">
                                  <p:stCondLst>
                                    <p:cond delay="10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wipe(left)">
                                      <p:cBhvr>
                                        <p:cTn id="17" dur="1250"/>
                                        <p:tgtEl>
                                          <p:spTgt spid="30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075">
                                            <p:txEl>
                                              <p:pRg st="3" end="3"/>
                                            </p:txEl>
                                          </p:spTgt>
                                        </p:tgtEl>
                                        <p:attrNameLst>
                                          <p:attrName>style.visibility</p:attrName>
                                        </p:attrNameLst>
                                      </p:cBhvr>
                                      <p:to>
                                        <p:strVal val="visible"/>
                                      </p:to>
                                    </p:set>
                                    <p:animEffect transition="in" filter="fade">
                                      <p:cBhvr>
                                        <p:cTn id="22" dur="2500"/>
                                        <p:tgtEl>
                                          <p:spTgt spid="3075">
                                            <p:txEl>
                                              <p:pRg st="3" end="3"/>
                                            </p:txEl>
                                          </p:spTgt>
                                        </p:tgtEl>
                                      </p:cBhvr>
                                    </p:animEffect>
                                  </p:childTnLst>
                                </p:cTn>
                              </p:par>
                            </p:childTnLst>
                          </p:cTn>
                        </p:par>
                        <p:par>
                          <p:cTn id="23" fill="hold" nodeType="afterGroup">
                            <p:stCondLst>
                              <p:cond delay="2500"/>
                            </p:stCondLst>
                            <p:childTnLst>
                              <p:par>
                                <p:cTn id="24" presetID="22" presetClass="entr" presetSubtype="8" fill="hold" nodeType="afterEffect">
                                  <p:stCondLst>
                                    <p:cond delay="100"/>
                                  </p:stCondLst>
                                  <p:childTnLst>
                                    <p:set>
                                      <p:cBhvr>
                                        <p:cTn id="25" dur="1" fill="hold">
                                          <p:stCondLst>
                                            <p:cond delay="0"/>
                                          </p:stCondLst>
                                        </p:cTn>
                                        <p:tgtEl>
                                          <p:spTgt spid="3075">
                                            <p:txEl>
                                              <p:pRg st="4" end="4"/>
                                            </p:txEl>
                                          </p:spTgt>
                                        </p:tgtEl>
                                        <p:attrNameLst>
                                          <p:attrName>style.visibility</p:attrName>
                                        </p:attrNameLst>
                                      </p:cBhvr>
                                      <p:to>
                                        <p:strVal val="visible"/>
                                      </p:to>
                                    </p:set>
                                    <p:animEffect transition="in" filter="wipe(left)">
                                      <p:cBhvr>
                                        <p:cTn id="26" dur="1250"/>
                                        <p:tgtEl>
                                          <p:spTgt spid="3075">
                                            <p:txEl>
                                              <p:pRg st="4" end="4"/>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3075">
                                            <p:txEl>
                                              <p:pRg st="5" end="5"/>
                                            </p:txEl>
                                          </p:spTgt>
                                        </p:tgtEl>
                                        <p:attrNameLst>
                                          <p:attrName>style.visibility</p:attrName>
                                        </p:attrNameLst>
                                      </p:cBhvr>
                                      <p:to>
                                        <p:strVal val="visible"/>
                                      </p:to>
                                    </p:set>
                                    <p:animEffect transition="in" filter="fade">
                                      <p:cBhvr>
                                        <p:cTn id="31" dur="2500"/>
                                        <p:tgtEl>
                                          <p:spTgt spid="3075">
                                            <p:txEl>
                                              <p:pRg st="5" end="5"/>
                                            </p:txEl>
                                          </p:spTgt>
                                        </p:tgtEl>
                                      </p:cBhvr>
                                    </p:animEffect>
                                  </p:childTnLst>
                                </p:cTn>
                              </p:par>
                            </p:childTnLst>
                          </p:cTn>
                        </p:par>
                        <p:par>
                          <p:cTn id="32" fill="hold" nodeType="afterGroup">
                            <p:stCondLst>
                              <p:cond delay="2500"/>
                            </p:stCondLst>
                            <p:childTnLst>
                              <p:par>
                                <p:cTn id="33" presetID="22" presetClass="entr" presetSubtype="8" fill="hold" nodeType="afterEffect">
                                  <p:stCondLst>
                                    <p:cond delay="100"/>
                                  </p:stCondLst>
                                  <p:childTnLst>
                                    <p:set>
                                      <p:cBhvr>
                                        <p:cTn id="34" dur="1" fill="hold">
                                          <p:stCondLst>
                                            <p:cond delay="0"/>
                                          </p:stCondLst>
                                        </p:cTn>
                                        <p:tgtEl>
                                          <p:spTgt spid="3075">
                                            <p:txEl>
                                              <p:pRg st="6" end="6"/>
                                            </p:txEl>
                                          </p:spTgt>
                                        </p:tgtEl>
                                        <p:attrNameLst>
                                          <p:attrName>style.visibility</p:attrName>
                                        </p:attrNameLst>
                                      </p:cBhvr>
                                      <p:to>
                                        <p:strVal val="visible"/>
                                      </p:to>
                                    </p:set>
                                    <p:animEffect transition="in" filter="wipe(left)">
                                      <p:cBhvr>
                                        <p:cTn id="35" dur="1250"/>
                                        <p:tgtEl>
                                          <p:spTgt spid="3075">
                                            <p:txEl>
                                              <p:pRg st="6" end="6"/>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3075">
                                            <p:txEl>
                                              <p:pRg st="7" end="7"/>
                                            </p:txEl>
                                          </p:spTgt>
                                        </p:tgtEl>
                                        <p:attrNameLst>
                                          <p:attrName>style.visibility</p:attrName>
                                        </p:attrNameLst>
                                      </p:cBhvr>
                                      <p:to>
                                        <p:strVal val="visible"/>
                                      </p:to>
                                    </p:set>
                                    <p:animEffect transition="in" filter="fade">
                                      <p:cBhvr>
                                        <p:cTn id="40" dur="2500"/>
                                        <p:tgtEl>
                                          <p:spTgt spid="3075">
                                            <p:txEl>
                                              <p:pRg st="7" end="7"/>
                                            </p:txEl>
                                          </p:spTgt>
                                        </p:tgtEl>
                                      </p:cBhvr>
                                    </p:animEffect>
                                  </p:childTnLst>
                                </p:cTn>
                              </p:par>
                            </p:childTnLst>
                          </p:cTn>
                        </p:par>
                        <p:par>
                          <p:cTn id="41" fill="hold" nodeType="afterGroup">
                            <p:stCondLst>
                              <p:cond delay="2500"/>
                            </p:stCondLst>
                            <p:childTnLst>
                              <p:par>
                                <p:cTn id="42" presetID="22" presetClass="entr" presetSubtype="8" fill="hold" nodeType="afterEffect">
                                  <p:stCondLst>
                                    <p:cond delay="0"/>
                                  </p:stCondLst>
                                  <p:childTnLst>
                                    <p:set>
                                      <p:cBhvr>
                                        <p:cTn id="43" dur="1" fill="hold">
                                          <p:stCondLst>
                                            <p:cond delay="0"/>
                                          </p:stCondLst>
                                        </p:cTn>
                                        <p:tgtEl>
                                          <p:spTgt spid="3075">
                                            <p:txEl>
                                              <p:pRg st="8" end="8"/>
                                            </p:txEl>
                                          </p:spTgt>
                                        </p:tgtEl>
                                        <p:attrNameLst>
                                          <p:attrName>style.visibility</p:attrName>
                                        </p:attrNameLst>
                                      </p:cBhvr>
                                      <p:to>
                                        <p:strVal val="visible"/>
                                      </p:to>
                                    </p:set>
                                    <p:animEffect transition="in" filter="wipe(left)">
                                      <p:cBhvr>
                                        <p:cTn id="44" dur="1250"/>
                                        <p:tgtEl>
                                          <p:spTgt spid="307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457200" y="1362075"/>
            <a:ext cx="8534400" cy="2524125"/>
          </a:xfrm>
        </p:spPr>
        <p:txBody>
          <a:bodyPr/>
          <a:lstStyle/>
          <a:p>
            <a:pPr marL="0" indent="0" eaLnBrk="1" hangingPunct="1">
              <a:buFontTx/>
              <a:buNone/>
              <a:defRPr/>
            </a:pPr>
            <a:r>
              <a:rPr lang="en-US" b="1" dirty="0" smtClean="0"/>
              <a:t>God’s Authority…the “Gold Standard”</a:t>
            </a:r>
          </a:p>
          <a:p>
            <a:pPr>
              <a:buFont typeface="Wingdings" pitchFamily="2" charset="2"/>
              <a:buChar char="v"/>
              <a:defRPr/>
            </a:pPr>
            <a:r>
              <a:rPr lang="en-US" sz="4000" b="1" dirty="0" smtClean="0"/>
              <a:t> God is unchangeable! </a:t>
            </a:r>
            <a:r>
              <a:rPr lang="en-US" sz="2800" dirty="0" smtClean="0"/>
              <a:t>(Mal. 3:6)</a:t>
            </a:r>
          </a:p>
          <a:p>
            <a:pPr>
              <a:buFont typeface="Wingdings" pitchFamily="2" charset="2"/>
              <a:buChar char="v"/>
              <a:defRPr/>
            </a:pPr>
            <a:r>
              <a:rPr lang="en-US" sz="4000" b="1" dirty="0" smtClean="0"/>
              <a:t> His word endures forever!         </a:t>
            </a:r>
            <a:r>
              <a:rPr lang="en-US" sz="2800" dirty="0" smtClean="0"/>
              <a:t>(1 Peter 1:22-25)</a:t>
            </a:r>
          </a:p>
          <a:p>
            <a:pPr marL="0" indent="0">
              <a:buFontTx/>
              <a:buNone/>
              <a:defRPr/>
            </a:pPr>
            <a:endParaRPr lang="en-US" sz="2800" dirty="0" smtClean="0"/>
          </a:p>
        </p:txBody>
      </p:sp>
      <p:sp>
        <p:nvSpPr>
          <p:cNvPr id="15363" name="Rectangle 2"/>
          <p:cNvSpPr>
            <a:spLocks noGrp="1" noChangeArrowheads="1"/>
          </p:cNvSpPr>
          <p:nvPr>
            <p:ph type="title"/>
          </p:nvPr>
        </p:nvSpPr>
        <p:spPr>
          <a:xfrm>
            <a:off x="457200" y="228600"/>
            <a:ext cx="8229600" cy="685800"/>
          </a:xfrm>
        </p:spPr>
        <p:txBody>
          <a:bodyPr/>
          <a:lstStyle/>
          <a:p>
            <a:pPr algn="l" eaLnBrk="1" hangingPunct="1"/>
            <a:r>
              <a:rPr lang="en-US" sz="3600" b="1" smtClean="0">
                <a:latin typeface="Times New Roman" pitchFamily="18" charset="0"/>
                <a:cs typeface="Times New Roman" pitchFamily="18" charset="0"/>
              </a:rPr>
              <a:t>Deviations in worship of the church</a:t>
            </a:r>
          </a:p>
        </p:txBody>
      </p:sp>
      <p:pic>
        <p:nvPicPr>
          <p:cNvPr id="15364" name="Picture 4" descr="depositphotos_1750966-Silhouettes-of-young-peopl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6248400"/>
            <a:ext cx="990600" cy="528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5" name="Picture 16" descr="cooltext95795242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76400" y="6324600"/>
            <a:ext cx="7010400" cy="44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6" name="Picture 17" descr="ornbar2pink"/>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6725" y="990600"/>
            <a:ext cx="822960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466725" y="3940175"/>
            <a:ext cx="8229600" cy="2308225"/>
          </a:xfrm>
          <a:prstGeom prst="rect">
            <a:avLst/>
          </a:prstGeom>
          <a:solidFill>
            <a:srgbClr val="00B0F0"/>
          </a:solidFill>
        </p:spPr>
        <p:txBody>
          <a:bodyPr>
            <a:spAutoFit/>
          </a:bodyPr>
          <a:lstStyle/>
          <a:p>
            <a:pPr algn="ctr">
              <a:defRPr/>
            </a:pPr>
            <a:r>
              <a:rPr lang="en-US" sz="4800" b="1" i="1" dirty="0">
                <a:solidFill>
                  <a:srgbClr val="FFFFFF"/>
                </a:solidFill>
                <a:latin typeface="Arial"/>
                <a:cs typeface="Arial"/>
              </a:rPr>
              <a:t>God’s word is the </a:t>
            </a:r>
            <a:r>
              <a:rPr lang="en-US" sz="4800" b="1" i="1" u="sng" dirty="0">
                <a:solidFill>
                  <a:srgbClr val="FFFFFF"/>
                </a:solidFill>
                <a:latin typeface="Arial"/>
                <a:cs typeface="Arial"/>
              </a:rPr>
              <a:t>ultimate</a:t>
            </a:r>
            <a:r>
              <a:rPr lang="en-US" sz="4800" b="1" i="1" dirty="0">
                <a:solidFill>
                  <a:srgbClr val="FFFFFF"/>
                </a:solidFill>
                <a:latin typeface="Arial"/>
                <a:cs typeface="Arial"/>
              </a:rPr>
              <a:t> </a:t>
            </a:r>
            <a:r>
              <a:rPr lang="en-US" sz="4800" b="1" i="1" u="sng" dirty="0">
                <a:solidFill>
                  <a:srgbClr val="FFFFFF"/>
                </a:solidFill>
                <a:latin typeface="Arial"/>
                <a:cs typeface="Arial"/>
              </a:rPr>
              <a:t>authority</a:t>
            </a:r>
            <a:r>
              <a:rPr lang="en-US" sz="4800" b="1" i="1" dirty="0">
                <a:solidFill>
                  <a:srgbClr val="FFFFFF"/>
                </a:solidFill>
                <a:latin typeface="Arial"/>
                <a:cs typeface="Arial"/>
              </a:rPr>
              <a:t> in all things spiritual.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750"/>
                                  </p:stCondLst>
                                  <p:childTnLst>
                                    <p:set>
                                      <p:cBhvr>
                                        <p:cTn id="6" dur="1" fill="hold">
                                          <p:stCondLst>
                                            <p:cond delay="0"/>
                                          </p:stCondLst>
                                        </p:cTn>
                                        <p:tgtEl>
                                          <p:spTgt spid="3075">
                                            <p:txEl>
                                              <p:pRg st="1" end="1"/>
                                            </p:txEl>
                                          </p:spTgt>
                                        </p:tgtEl>
                                        <p:attrNameLst>
                                          <p:attrName>style.visibility</p:attrName>
                                        </p:attrNameLst>
                                      </p:cBhvr>
                                      <p:to>
                                        <p:strVal val="visible"/>
                                      </p:to>
                                    </p:set>
                                    <p:anim calcmode="lin" valueType="num">
                                      <p:cBhvr>
                                        <p:cTn id="7" dur="1000" fill="hold"/>
                                        <p:tgtEl>
                                          <p:spTgt spid="3075">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075">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075">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075">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nodeType="click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anim calcmode="lin" valueType="num">
                                      <p:cBhvr>
                                        <p:cTn id="15" dur="1000" fill="hold"/>
                                        <p:tgtEl>
                                          <p:spTgt spid="3075">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075">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075">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075">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circle(in)">
                                      <p:cBhvr>
                                        <p:cTn id="2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66725" y="3733800"/>
            <a:ext cx="7305675" cy="4572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075" name="Rectangle 3"/>
          <p:cNvSpPr>
            <a:spLocks noGrp="1" noChangeArrowheads="1"/>
          </p:cNvSpPr>
          <p:nvPr>
            <p:ph type="body" idx="1"/>
          </p:nvPr>
        </p:nvSpPr>
        <p:spPr>
          <a:xfrm>
            <a:off x="457200" y="1362075"/>
            <a:ext cx="8534400" cy="4764088"/>
          </a:xfrm>
        </p:spPr>
        <p:txBody>
          <a:bodyPr/>
          <a:lstStyle/>
          <a:p>
            <a:pPr marL="0" indent="0" eaLnBrk="1" hangingPunct="1">
              <a:buFontTx/>
              <a:buNone/>
              <a:defRPr/>
            </a:pPr>
            <a:r>
              <a:rPr lang="en-US" b="1" dirty="0" smtClean="0"/>
              <a:t>What is the “Gold Standard” of worship?</a:t>
            </a:r>
          </a:p>
          <a:p>
            <a:pPr>
              <a:buFont typeface="Wingdings" pitchFamily="2" charset="2"/>
              <a:buChar char="Ø"/>
              <a:defRPr/>
            </a:pPr>
            <a:r>
              <a:rPr lang="en-US" sz="2800" b="1" dirty="0" smtClean="0"/>
              <a:t>As Jesus spoke with the Samaritan woman at Jacobs well…</a:t>
            </a:r>
          </a:p>
          <a:p>
            <a:pPr marL="0" indent="0">
              <a:buFontTx/>
              <a:buNone/>
              <a:defRPr/>
            </a:pPr>
            <a:r>
              <a:rPr lang="en-US" sz="2800" b="1" dirty="0">
                <a:solidFill>
                  <a:srgbClr val="0070C0"/>
                </a:solidFill>
              </a:rPr>
              <a:t> </a:t>
            </a:r>
            <a:r>
              <a:rPr lang="en-US" sz="2800" i="1" dirty="0"/>
              <a:t>“…the hour is coming, and now is, when the true worshipers will worship the Father in spirit and truth; for the Father is seeking such to worship Him. God is Spirit, and those who worship Him must worship in spirit and truth.” </a:t>
            </a:r>
            <a:r>
              <a:rPr lang="en-US" sz="2400" i="1" dirty="0" smtClean="0"/>
              <a:t>(John 4:23-24)</a:t>
            </a:r>
            <a:endParaRPr lang="en-US" sz="2400" i="1" dirty="0"/>
          </a:p>
        </p:txBody>
      </p:sp>
      <p:sp>
        <p:nvSpPr>
          <p:cNvPr id="16388" name="Rectangle 2"/>
          <p:cNvSpPr>
            <a:spLocks noGrp="1" noChangeArrowheads="1"/>
          </p:cNvSpPr>
          <p:nvPr>
            <p:ph type="title"/>
          </p:nvPr>
        </p:nvSpPr>
        <p:spPr>
          <a:xfrm>
            <a:off x="457200" y="228600"/>
            <a:ext cx="8229600" cy="685800"/>
          </a:xfrm>
        </p:spPr>
        <p:txBody>
          <a:bodyPr/>
          <a:lstStyle/>
          <a:p>
            <a:pPr algn="l" eaLnBrk="1" hangingPunct="1"/>
            <a:r>
              <a:rPr lang="en-US" sz="3600" b="1" smtClean="0">
                <a:latin typeface="Times New Roman" pitchFamily="18" charset="0"/>
                <a:cs typeface="Times New Roman" pitchFamily="18" charset="0"/>
              </a:rPr>
              <a:t>Deviations in worship of the church</a:t>
            </a:r>
          </a:p>
        </p:txBody>
      </p:sp>
      <p:pic>
        <p:nvPicPr>
          <p:cNvPr id="16389" name="Picture 4" descr="depositphotos_1750966-Silhouettes-of-young-peopl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6248400"/>
            <a:ext cx="990600" cy="528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90" name="Picture 16" descr="cooltext95795242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76400" y="6324600"/>
            <a:ext cx="7010400" cy="44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91" name="Picture 17" descr="ornbar2pink"/>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6725" y="990600"/>
            <a:ext cx="822960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1000"/>
                                        <p:tgtEl>
                                          <p:spTgt spid="3075">
                                            <p:txEl>
                                              <p:pRg st="0" end="0"/>
                                            </p:txEl>
                                          </p:spTgt>
                                        </p:tgtEl>
                                      </p:cBhvr>
                                    </p:animEffect>
                                    <p:anim calcmode="lin" valueType="num">
                                      <p:cBhvr>
                                        <p:cTn id="8" dur="1000" fill="hold"/>
                                        <p:tgtEl>
                                          <p:spTgt spid="307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07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3075">
                                            <p:txEl>
                                              <p:pRg st="1" end="1"/>
                                            </p:txEl>
                                          </p:spTgt>
                                        </p:tgtEl>
                                        <p:attrNameLst>
                                          <p:attrName>style.visibility</p:attrName>
                                        </p:attrNameLst>
                                      </p:cBhvr>
                                      <p:to>
                                        <p:strVal val="visible"/>
                                      </p:to>
                                    </p:set>
                                    <p:animEffect transition="in" filter="fade">
                                      <p:cBhvr>
                                        <p:cTn id="14" dur="2500"/>
                                        <p:tgtEl>
                                          <p:spTgt spid="3075">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1" presetClass="entr" presetSubtype="8" fill="hold"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Effect transition="in" filter="wheel(8)">
                                      <p:cBhvr>
                                        <p:cTn id="19" dur="2000"/>
                                        <p:tgtEl>
                                          <p:spTgt spid="3075">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ircle(in)">
                                      <p:cBhvr>
                                        <p:cTn id="2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457200" y="1362075"/>
            <a:ext cx="8534400" cy="4764088"/>
          </a:xfrm>
        </p:spPr>
        <p:txBody>
          <a:bodyPr/>
          <a:lstStyle/>
          <a:p>
            <a:pPr marL="0" indent="0" eaLnBrk="1" hangingPunct="1">
              <a:buFontTx/>
              <a:buNone/>
              <a:defRPr/>
            </a:pPr>
            <a:r>
              <a:rPr lang="en-US" b="1" dirty="0" smtClean="0"/>
              <a:t>What is the “Gold Standard” of worship?</a:t>
            </a:r>
          </a:p>
          <a:p>
            <a:pPr>
              <a:buFont typeface="Wingdings" pitchFamily="2" charset="2"/>
              <a:buChar char="Ø"/>
              <a:defRPr/>
            </a:pPr>
            <a:r>
              <a:rPr lang="en-US" sz="2800" b="1" dirty="0" smtClean="0"/>
              <a:t>Worshipping in spirit…</a:t>
            </a:r>
          </a:p>
          <a:p>
            <a:pPr lvl="1">
              <a:buFont typeface="Wingdings" pitchFamily="2" charset="2"/>
              <a:buChar char="ü"/>
              <a:defRPr/>
            </a:pPr>
            <a:r>
              <a:rPr lang="en-US" i="1" dirty="0" smtClean="0"/>
              <a:t> </a:t>
            </a:r>
            <a:r>
              <a:rPr lang="en-US" dirty="0" smtClean="0"/>
              <a:t>Giving your </a:t>
            </a:r>
            <a:r>
              <a:rPr lang="en-US" u="sng" dirty="0" smtClean="0"/>
              <a:t>all</a:t>
            </a:r>
            <a:r>
              <a:rPr lang="en-US" dirty="0" smtClean="0"/>
              <a:t> to God in your worship.</a:t>
            </a:r>
          </a:p>
          <a:p>
            <a:pPr lvl="1">
              <a:buFont typeface="Wingdings" pitchFamily="2" charset="2"/>
              <a:buChar char="ü"/>
              <a:defRPr/>
            </a:pPr>
            <a:r>
              <a:rPr lang="en-US" i="1" dirty="0"/>
              <a:t> </a:t>
            </a:r>
            <a:r>
              <a:rPr lang="en-US" i="1" dirty="0" smtClean="0"/>
              <a:t>Matthew 22:37-38 “You shall love the LORD your God with </a:t>
            </a:r>
            <a:r>
              <a:rPr lang="en-US" b="1" i="1" u="sng" dirty="0" smtClean="0"/>
              <a:t>all</a:t>
            </a:r>
            <a:r>
              <a:rPr lang="en-US" i="1" dirty="0" smtClean="0"/>
              <a:t> your heart, with </a:t>
            </a:r>
            <a:r>
              <a:rPr lang="en-US" b="1" i="1" u="sng" dirty="0"/>
              <a:t>all</a:t>
            </a:r>
            <a:r>
              <a:rPr lang="en-US" i="1" dirty="0" smtClean="0"/>
              <a:t> your soul, and with </a:t>
            </a:r>
            <a:r>
              <a:rPr lang="en-US" b="1" i="1" u="sng" dirty="0"/>
              <a:t>all</a:t>
            </a:r>
            <a:r>
              <a:rPr lang="en-US" i="1" dirty="0" smtClean="0"/>
              <a:t> your mind. This is the first and great commandment.”</a:t>
            </a:r>
            <a:endParaRPr lang="en-US" i="1" dirty="0"/>
          </a:p>
        </p:txBody>
      </p:sp>
      <p:sp>
        <p:nvSpPr>
          <p:cNvPr id="17411" name="Rectangle 2"/>
          <p:cNvSpPr>
            <a:spLocks noGrp="1" noChangeArrowheads="1"/>
          </p:cNvSpPr>
          <p:nvPr>
            <p:ph type="title"/>
          </p:nvPr>
        </p:nvSpPr>
        <p:spPr>
          <a:xfrm>
            <a:off x="457200" y="228600"/>
            <a:ext cx="8229600" cy="685800"/>
          </a:xfrm>
        </p:spPr>
        <p:txBody>
          <a:bodyPr/>
          <a:lstStyle/>
          <a:p>
            <a:pPr algn="l" eaLnBrk="1" hangingPunct="1"/>
            <a:r>
              <a:rPr lang="en-US" sz="3600" b="1" smtClean="0">
                <a:latin typeface="Times New Roman" pitchFamily="18" charset="0"/>
                <a:cs typeface="Times New Roman" pitchFamily="18" charset="0"/>
              </a:rPr>
              <a:t>Deviations in worship of the church</a:t>
            </a:r>
          </a:p>
        </p:txBody>
      </p:sp>
      <p:pic>
        <p:nvPicPr>
          <p:cNvPr id="17412" name="Picture 4" descr="depositphotos_1750966-Silhouettes-of-young-peopl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6248400"/>
            <a:ext cx="990600" cy="528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3" name="Picture 16" descr="cooltext95795242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76400" y="6324600"/>
            <a:ext cx="7010400" cy="44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4" name="Picture 17" descr="ornbar2pink"/>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6725" y="990600"/>
            <a:ext cx="822960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animEffect transition="in" filter="fade">
                                      <p:cBhvr>
                                        <p:cTn id="7" dur="2500"/>
                                        <p:tgtEl>
                                          <p:spTgt spid="3075">
                                            <p:txEl>
                                              <p:pRg st="1" end="1"/>
                                            </p:txEl>
                                          </p:spTgt>
                                        </p:tgtEl>
                                      </p:cBhvr>
                                    </p:animEffect>
                                  </p:childTnLst>
                                </p:cTn>
                              </p:par>
                            </p:childTnLst>
                          </p:cTn>
                        </p:par>
                        <p:par>
                          <p:cTn id="8" fill="hold" nodeType="afterGroup">
                            <p:stCondLst>
                              <p:cond delay="2500"/>
                            </p:stCondLst>
                            <p:childTnLst>
                              <p:par>
                                <p:cTn id="9" presetID="10" presetClass="entr" presetSubtype="0" fill="hold" nodeType="afterEffect">
                                  <p:stCondLst>
                                    <p:cond delay="750"/>
                                  </p:stCondLst>
                                  <p:childTnLst>
                                    <p:set>
                                      <p:cBhvr>
                                        <p:cTn id="10" dur="1" fill="hold">
                                          <p:stCondLst>
                                            <p:cond delay="0"/>
                                          </p:stCondLst>
                                        </p:cTn>
                                        <p:tgtEl>
                                          <p:spTgt spid="3075">
                                            <p:txEl>
                                              <p:pRg st="2" end="2"/>
                                            </p:txEl>
                                          </p:spTgt>
                                        </p:tgtEl>
                                        <p:attrNameLst>
                                          <p:attrName>style.visibility</p:attrName>
                                        </p:attrNameLst>
                                      </p:cBhvr>
                                      <p:to>
                                        <p:strVal val="visible"/>
                                      </p:to>
                                    </p:set>
                                    <p:animEffect transition="in" filter="fade">
                                      <p:cBhvr>
                                        <p:cTn id="11" dur="2500"/>
                                        <p:tgtEl>
                                          <p:spTgt spid="3075">
                                            <p:txEl>
                                              <p:pRg st="2" end="2"/>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3075">
                                            <p:txEl>
                                              <p:pRg st="3" end="3"/>
                                            </p:txEl>
                                          </p:spTgt>
                                        </p:tgtEl>
                                        <p:attrNameLst>
                                          <p:attrName>style.visibility</p:attrName>
                                        </p:attrNameLst>
                                      </p:cBhvr>
                                      <p:to>
                                        <p:strVal val="visible"/>
                                      </p:to>
                                    </p:set>
                                    <p:animEffect transition="in" filter="fade">
                                      <p:cBhvr>
                                        <p:cTn id="16" dur="2500"/>
                                        <p:tgtEl>
                                          <p:spTgt spid="30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457200" y="1362075"/>
            <a:ext cx="8534400" cy="4764088"/>
          </a:xfrm>
        </p:spPr>
        <p:txBody>
          <a:bodyPr/>
          <a:lstStyle/>
          <a:p>
            <a:pPr marL="0" indent="0" eaLnBrk="1" hangingPunct="1">
              <a:buFontTx/>
              <a:buNone/>
              <a:defRPr/>
            </a:pPr>
            <a:r>
              <a:rPr lang="en-US" b="1" dirty="0" smtClean="0"/>
              <a:t>What is the “Gold Standard” of worship?</a:t>
            </a:r>
          </a:p>
          <a:p>
            <a:pPr>
              <a:buFont typeface="Wingdings" pitchFamily="2" charset="2"/>
              <a:buChar char="Ø"/>
              <a:defRPr/>
            </a:pPr>
            <a:r>
              <a:rPr lang="en-US" sz="2800" b="1" dirty="0" smtClean="0"/>
              <a:t>Worshipping in spirit…</a:t>
            </a:r>
            <a:r>
              <a:rPr lang="en-US" sz="2800" dirty="0" smtClean="0"/>
              <a:t>words from the psalmist</a:t>
            </a:r>
          </a:p>
          <a:p>
            <a:pPr lvl="1">
              <a:buFont typeface="Wingdings" pitchFamily="2" charset="2"/>
              <a:buChar char="ü"/>
              <a:defRPr/>
            </a:pPr>
            <a:r>
              <a:rPr lang="en-US" i="1" dirty="0" smtClean="0"/>
              <a:t> </a:t>
            </a:r>
            <a:r>
              <a:rPr lang="en-US" sz="2200" dirty="0"/>
              <a:t>Psalms 5:7 – </a:t>
            </a:r>
            <a:r>
              <a:rPr lang="en-US" sz="2200" i="1" dirty="0"/>
              <a:t>“But as for me, I will come into Your house in the multitude of Your mercy; In fear of You I will worship toward Your holy temple.”</a:t>
            </a:r>
            <a:endParaRPr lang="en-US" sz="2200" dirty="0"/>
          </a:p>
          <a:p>
            <a:pPr lvl="1">
              <a:buFont typeface="Wingdings" pitchFamily="2" charset="2"/>
              <a:buChar char="ü"/>
              <a:defRPr/>
            </a:pPr>
            <a:r>
              <a:rPr lang="en-US" sz="2200" dirty="0" smtClean="0"/>
              <a:t>Psalms 89:7 </a:t>
            </a:r>
            <a:r>
              <a:rPr lang="en-US" sz="2200" i="1" dirty="0"/>
              <a:t>- "God is greatly to be feared in the assembly of the saints, and to be held in reverence by all those around Him</a:t>
            </a:r>
            <a:r>
              <a:rPr lang="en-US" sz="2200" i="1" dirty="0" smtClean="0"/>
              <a:t>.“</a:t>
            </a:r>
          </a:p>
          <a:p>
            <a:pPr lvl="1">
              <a:buFont typeface="Wingdings" pitchFamily="2" charset="2"/>
              <a:buChar char="ü"/>
              <a:defRPr/>
            </a:pPr>
            <a:r>
              <a:rPr lang="en-US" sz="2200" i="1" dirty="0"/>
              <a:t> </a:t>
            </a:r>
            <a:r>
              <a:rPr lang="en-US" sz="2200" dirty="0"/>
              <a:t>Ps. 96:9 – </a:t>
            </a:r>
            <a:r>
              <a:rPr lang="en-US" sz="2200" i="1" dirty="0"/>
              <a:t>“Oh, worship the Lord in the beauty of holiness! Tremble before Him, all the earth</a:t>
            </a:r>
            <a:r>
              <a:rPr lang="en-US" sz="2200" i="1" dirty="0" smtClean="0"/>
              <a:t>.”</a:t>
            </a:r>
            <a:endParaRPr lang="en-US" sz="2200" dirty="0"/>
          </a:p>
        </p:txBody>
      </p:sp>
      <p:sp>
        <p:nvSpPr>
          <p:cNvPr id="18435" name="Rectangle 2"/>
          <p:cNvSpPr>
            <a:spLocks noGrp="1" noChangeArrowheads="1"/>
          </p:cNvSpPr>
          <p:nvPr>
            <p:ph type="title"/>
          </p:nvPr>
        </p:nvSpPr>
        <p:spPr>
          <a:xfrm>
            <a:off x="457200" y="228600"/>
            <a:ext cx="8229600" cy="685800"/>
          </a:xfrm>
        </p:spPr>
        <p:txBody>
          <a:bodyPr/>
          <a:lstStyle/>
          <a:p>
            <a:pPr algn="l" eaLnBrk="1" hangingPunct="1"/>
            <a:r>
              <a:rPr lang="en-US" sz="3600" b="1" smtClean="0">
                <a:latin typeface="Times New Roman" pitchFamily="18" charset="0"/>
                <a:cs typeface="Times New Roman" pitchFamily="18" charset="0"/>
              </a:rPr>
              <a:t>Deviations in worship of the church</a:t>
            </a:r>
          </a:p>
        </p:txBody>
      </p:sp>
      <p:pic>
        <p:nvPicPr>
          <p:cNvPr id="18436" name="Picture 4" descr="depositphotos_1750966-Silhouettes-of-young-peopl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6248400"/>
            <a:ext cx="990600" cy="528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37" name="Picture 16" descr="cooltext95795242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76400" y="6324600"/>
            <a:ext cx="7010400" cy="44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38" name="Picture 17" descr="ornbar2pink"/>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6725" y="990600"/>
            <a:ext cx="822960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1000"/>
                                  </p:stCondLst>
                                  <p:childTnLst>
                                    <p:set>
                                      <p:cBhvr>
                                        <p:cTn id="6" dur="1" fill="hold">
                                          <p:stCondLst>
                                            <p:cond delay="0"/>
                                          </p:stCondLst>
                                        </p:cTn>
                                        <p:tgtEl>
                                          <p:spTgt spid="3075">
                                            <p:txEl>
                                              <p:pRg st="2" end="2"/>
                                            </p:txEl>
                                          </p:spTgt>
                                        </p:tgtEl>
                                        <p:attrNameLst>
                                          <p:attrName>style.visibility</p:attrName>
                                        </p:attrNameLst>
                                      </p:cBhvr>
                                      <p:to>
                                        <p:strVal val="visible"/>
                                      </p:to>
                                    </p:set>
                                    <p:animEffect transition="in" filter="fade">
                                      <p:cBhvr>
                                        <p:cTn id="7" dur="2500"/>
                                        <p:tgtEl>
                                          <p:spTgt spid="3075">
                                            <p:txEl>
                                              <p:pRg st="2" end="2"/>
                                            </p:txEl>
                                          </p:spTgt>
                                        </p:tgtEl>
                                      </p:cBhvr>
                                    </p:animEffect>
                                  </p:childTnLst>
                                </p:cTn>
                              </p:par>
                            </p:childTnLst>
                          </p:cTn>
                        </p:par>
                        <p:par>
                          <p:cTn id="8" fill="hold" nodeType="afterGroup">
                            <p:stCondLst>
                              <p:cond delay="3500"/>
                            </p:stCondLst>
                            <p:childTnLst>
                              <p:par>
                                <p:cTn id="9" presetID="10" presetClass="entr" presetSubtype="0" fill="hold" nodeType="afterEffect">
                                  <p:stCondLst>
                                    <p:cond delay="2500"/>
                                  </p:stCondLst>
                                  <p:childTnLst>
                                    <p:set>
                                      <p:cBhvr>
                                        <p:cTn id="10" dur="1" fill="hold">
                                          <p:stCondLst>
                                            <p:cond delay="0"/>
                                          </p:stCondLst>
                                        </p:cTn>
                                        <p:tgtEl>
                                          <p:spTgt spid="3075">
                                            <p:txEl>
                                              <p:pRg st="3" end="3"/>
                                            </p:txEl>
                                          </p:spTgt>
                                        </p:tgtEl>
                                        <p:attrNameLst>
                                          <p:attrName>style.visibility</p:attrName>
                                        </p:attrNameLst>
                                      </p:cBhvr>
                                      <p:to>
                                        <p:strVal val="visible"/>
                                      </p:to>
                                    </p:set>
                                    <p:animEffect transition="in" filter="fade">
                                      <p:cBhvr>
                                        <p:cTn id="11" dur="2500"/>
                                        <p:tgtEl>
                                          <p:spTgt spid="3075">
                                            <p:txEl>
                                              <p:pRg st="3" end="3"/>
                                            </p:txEl>
                                          </p:spTgt>
                                        </p:tgtEl>
                                      </p:cBhvr>
                                    </p:animEffect>
                                  </p:childTnLst>
                                </p:cTn>
                              </p:par>
                            </p:childTnLst>
                          </p:cTn>
                        </p:par>
                        <p:par>
                          <p:cTn id="12" fill="hold" nodeType="afterGroup">
                            <p:stCondLst>
                              <p:cond delay="8500"/>
                            </p:stCondLst>
                            <p:childTnLst>
                              <p:par>
                                <p:cTn id="13" presetID="10" presetClass="entr" presetSubtype="0" fill="hold" nodeType="afterEffect">
                                  <p:stCondLst>
                                    <p:cond delay="2500"/>
                                  </p:stCondLst>
                                  <p:childTnLst>
                                    <p:set>
                                      <p:cBhvr>
                                        <p:cTn id="14" dur="1" fill="hold">
                                          <p:stCondLst>
                                            <p:cond delay="0"/>
                                          </p:stCondLst>
                                        </p:cTn>
                                        <p:tgtEl>
                                          <p:spTgt spid="3075">
                                            <p:txEl>
                                              <p:pRg st="4" end="4"/>
                                            </p:txEl>
                                          </p:spTgt>
                                        </p:tgtEl>
                                        <p:attrNameLst>
                                          <p:attrName>style.visibility</p:attrName>
                                        </p:attrNameLst>
                                      </p:cBhvr>
                                      <p:to>
                                        <p:strVal val="visible"/>
                                      </p:to>
                                    </p:set>
                                    <p:animEffect transition="in" filter="fade">
                                      <p:cBhvr>
                                        <p:cTn id="15" dur="2500"/>
                                        <p:tgtEl>
                                          <p:spTgt spid="30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457200" y="1362075"/>
            <a:ext cx="8534400" cy="4764088"/>
          </a:xfrm>
        </p:spPr>
        <p:txBody>
          <a:bodyPr/>
          <a:lstStyle/>
          <a:p>
            <a:pPr marL="0" indent="0" eaLnBrk="1" hangingPunct="1">
              <a:buFontTx/>
              <a:buNone/>
              <a:defRPr/>
            </a:pPr>
            <a:r>
              <a:rPr lang="en-US" b="1" dirty="0" smtClean="0"/>
              <a:t>What is the “Gold Standard” of worship?</a:t>
            </a:r>
          </a:p>
          <a:p>
            <a:pPr>
              <a:buFont typeface="Wingdings" pitchFamily="2" charset="2"/>
              <a:buChar char="Ø"/>
              <a:defRPr/>
            </a:pPr>
            <a:r>
              <a:rPr lang="en-US" sz="2800" b="1" dirty="0" smtClean="0"/>
              <a:t>Worshipping in truth…</a:t>
            </a:r>
            <a:endParaRPr lang="en-US" sz="2800" dirty="0" smtClean="0"/>
          </a:p>
          <a:p>
            <a:pPr lvl="1">
              <a:buFont typeface="Wingdings" pitchFamily="2" charset="2"/>
              <a:buChar char="ü"/>
              <a:defRPr/>
            </a:pPr>
            <a:r>
              <a:rPr lang="en-US" sz="2200" dirty="0" smtClean="0"/>
              <a:t>Ps</a:t>
            </a:r>
            <a:r>
              <a:rPr lang="en-US" sz="2200" dirty="0"/>
              <a:t>. 25:5 – </a:t>
            </a:r>
            <a:r>
              <a:rPr lang="en-US" sz="2200" i="1" dirty="0"/>
              <a:t>“Lead me in Your </a:t>
            </a:r>
            <a:r>
              <a:rPr lang="en-US" sz="2200" b="1" i="1" dirty="0"/>
              <a:t>truth</a:t>
            </a:r>
            <a:r>
              <a:rPr lang="en-US" sz="2200" i="1" dirty="0"/>
              <a:t> and </a:t>
            </a:r>
            <a:r>
              <a:rPr lang="en-US" sz="2200" b="1" i="1" dirty="0"/>
              <a:t>teach me</a:t>
            </a:r>
            <a:r>
              <a:rPr lang="en-US" sz="2200" i="1" dirty="0"/>
              <a:t>, For You are the God of my salvation; On You I wait all the day.”</a:t>
            </a:r>
            <a:endParaRPr lang="en-US" sz="2200" dirty="0"/>
          </a:p>
          <a:p>
            <a:pPr lvl="1">
              <a:buFont typeface="Wingdings" pitchFamily="2" charset="2"/>
              <a:buChar char="ü"/>
              <a:defRPr/>
            </a:pPr>
            <a:r>
              <a:rPr lang="en-US" sz="2200" dirty="0"/>
              <a:t>Ps. 138:2 – </a:t>
            </a:r>
            <a:r>
              <a:rPr lang="en-US" sz="2200" i="1" dirty="0"/>
              <a:t>“I will worship toward Your holy temple, And praise Your name For Your loving-kindness and Your </a:t>
            </a:r>
            <a:r>
              <a:rPr lang="en-US" sz="2200" b="1" i="1" dirty="0"/>
              <a:t>truth</a:t>
            </a:r>
            <a:r>
              <a:rPr lang="en-US" sz="2200" i="1" dirty="0"/>
              <a:t>; For You have magnified Your word above all Your name</a:t>
            </a:r>
            <a:r>
              <a:rPr lang="en-US" sz="2200" i="1" dirty="0" smtClean="0"/>
              <a:t>.”</a:t>
            </a:r>
            <a:endParaRPr lang="en-US" sz="2200" dirty="0"/>
          </a:p>
        </p:txBody>
      </p:sp>
      <p:sp>
        <p:nvSpPr>
          <p:cNvPr id="19459" name="Rectangle 2"/>
          <p:cNvSpPr>
            <a:spLocks noGrp="1" noChangeArrowheads="1"/>
          </p:cNvSpPr>
          <p:nvPr>
            <p:ph type="title"/>
          </p:nvPr>
        </p:nvSpPr>
        <p:spPr>
          <a:xfrm>
            <a:off x="457200" y="228600"/>
            <a:ext cx="8229600" cy="685800"/>
          </a:xfrm>
        </p:spPr>
        <p:txBody>
          <a:bodyPr/>
          <a:lstStyle/>
          <a:p>
            <a:pPr algn="l" eaLnBrk="1" hangingPunct="1"/>
            <a:r>
              <a:rPr lang="en-US" sz="3600" b="1" smtClean="0">
                <a:latin typeface="Times New Roman" pitchFamily="18" charset="0"/>
                <a:cs typeface="Times New Roman" pitchFamily="18" charset="0"/>
              </a:rPr>
              <a:t>Deviations in worship of the church</a:t>
            </a:r>
          </a:p>
        </p:txBody>
      </p:sp>
      <p:pic>
        <p:nvPicPr>
          <p:cNvPr id="19460" name="Picture 4" descr="depositphotos_1750966-Silhouettes-of-young-peopl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6248400"/>
            <a:ext cx="990600" cy="528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1" name="Picture 16" descr="cooltext95795242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76400" y="6324600"/>
            <a:ext cx="7010400" cy="44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2" name="Picture 17" descr="ornbar2pink"/>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6725" y="990600"/>
            <a:ext cx="822960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p:nvPr/>
        </p:nvSpPr>
        <p:spPr>
          <a:xfrm>
            <a:off x="4648200" y="1936750"/>
            <a:ext cx="4267200" cy="523875"/>
          </a:xfrm>
          <a:prstGeom prst="rect">
            <a:avLst/>
          </a:prstGeom>
          <a:noFill/>
        </p:spPr>
        <p:txBody>
          <a:bodyPr>
            <a:spAutoFit/>
          </a:bodyPr>
          <a:lstStyle/>
          <a:p>
            <a:pPr>
              <a:defRPr/>
            </a:pPr>
            <a:r>
              <a:rPr lang="en-US" sz="2800" dirty="0">
                <a:solidFill>
                  <a:srgbClr val="000000"/>
                </a:solidFill>
                <a:latin typeface="Arial"/>
                <a:cs typeface="Arial"/>
              </a:rPr>
              <a:t>words from the psalmist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animEffect transition="in" filter="fade">
                                      <p:cBhvr>
                                        <p:cTn id="7" dur="1000"/>
                                        <p:tgtEl>
                                          <p:spTgt spid="3075">
                                            <p:txEl>
                                              <p:pRg st="1" end="1"/>
                                            </p:txEl>
                                          </p:spTgt>
                                        </p:tgtEl>
                                      </p:cBhvr>
                                    </p:animEffect>
                                    <p:anim calcmode="lin" valueType="num">
                                      <p:cBhvr>
                                        <p:cTn id="8" dur="1000" fill="hold"/>
                                        <p:tgtEl>
                                          <p:spTgt spid="307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075">
                                            <p:txEl>
                                              <p:pRg st="1" end="1"/>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0" presetClass="entr" presetSubtype="0" fill="hold" grpId="0" nodeType="afterEffect">
                                  <p:stCondLst>
                                    <p:cond delay="5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500"/>
                                        <p:tgtEl>
                                          <p:spTgt spid="3"/>
                                        </p:tgtEl>
                                      </p:cBhvr>
                                    </p:animEffect>
                                  </p:childTnLst>
                                </p:cTn>
                              </p:par>
                            </p:childTnLst>
                          </p:cTn>
                        </p:par>
                        <p:par>
                          <p:cTn id="14" fill="hold" nodeType="afterGroup">
                            <p:stCondLst>
                              <p:cond delay="3000"/>
                            </p:stCondLst>
                            <p:childTnLst>
                              <p:par>
                                <p:cTn id="15" presetID="10" presetClass="entr" presetSubtype="0" fill="hold" nodeType="afterEffect">
                                  <p:stCondLst>
                                    <p:cond delay="75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fade">
                                      <p:cBhvr>
                                        <p:cTn id="17" dur="2500"/>
                                        <p:tgtEl>
                                          <p:spTgt spid="3075">
                                            <p:txEl>
                                              <p:pRg st="2" end="2"/>
                                            </p:txEl>
                                          </p:spTgt>
                                        </p:tgtEl>
                                      </p:cBhvr>
                                    </p:animEffect>
                                  </p:childTnLst>
                                </p:cTn>
                              </p:par>
                            </p:childTnLst>
                          </p:cTn>
                        </p:par>
                        <p:par>
                          <p:cTn id="18" fill="hold" nodeType="afterGroup">
                            <p:stCondLst>
                              <p:cond delay="6250"/>
                            </p:stCondLst>
                            <p:childTnLst>
                              <p:par>
                                <p:cTn id="19" presetID="10" presetClass="entr" presetSubtype="0" fill="hold" nodeType="afterEffect">
                                  <p:stCondLst>
                                    <p:cond delay="2250"/>
                                  </p:stCondLst>
                                  <p:childTnLst>
                                    <p:set>
                                      <p:cBhvr>
                                        <p:cTn id="20" dur="1" fill="hold">
                                          <p:stCondLst>
                                            <p:cond delay="0"/>
                                          </p:stCondLst>
                                        </p:cTn>
                                        <p:tgtEl>
                                          <p:spTgt spid="3075">
                                            <p:txEl>
                                              <p:pRg st="3" end="3"/>
                                            </p:txEl>
                                          </p:spTgt>
                                        </p:tgtEl>
                                        <p:attrNameLst>
                                          <p:attrName>style.visibility</p:attrName>
                                        </p:attrNameLst>
                                      </p:cBhvr>
                                      <p:to>
                                        <p:strVal val="visible"/>
                                      </p:to>
                                    </p:set>
                                    <p:animEffect transition="in" filter="fade">
                                      <p:cBhvr>
                                        <p:cTn id="21" dur="2500"/>
                                        <p:tgtEl>
                                          <p:spTgt spid="30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457200" y="1362075"/>
            <a:ext cx="8534400" cy="4764088"/>
          </a:xfrm>
        </p:spPr>
        <p:txBody>
          <a:bodyPr/>
          <a:lstStyle/>
          <a:p>
            <a:pPr marL="0" indent="0" eaLnBrk="1" hangingPunct="1">
              <a:buFontTx/>
              <a:buNone/>
              <a:defRPr/>
            </a:pPr>
            <a:r>
              <a:rPr lang="en-US" b="1" dirty="0" smtClean="0"/>
              <a:t>What is the “Gold Standard” of worship?</a:t>
            </a:r>
          </a:p>
          <a:p>
            <a:pPr>
              <a:buFont typeface="Wingdings" pitchFamily="2" charset="2"/>
              <a:buChar char="Ø"/>
              <a:defRPr/>
            </a:pPr>
            <a:r>
              <a:rPr lang="en-US" sz="2800" b="1" dirty="0" smtClean="0"/>
              <a:t>Worshipping in truth…</a:t>
            </a:r>
            <a:r>
              <a:rPr lang="en-US" sz="2800" dirty="0" smtClean="0"/>
              <a:t>words from the NT writers</a:t>
            </a:r>
          </a:p>
          <a:p>
            <a:pPr lvl="1">
              <a:buFont typeface="Wingdings" pitchFamily="2" charset="2"/>
              <a:buChar char="ü"/>
              <a:defRPr/>
            </a:pPr>
            <a:r>
              <a:rPr lang="en-US" sz="2200" dirty="0"/>
              <a:t>Mt. 4:10 – “</a:t>
            </a:r>
            <a:r>
              <a:rPr lang="en-US" sz="2200" i="1" dirty="0"/>
              <a:t>Thou shalt worship the Lord thy God, and him only shalt thou serve</a:t>
            </a:r>
            <a:r>
              <a:rPr lang="en-US" sz="2200" i="1" dirty="0" smtClean="0"/>
              <a:t>.”</a:t>
            </a:r>
          </a:p>
          <a:p>
            <a:pPr lvl="1">
              <a:buFont typeface="Wingdings" pitchFamily="2" charset="2"/>
              <a:buChar char="ü"/>
              <a:defRPr/>
            </a:pPr>
            <a:r>
              <a:rPr lang="en-US" sz="2200" i="1" dirty="0"/>
              <a:t> </a:t>
            </a:r>
            <a:r>
              <a:rPr lang="en-US" sz="2200" dirty="0"/>
              <a:t>Rom. </a:t>
            </a:r>
            <a:r>
              <a:rPr lang="en-US" sz="2200" dirty="0" smtClean="0"/>
              <a:t>1:1 </a:t>
            </a:r>
            <a:r>
              <a:rPr lang="en-US" sz="2200" dirty="0"/>
              <a:t>– </a:t>
            </a:r>
            <a:r>
              <a:rPr lang="en-US" sz="2200" i="1" dirty="0"/>
              <a:t>“I beseech you therefore, brethren, by the mercies of God, that you present your bodies a living sacrifice, holy, acceptable to God, which is your reasonable service. </a:t>
            </a:r>
            <a:endParaRPr lang="en-US" sz="2200" i="1" dirty="0" smtClean="0"/>
          </a:p>
          <a:p>
            <a:pPr lvl="1">
              <a:buFont typeface="Wingdings" pitchFamily="2" charset="2"/>
              <a:buChar char="ü"/>
              <a:defRPr/>
            </a:pPr>
            <a:r>
              <a:rPr lang="en-US" sz="2200" dirty="0"/>
              <a:t>Hebrews 12:28-29 </a:t>
            </a:r>
            <a:r>
              <a:rPr lang="en-US" sz="2200" i="1" dirty="0" smtClean="0"/>
              <a:t>....”let </a:t>
            </a:r>
            <a:r>
              <a:rPr lang="en-US" sz="2200" i="1" dirty="0"/>
              <a:t>us have grace, whereby we may serve God acceptably </a:t>
            </a:r>
            <a:r>
              <a:rPr lang="en-US" sz="2200" b="1" i="1" dirty="0"/>
              <a:t>with reverence and godly fear</a:t>
            </a:r>
            <a:r>
              <a:rPr lang="en-US" sz="2200" i="1" dirty="0"/>
              <a:t>: For our God is a consuming fire.”</a:t>
            </a:r>
          </a:p>
        </p:txBody>
      </p:sp>
      <p:sp>
        <p:nvSpPr>
          <p:cNvPr id="20483" name="Rectangle 2"/>
          <p:cNvSpPr>
            <a:spLocks noGrp="1" noChangeArrowheads="1"/>
          </p:cNvSpPr>
          <p:nvPr>
            <p:ph type="title"/>
          </p:nvPr>
        </p:nvSpPr>
        <p:spPr>
          <a:xfrm>
            <a:off x="457200" y="228600"/>
            <a:ext cx="8229600" cy="685800"/>
          </a:xfrm>
        </p:spPr>
        <p:txBody>
          <a:bodyPr/>
          <a:lstStyle/>
          <a:p>
            <a:pPr algn="l" eaLnBrk="1" hangingPunct="1"/>
            <a:r>
              <a:rPr lang="en-US" sz="3600" b="1" smtClean="0">
                <a:latin typeface="Times New Roman" pitchFamily="18" charset="0"/>
                <a:cs typeface="Times New Roman" pitchFamily="18" charset="0"/>
              </a:rPr>
              <a:t>Deviations in worship of the church</a:t>
            </a:r>
          </a:p>
        </p:txBody>
      </p:sp>
      <p:pic>
        <p:nvPicPr>
          <p:cNvPr id="20484" name="Picture 4" descr="depositphotos_1750966-Silhouettes-of-young-peopl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6248400"/>
            <a:ext cx="990600" cy="528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85" name="Picture 16" descr="cooltext95795242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76400" y="6324600"/>
            <a:ext cx="7010400" cy="44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86" name="Picture 17" descr="ornbar2pink"/>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6725" y="990600"/>
            <a:ext cx="822960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750"/>
                                  </p:stCondLst>
                                  <p:childTnLst>
                                    <p:set>
                                      <p:cBhvr>
                                        <p:cTn id="6" dur="1" fill="hold">
                                          <p:stCondLst>
                                            <p:cond delay="0"/>
                                          </p:stCondLst>
                                        </p:cTn>
                                        <p:tgtEl>
                                          <p:spTgt spid="3075">
                                            <p:txEl>
                                              <p:pRg st="2" end="2"/>
                                            </p:txEl>
                                          </p:spTgt>
                                        </p:tgtEl>
                                        <p:attrNameLst>
                                          <p:attrName>style.visibility</p:attrName>
                                        </p:attrNameLst>
                                      </p:cBhvr>
                                      <p:to>
                                        <p:strVal val="visible"/>
                                      </p:to>
                                    </p:set>
                                    <p:animEffect transition="in" filter="fade">
                                      <p:cBhvr>
                                        <p:cTn id="7" dur="2500"/>
                                        <p:tgtEl>
                                          <p:spTgt spid="3075">
                                            <p:txEl>
                                              <p:pRg st="2" end="2"/>
                                            </p:txEl>
                                          </p:spTgt>
                                        </p:tgtEl>
                                      </p:cBhvr>
                                    </p:animEffect>
                                  </p:childTnLst>
                                </p:cTn>
                              </p:par>
                            </p:childTnLst>
                          </p:cTn>
                        </p:par>
                        <p:par>
                          <p:cTn id="8" fill="hold" nodeType="afterGroup">
                            <p:stCondLst>
                              <p:cond delay="3250"/>
                            </p:stCondLst>
                            <p:childTnLst>
                              <p:par>
                                <p:cTn id="9" presetID="10" presetClass="entr" presetSubtype="0" fill="hold" nodeType="afterEffect">
                                  <p:stCondLst>
                                    <p:cond delay="1500"/>
                                  </p:stCondLst>
                                  <p:childTnLst>
                                    <p:set>
                                      <p:cBhvr>
                                        <p:cTn id="10" dur="1" fill="hold">
                                          <p:stCondLst>
                                            <p:cond delay="0"/>
                                          </p:stCondLst>
                                        </p:cTn>
                                        <p:tgtEl>
                                          <p:spTgt spid="3075">
                                            <p:txEl>
                                              <p:pRg st="3" end="3"/>
                                            </p:txEl>
                                          </p:spTgt>
                                        </p:tgtEl>
                                        <p:attrNameLst>
                                          <p:attrName>style.visibility</p:attrName>
                                        </p:attrNameLst>
                                      </p:cBhvr>
                                      <p:to>
                                        <p:strVal val="visible"/>
                                      </p:to>
                                    </p:set>
                                    <p:animEffect transition="in" filter="fade">
                                      <p:cBhvr>
                                        <p:cTn id="11" dur="2750"/>
                                        <p:tgtEl>
                                          <p:spTgt spid="3075">
                                            <p:txEl>
                                              <p:pRg st="3" end="3"/>
                                            </p:txEl>
                                          </p:spTgt>
                                        </p:tgtEl>
                                      </p:cBhvr>
                                    </p:animEffect>
                                  </p:childTnLst>
                                </p:cTn>
                              </p:par>
                            </p:childTnLst>
                          </p:cTn>
                        </p:par>
                        <p:par>
                          <p:cTn id="12" fill="hold" nodeType="afterGroup">
                            <p:stCondLst>
                              <p:cond delay="7500"/>
                            </p:stCondLst>
                            <p:childTnLst>
                              <p:par>
                                <p:cTn id="13" presetID="10" presetClass="entr" presetSubtype="0" fill="hold" nodeType="afterEffect">
                                  <p:stCondLst>
                                    <p:cond delay="1500"/>
                                  </p:stCondLst>
                                  <p:childTnLst>
                                    <p:set>
                                      <p:cBhvr>
                                        <p:cTn id="14" dur="1" fill="hold">
                                          <p:stCondLst>
                                            <p:cond delay="0"/>
                                          </p:stCondLst>
                                        </p:cTn>
                                        <p:tgtEl>
                                          <p:spTgt spid="3075">
                                            <p:txEl>
                                              <p:pRg st="4" end="4"/>
                                            </p:txEl>
                                          </p:spTgt>
                                        </p:tgtEl>
                                        <p:attrNameLst>
                                          <p:attrName>style.visibility</p:attrName>
                                        </p:attrNameLst>
                                      </p:cBhvr>
                                      <p:to>
                                        <p:strVal val="visible"/>
                                      </p:to>
                                    </p:set>
                                    <p:animEffect transition="in" filter="fade">
                                      <p:cBhvr>
                                        <p:cTn id="15" dur="2750"/>
                                        <p:tgtEl>
                                          <p:spTgt spid="30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28600"/>
            <a:ext cx="8229600" cy="685800"/>
          </a:xfrm>
        </p:spPr>
        <p:txBody>
          <a:bodyPr/>
          <a:lstStyle/>
          <a:p>
            <a:pPr algn="l" eaLnBrk="1" hangingPunct="1"/>
            <a:r>
              <a:rPr lang="en-US" sz="3600" b="1" smtClean="0">
                <a:latin typeface="Times New Roman" pitchFamily="18" charset="0"/>
                <a:cs typeface="Times New Roman" pitchFamily="18" charset="0"/>
              </a:rPr>
              <a:t>Deviations in worship of the church</a:t>
            </a:r>
          </a:p>
        </p:txBody>
      </p:sp>
      <p:sp>
        <p:nvSpPr>
          <p:cNvPr id="3075" name="Rectangle 3"/>
          <p:cNvSpPr>
            <a:spLocks noGrp="1" noChangeArrowheads="1"/>
          </p:cNvSpPr>
          <p:nvPr>
            <p:ph type="body" idx="1"/>
          </p:nvPr>
        </p:nvSpPr>
        <p:spPr>
          <a:xfrm>
            <a:off x="457200" y="1362075"/>
            <a:ext cx="8229600" cy="4764088"/>
          </a:xfrm>
        </p:spPr>
        <p:txBody>
          <a:bodyPr/>
          <a:lstStyle/>
          <a:p>
            <a:pPr marL="0" indent="0" eaLnBrk="1" hangingPunct="1">
              <a:buFontTx/>
              <a:buNone/>
              <a:defRPr/>
            </a:pPr>
            <a:r>
              <a:rPr lang="en-US" b="1" dirty="0" smtClean="0"/>
              <a:t>Building the foundation….</a:t>
            </a:r>
          </a:p>
          <a:p>
            <a:pPr eaLnBrk="1" hangingPunct="1">
              <a:defRPr/>
            </a:pPr>
            <a:endParaRPr lang="en-US" dirty="0"/>
          </a:p>
          <a:p>
            <a:pPr lvl="1" eaLnBrk="1" hangingPunct="1">
              <a:defRPr/>
            </a:pPr>
            <a:r>
              <a:rPr lang="en-US" dirty="0" smtClean="0"/>
              <a:t>We are constantly bombarded with information…sometimes we must make decisions with this information.</a:t>
            </a:r>
          </a:p>
          <a:p>
            <a:pPr lvl="1" eaLnBrk="1" hangingPunct="1">
              <a:defRPr/>
            </a:pPr>
            <a:r>
              <a:rPr lang="en-US" dirty="0" smtClean="0"/>
              <a:t>What is the basis of our decision making?</a:t>
            </a:r>
          </a:p>
          <a:p>
            <a:pPr lvl="2" eaLnBrk="1" hangingPunct="1">
              <a:defRPr/>
            </a:pPr>
            <a:endParaRPr lang="en-US" dirty="0" smtClean="0"/>
          </a:p>
          <a:p>
            <a:pPr lvl="2" eaLnBrk="1" hangingPunct="1">
              <a:defRPr/>
            </a:pPr>
            <a:endParaRPr lang="en-US" dirty="0" smtClean="0"/>
          </a:p>
          <a:p>
            <a:pPr lvl="2" eaLnBrk="1" hangingPunct="1">
              <a:defRPr/>
            </a:pPr>
            <a:r>
              <a:rPr lang="en-US" b="1" dirty="0" smtClean="0"/>
              <a:t>Basis</a:t>
            </a:r>
            <a:r>
              <a:rPr lang="en-US" dirty="0" smtClean="0"/>
              <a:t>: a foundation upon which something rests</a:t>
            </a:r>
          </a:p>
        </p:txBody>
      </p:sp>
      <p:pic>
        <p:nvPicPr>
          <p:cNvPr id="3076" name="Picture 4" descr="depositphotos_1750966-Silhouettes-of-young-peopl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6248400"/>
            <a:ext cx="990600" cy="528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7" name="Picture 16" descr="cooltext95795242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76400" y="6324600"/>
            <a:ext cx="7010400" cy="44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8" name="Picture 17" descr="ornbar2pink"/>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6725" y="990600"/>
            <a:ext cx="822960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Oval 1"/>
          <p:cNvSpPr/>
          <p:nvPr/>
        </p:nvSpPr>
        <p:spPr>
          <a:xfrm>
            <a:off x="3089275" y="3830638"/>
            <a:ext cx="990600" cy="609600"/>
          </a:xfrm>
          <a:prstGeom prst="ellipse">
            <a:avLst/>
          </a:pr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 name="Down Arrow 2"/>
          <p:cNvSpPr/>
          <p:nvPr/>
        </p:nvSpPr>
        <p:spPr>
          <a:xfrm>
            <a:off x="3486150" y="4462463"/>
            <a:ext cx="185738" cy="663575"/>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 name="Rectangle 3"/>
          <p:cNvSpPr/>
          <p:nvPr/>
        </p:nvSpPr>
        <p:spPr>
          <a:xfrm>
            <a:off x="1295400" y="5181600"/>
            <a:ext cx="7010400" cy="685800"/>
          </a:xfrm>
          <a:prstGeom prst="rect">
            <a:avLst/>
          </a:prstGeom>
          <a:noFill/>
          <a:ln w="73025" cmpd="thinThick">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50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1000"/>
                                        <p:tgtEl>
                                          <p:spTgt spid="3075">
                                            <p:txEl>
                                              <p:pRg st="0" end="0"/>
                                            </p:txEl>
                                          </p:spTgt>
                                        </p:tgtEl>
                                      </p:cBhvr>
                                    </p:animEffect>
                                    <p:anim calcmode="lin" valueType="num">
                                      <p:cBhvr>
                                        <p:cTn id="8" dur="1000" fill="hold"/>
                                        <p:tgtEl>
                                          <p:spTgt spid="307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07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nodeType="clickEffect">
                                  <p:stCondLst>
                                    <p:cond delay="0"/>
                                  </p:stCondLst>
                                  <p:childTnLst>
                                    <p:set>
                                      <p:cBhvr>
                                        <p:cTn id="13" dur="1" fill="hold">
                                          <p:stCondLst>
                                            <p:cond delay="0"/>
                                          </p:stCondLst>
                                        </p:cTn>
                                        <p:tgtEl>
                                          <p:spTgt spid="3075">
                                            <p:txEl>
                                              <p:pRg st="2" end="2"/>
                                            </p:txEl>
                                          </p:spTgt>
                                        </p:tgtEl>
                                        <p:attrNameLst>
                                          <p:attrName>style.visibility</p:attrName>
                                        </p:attrNameLst>
                                      </p:cBhvr>
                                      <p:to>
                                        <p:strVal val="visible"/>
                                      </p:to>
                                    </p:set>
                                    <p:animEffect transition="in" filter="circle(in)">
                                      <p:cBhvr>
                                        <p:cTn id="14" dur="2000"/>
                                        <p:tgtEl>
                                          <p:spTgt spid="3075">
                                            <p:txEl>
                                              <p:pRg st="2" end="2"/>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6" presetClass="entr" presetSubtype="16" fill="hold" nodeType="clickEffect">
                                  <p:stCondLst>
                                    <p:cond delay="0"/>
                                  </p:stCondLst>
                                  <p:childTnLst>
                                    <p:set>
                                      <p:cBhvr>
                                        <p:cTn id="18" dur="1" fill="hold">
                                          <p:stCondLst>
                                            <p:cond delay="0"/>
                                          </p:stCondLst>
                                        </p:cTn>
                                        <p:tgtEl>
                                          <p:spTgt spid="3075">
                                            <p:txEl>
                                              <p:pRg st="3" end="3"/>
                                            </p:txEl>
                                          </p:spTgt>
                                        </p:tgtEl>
                                        <p:attrNameLst>
                                          <p:attrName>style.visibility</p:attrName>
                                        </p:attrNameLst>
                                      </p:cBhvr>
                                      <p:to>
                                        <p:strVal val="visible"/>
                                      </p:to>
                                    </p:set>
                                    <p:animEffect transition="in" filter="circle(in)">
                                      <p:cBhvr>
                                        <p:cTn id="19" dur="2000"/>
                                        <p:tgtEl>
                                          <p:spTgt spid="3075">
                                            <p:txEl>
                                              <p:pRg st="3" end="3"/>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1000" fill="hold"/>
                                        <p:tgtEl>
                                          <p:spTgt spid="2"/>
                                        </p:tgtEl>
                                        <p:attrNameLst>
                                          <p:attrName>ppt_w</p:attrName>
                                        </p:attrNameLst>
                                      </p:cBhvr>
                                      <p:tavLst>
                                        <p:tav tm="0">
                                          <p:val>
                                            <p:fltVal val="0"/>
                                          </p:val>
                                        </p:tav>
                                        <p:tav tm="100000">
                                          <p:val>
                                            <p:strVal val="#ppt_w"/>
                                          </p:val>
                                        </p:tav>
                                      </p:tavLst>
                                    </p:anim>
                                    <p:anim calcmode="lin" valueType="num">
                                      <p:cBhvr>
                                        <p:cTn id="25" dur="1000" fill="hold"/>
                                        <p:tgtEl>
                                          <p:spTgt spid="2"/>
                                        </p:tgtEl>
                                        <p:attrNameLst>
                                          <p:attrName>ppt_h</p:attrName>
                                        </p:attrNameLst>
                                      </p:cBhvr>
                                      <p:tavLst>
                                        <p:tav tm="0">
                                          <p:val>
                                            <p:fltVal val="0"/>
                                          </p:val>
                                        </p:tav>
                                        <p:tav tm="100000">
                                          <p:val>
                                            <p:strVal val="#ppt_h"/>
                                          </p:val>
                                        </p:tav>
                                      </p:tavLst>
                                    </p:anim>
                                    <p:anim calcmode="lin" valueType="num">
                                      <p:cBhvr>
                                        <p:cTn id="26" dur="1000" fill="hold"/>
                                        <p:tgtEl>
                                          <p:spTgt spid="2"/>
                                        </p:tgtEl>
                                        <p:attrNameLst>
                                          <p:attrName>style.rotation</p:attrName>
                                        </p:attrNameLst>
                                      </p:cBhvr>
                                      <p:tavLst>
                                        <p:tav tm="0">
                                          <p:val>
                                            <p:fltVal val="90"/>
                                          </p:val>
                                        </p:tav>
                                        <p:tav tm="100000">
                                          <p:val>
                                            <p:fltVal val="0"/>
                                          </p:val>
                                        </p:tav>
                                      </p:tavLst>
                                    </p:anim>
                                    <p:animEffect transition="in" filter="fade">
                                      <p:cBhvr>
                                        <p:cTn id="27" dur="1000"/>
                                        <p:tgtEl>
                                          <p:spTgt spid="2"/>
                                        </p:tgtEl>
                                      </p:cBhvr>
                                    </p:animEffect>
                                  </p:childTnLst>
                                </p:cTn>
                              </p:par>
                            </p:childTnLst>
                          </p:cTn>
                        </p:par>
                        <p:par>
                          <p:cTn id="28" fill="hold" nodeType="afterGroup">
                            <p:stCondLst>
                              <p:cond delay="1000"/>
                            </p:stCondLst>
                            <p:childTnLst>
                              <p:par>
                                <p:cTn id="29" presetID="22" presetClass="entr" presetSubtype="1"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up)">
                                      <p:cBhvr>
                                        <p:cTn id="31" dur="500"/>
                                        <p:tgtEl>
                                          <p:spTgt spid="3"/>
                                        </p:tgtEl>
                                      </p:cBhvr>
                                    </p:animEffect>
                                  </p:childTnLst>
                                </p:cTn>
                              </p:par>
                            </p:childTnLst>
                          </p:cTn>
                        </p:par>
                        <p:par>
                          <p:cTn id="32" fill="hold" nodeType="afterGroup">
                            <p:stCondLst>
                              <p:cond delay="1500"/>
                            </p:stCondLst>
                            <p:childTnLst>
                              <p:par>
                                <p:cTn id="33" presetID="10" presetClass="entr" presetSubtype="0" fill="hold" nodeType="afterEffect">
                                  <p:stCondLst>
                                    <p:cond delay="0"/>
                                  </p:stCondLst>
                                  <p:childTnLst>
                                    <p:set>
                                      <p:cBhvr>
                                        <p:cTn id="34" dur="1" fill="hold">
                                          <p:stCondLst>
                                            <p:cond delay="0"/>
                                          </p:stCondLst>
                                        </p:cTn>
                                        <p:tgtEl>
                                          <p:spTgt spid="3075">
                                            <p:txEl>
                                              <p:pRg st="6" end="6"/>
                                            </p:txEl>
                                          </p:spTgt>
                                        </p:tgtEl>
                                        <p:attrNameLst>
                                          <p:attrName>style.visibility</p:attrName>
                                        </p:attrNameLst>
                                      </p:cBhvr>
                                      <p:to>
                                        <p:strVal val="visible"/>
                                      </p:to>
                                    </p:set>
                                    <p:animEffect transition="in" filter="fade">
                                      <p:cBhvr>
                                        <p:cTn id="35" dur="500"/>
                                        <p:tgtEl>
                                          <p:spTgt spid="3075">
                                            <p:txEl>
                                              <p:pRg st="6" end="6"/>
                                            </p:txEl>
                                          </p:spTgt>
                                        </p:tgtEl>
                                      </p:cBhvr>
                                    </p:animEffect>
                                  </p:childTnLst>
                                </p:cTn>
                              </p:par>
                            </p:childTnLst>
                          </p:cTn>
                        </p:par>
                        <p:par>
                          <p:cTn id="36" fill="hold" nodeType="afterGroup">
                            <p:stCondLst>
                              <p:cond delay="2000"/>
                            </p:stCondLst>
                            <p:childTnLst>
                              <p:par>
                                <p:cTn id="37" presetID="21" presetClass="entr" presetSubtype="1"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heel(1)">
                                      <p:cBhvr>
                                        <p:cTn id="39" dur="1500"/>
                                        <p:tgtEl>
                                          <p:spTgt spid="4"/>
                                        </p:tgtEl>
                                      </p:cBhvr>
                                    </p:animEffect>
                                  </p:childTnLst>
                                </p:cTn>
                              </p:par>
                            </p:childTnLst>
                          </p:cTn>
                        </p:par>
                        <p:par>
                          <p:cTn id="40" fill="hold" nodeType="afterGroup">
                            <p:stCondLst>
                              <p:cond delay="3500"/>
                            </p:stCondLst>
                            <p:childTnLst>
                              <p:par>
                                <p:cTn id="41" presetID="32" presetClass="emph" presetSubtype="0" fill="hold" nodeType="afterEffect">
                                  <p:stCondLst>
                                    <p:cond delay="0"/>
                                  </p:stCondLst>
                                  <p:childTnLst>
                                    <p:animRot by="120000">
                                      <p:cBhvr>
                                        <p:cTn id="42" dur="100" fill="hold">
                                          <p:stCondLst>
                                            <p:cond delay="0"/>
                                          </p:stCondLst>
                                        </p:cTn>
                                        <p:tgtEl>
                                          <p:spTgt spid="3075">
                                            <p:txEl>
                                              <p:pRg st="6" end="6"/>
                                            </p:txEl>
                                          </p:spTgt>
                                        </p:tgtEl>
                                        <p:attrNameLst>
                                          <p:attrName>r</p:attrName>
                                        </p:attrNameLst>
                                      </p:cBhvr>
                                    </p:animRot>
                                    <p:animRot by="-240000">
                                      <p:cBhvr>
                                        <p:cTn id="43" dur="200" fill="hold">
                                          <p:stCondLst>
                                            <p:cond delay="200"/>
                                          </p:stCondLst>
                                        </p:cTn>
                                        <p:tgtEl>
                                          <p:spTgt spid="3075">
                                            <p:txEl>
                                              <p:pRg st="6" end="6"/>
                                            </p:txEl>
                                          </p:spTgt>
                                        </p:tgtEl>
                                        <p:attrNameLst>
                                          <p:attrName>r</p:attrName>
                                        </p:attrNameLst>
                                      </p:cBhvr>
                                    </p:animRot>
                                    <p:animRot by="240000">
                                      <p:cBhvr>
                                        <p:cTn id="44" dur="200" fill="hold">
                                          <p:stCondLst>
                                            <p:cond delay="400"/>
                                          </p:stCondLst>
                                        </p:cTn>
                                        <p:tgtEl>
                                          <p:spTgt spid="3075">
                                            <p:txEl>
                                              <p:pRg st="6" end="6"/>
                                            </p:txEl>
                                          </p:spTgt>
                                        </p:tgtEl>
                                        <p:attrNameLst>
                                          <p:attrName>r</p:attrName>
                                        </p:attrNameLst>
                                      </p:cBhvr>
                                    </p:animRot>
                                    <p:animRot by="-240000">
                                      <p:cBhvr>
                                        <p:cTn id="45" dur="200" fill="hold">
                                          <p:stCondLst>
                                            <p:cond delay="600"/>
                                          </p:stCondLst>
                                        </p:cTn>
                                        <p:tgtEl>
                                          <p:spTgt spid="3075">
                                            <p:txEl>
                                              <p:pRg st="6" end="6"/>
                                            </p:txEl>
                                          </p:spTgt>
                                        </p:tgtEl>
                                        <p:attrNameLst>
                                          <p:attrName>r</p:attrName>
                                        </p:attrNameLst>
                                      </p:cBhvr>
                                    </p:animRot>
                                    <p:animRot by="120000">
                                      <p:cBhvr>
                                        <p:cTn id="46" dur="200" fill="hold">
                                          <p:stCondLst>
                                            <p:cond delay="800"/>
                                          </p:stCondLst>
                                        </p:cTn>
                                        <p:tgtEl>
                                          <p:spTgt spid="3075">
                                            <p:txEl>
                                              <p:pRg st="6" end="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457200" y="1362075"/>
            <a:ext cx="8534400" cy="4764088"/>
          </a:xfrm>
        </p:spPr>
        <p:txBody>
          <a:bodyPr/>
          <a:lstStyle/>
          <a:p>
            <a:pPr marL="0" indent="0" eaLnBrk="1" hangingPunct="1">
              <a:buFontTx/>
              <a:buNone/>
              <a:defRPr/>
            </a:pPr>
            <a:r>
              <a:rPr lang="en-US" b="1" dirty="0" smtClean="0"/>
              <a:t>What is the “Gold Standard” of worship?</a:t>
            </a:r>
          </a:p>
          <a:p>
            <a:pPr lvl="1">
              <a:buFont typeface="Wingdings" pitchFamily="2" charset="2"/>
              <a:buChar char="§"/>
              <a:defRPr/>
            </a:pPr>
            <a:r>
              <a:rPr lang="en-US" dirty="0" smtClean="0"/>
              <a:t>God blessed us with His love</a:t>
            </a:r>
          </a:p>
          <a:p>
            <a:pPr lvl="2">
              <a:buFont typeface="Wingdings" pitchFamily="2" charset="2"/>
              <a:buChar char="v"/>
              <a:defRPr/>
            </a:pPr>
            <a:r>
              <a:rPr lang="en-US" sz="2800" dirty="0" smtClean="0"/>
              <a:t> John 3:16</a:t>
            </a:r>
          </a:p>
          <a:p>
            <a:pPr lvl="1">
              <a:buFont typeface="Wingdings" pitchFamily="2" charset="2"/>
              <a:buChar char="§"/>
              <a:defRPr/>
            </a:pPr>
            <a:r>
              <a:rPr lang="en-US" dirty="0" smtClean="0"/>
              <a:t>God bestows upon us His unbelievable mercy</a:t>
            </a:r>
          </a:p>
          <a:p>
            <a:pPr lvl="2">
              <a:buFont typeface="Wingdings" pitchFamily="2" charset="2"/>
              <a:buChar char="v"/>
              <a:defRPr/>
            </a:pPr>
            <a:r>
              <a:rPr lang="en-US" sz="2800" dirty="0" smtClean="0"/>
              <a:t> Eph. 2:4, Rom. 11:32</a:t>
            </a:r>
          </a:p>
          <a:p>
            <a:pPr lvl="1">
              <a:buFont typeface="Wingdings" pitchFamily="2" charset="2"/>
              <a:buChar char="§"/>
              <a:defRPr/>
            </a:pPr>
            <a:r>
              <a:rPr lang="en-US" dirty="0" smtClean="0"/>
              <a:t>God showered us with His grace</a:t>
            </a:r>
          </a:p>
          <a:p>
            <a:pPr lvl="2">
              <a:buFont typeface="Wingdings" pitchFamily="2" charset="2"/>
              <a:buChar char="v"/>
              <a:defRPr/>
            </a:pPr>
            <a:r>
              <a:rPr lang="en-US" sz="2800" dirty="0" smtClean="0"/>
              <a:t> Eph. 2:8, Rom. 5:15</a:t>
            </a:r>
          </a:p>
          <a:p>
            <a:pPr marL="914400" lvl="2" indent="0">
              <a:buFontTx/>
              <a:buNone/>
              <a:defRPr/>
            </a:pPr>
            <a:endParaRPr lang="en-US" dirty="0" smtClean="0"/>
          </a:p>
        </p:txBody>
      </p:sp>
      <p:sp>
        <p:nvSpPr>
          <p:cNvPr id="21507" name="Rectangle 2"/>
          <p:cNvSpPr>
            <a:spLocks noGrp="1" noChangeArrowheads="1"/>
          </p:cNvSpPr>
          <p:nvPr>
            <p:ph type="title"/>
          </p:nvPr>
        </p:nvSpPr>
        <p:spPr>
          <a:xfrm>
            <a:off x="457200" y="228600"/>
            <a:ext cx="8229600" cy="685800"/>
          </a:xfrm>
        </p:spPr>
        <p:txBody>
          <a:bodyPr/>
          <a:lstStyle/>
          <a:p>
            <a:pPr algn="l" eaLnBrk="1" hangingPunct="1"/>
            <a:r>
              <a:rPr lang="en-US" sz="3600" b="1" smtClean="0">
                <a:latin typeface="Times New Roman" pitchFamily="18" charset="0"/>
                <a:cs typeface="Times New Roman" pitchFamily="18" charset="0"/>
              </a:rPr>
              <a:t>Deviations in worship of the church</a:t>
            </a:r>
          </a:p>
        </p:txBody>
      </p:sp>
      <p:pic>
        <p:nvPicPr>
          <p:cNvPr id="21508" name="Picture 4" descr="depositphotos_1750966-Silhouettes-of-young-peopl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6248400"/>
            <a:ext cx="990600" cy="528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09" name="Picture 16" descr="cooltext95795242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76400" y="6324600"/>
            <a:ext cx="7010400" cy="44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10" name="Picture 17" descr="ornbar2pink"/>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6725" y="990600"/>
            <a:ext cx="822960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anim calcmode="lin" valueType="num">
                                      <p:cBhvr>
                                        <p:cTn id="7" dur="1250" fill="hold"/>
                                        <p:tgtEl>
                                          <p:spTgt spid="3075">
                                            <p:txEl>
                                              <p:pRg st="1" end="1"/>
                                            </p:txEl>
                                          </p:spTgt>
                                        </p:tgtEl>
                                        <p:attrNameLst>
                                          <p:attrName>ppt_w</p:attrName>
                                        </p:attrNameLst>
                                      </p:cBhvr>
                                      <p:tavLst>
                                        <p:tav tm="0">
                                          <p:val>
                                            <p:fltVal val="0"/>
                                          </p:val>
                                        </p:tav>
                                        <p:tav tm="100000">
                                          <p:val>
                                            <p:strVal val="#ppt_w"/>
                                          </p:val>
                                        </p:tav>
                                      </p:tavLst>
                                    </p:anim>
                                    <p:anim calcmode="lin" valueType="num">
                                      <p:cBhvr>
                                        <p:cTn id="8" dur="1250" fill="hold"/>
                                        <p:tgtEl>
                                          <p:spTgt spid="3075">
                                            <p:txEl>
                                              <p:pRg st="1" end="1"/>
                                            </p:txEl>
                                          </p:spTgt>
                                        </p:tgtEl>
                                        <p:attrNameLst>
                                          <p:attrName>ppt_h</p:attrName>
                                        </p:attrNameLst>
                                      </p:cBhvr>
                                      <p:tavLst>
                                        <p:tav tm="0">
                                          <p:val>
                                            <p:fltVal val="0"/>
                                          </p:val>
                                        </p:tav>
                                        <p:tav tm="100000">
                                          <p:val>
                                            <p:strVal val="#ppt_h"/>
                                          </p:val>
                                        </p:tav>
                                      </p:tavLst>
                                    </p:anim>
                                    <p:animEffect transition="in" filter="fade">
                                      <p:cBhvr>
                                        <p:cTn id="9" dur="1250"/>
                                        <p:tgtEl>
                                          <p:spTgt spid="3075">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075">
                                            <p:txEl>
                                              <p:pRg st="2" end="2"/>
                                            </p:txEl>
                                          </p:spTgt>
                                        </p:tgtEl>
                                        <p:attrNameLst>
                                          <p:attrName>style.visibility</p:attrName>
                                        </p:attrNameLst>
                                      </p:cBhvr>
                                      <p:to>
                                        <p:strVal val="visible"/>
                                      </p:to>
                                    </p:set>
                                    <p:anim calcmode="lin" valueType="num">
                                      <p:cBhvr>
                                        <p:cTn id="12" dur="1250" fill="hold"/>
                                        <p:tgtEl>
                                          <p:spTgt spid="3075">
                                            <p:txEl>
                                              <p:pRg st="2" end="2"/>
                                            </p:txEl>
                                          </p:spTgt>
                                        </p:tgtEl>
                                        <p:attrNameLst>
                                          <p:attrName>ppt_w</p:attrName>
                                        </p:attrNameLst>
                                      </p:cBhvr>
                                      <p:tavLst>
                                        <p:tav tm="0">
                                          <p:val>
                                            <p:fltVal val="0"/>
                                          </p:val>
                                        </p:tav>
                                        <p:tav tm="100000">
                                          <p:val>
                                            <p:strVal val="#ppt_w"/>
                                          </p:val>
                                        </p:tav>
                                      </p:tavLst>
                                    </p:anim>
                                    <p:anim calcmode="lin" valueType="num">
                                      <p:cBhvr>
                                        <p:cTn id="13" dur="1250" fill="hold"/>
                                        <p:tgtEl>
                                          <p:spTgt spid="3075">
                                            <p:txEl>
                                              <p:pRg st="2" end="2"/>
                                            </p:txEl>
                                          </p:spTgt>
                                        </p:tgtEl>
                                        <p:attrNameLst>
                                          <p:attrName>ppt_h</p:attrName>
                                        </p:attrNameLst>
                                      </p:cBhvr>
                                      <p:tavLst>
                                        <p:tav tm="0">
                                          <p:val>
                                            <p:fltVal val="0"/>
                                          </p:val>
                                        </p:tav>
                                        <p:tav tm="100000">
                                          <p:val>
                                            <p:strVal val="#ppt_h"/>
                                          </p:val>
                                        </p:tav>
                                      </p:tavLst>
                                    </p:anim>
                                    <p:animEffect transition="in" filter="fade">
                                      <p:cBhvr>
                                        <p:cTn id="14" dur="1250"/>
                                        <p:tgtEl>
                                          <p:spTgt spid="3075">
                                            <p:txEl>
                                              <p:pRg st="2" end="2"/>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16" fill="hold" nodeType="clickEffect">
                                  <p:stCondLst>
                                    <p:cond delay="0"/>
                                  </p:stCondLst>
                                  <p:childTnLst>
                                    <p:set>
                                      <p:cBhvr>
                                        <p:cTn id="18" dur="1" fill="hold">
                                          <p:stCondLst>
                                            <p:cond delay="0"/>
                                          </p:stCondLst>
                                        </p:cTn>
                                        <p:tgtEl>
                                          <p:spTgt spid="3075">
                                            <p:txEl>
                                              <p:pRg st="3" end="3"/>
                                            </p:txEl>
                                          </p:spTgt>
                                        </p:tgtEl>
                                        <p:attrNameLst>
                                          <p:attrName>style.visibility</p:attrName>
                                        </p:attrNameLst>
                                      </p:cBhvr>
                                      <p:to>
                                        <p:strVal val="visible"/>
                                      </p:to>
                                    </p:set>
                                    <p:anim calcmode="lin" valueType="num">
                                      <p:cBhvr>
                                        <p:cTn id="19" dur="1250" fill="hold"/>
                                        <p:tgtEl>
                                          <p:spTgt spid="3075">
                                            <p:txEl>
                                              <p:pRg st="3" end="3"/>
                                            </p:txEl>
                                          </p:spTgt>
                                        </p:tgtEl>
                                        <p:attrNameLst>
                                          <p:attrName>ppt_w</p:attrName>
                                        </p:attrNameLst>
                                      </p:cBhvr>
                                      <p:tavLst>
                                        <p:tav tm="0">
                                          <p:val>
                                            <p:fltVal val="0"/>
                                          </p:val>
                                        </p:tav>
                                        <p:tav tm="100000">
                                          <p:val>
                                            <p:strVal val="#ppt_w"/>
                                          </p:val>
                                        </p:tav>
                                      </p:tavLst>
                                    </p:anim>
                                    <p:anim calcmode="lin" valueType="num">
                                      <p:cBhvr>
                                        <p:cTn id="20" dur="1250" fill="hold"/>
                                        <p:tgtEl>
                                          <p:spTgt spid="3075">
                                            <p:txEl>
                                              <p:pRg st="3" end="3"/>
                                            </p:txEl>
                                          </p:spTgt>
                                        </p:tgtEl>
                                        <p:attrNameLst>
                                          <p:attrName>ppt_h</p:attrName>
                                        </p:attrNameLst>
                                      </p:cBhvr>
                                      <p:tavLst>
                                        <p:tav tm="0">
                                          <p:val>
                                            <p:fltVal val="0"/>
                                          </p:val>
                                        </p:tav>
                                        <p:tav tm="100000">
                                          <p:val>
                                            <p:strVal val="#ppt_h"/>
                                          </p:val>
                                        </p:tav>
                                      </p:tavLst>
                                    </p:anim>
                                    <p:animEffect transition="in" filter="fade">
                                      <p:cBhvr>
                                        <p:cTn id="21" dur="1250"/>
                                        <p:tgtEl>
                                          <p:spTgt spid="3075">
                                            <p:txEl>
                                              <p:pRg st="3" end="3"/>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3075">
                                            <p:txEl>
                                              <p:pRg st="4" end="4"/>
                                            </p:txEl>
                                          </p:spTgt>
                                        </p:tgtEl>
                                        <p:attrNameLst>
                                          <p:attrName>style.visibility</p:attrName>
                                        </p:attrNameLst>
                                      </p:cBhvr>
                                      <p:to>
                                        <p:strVal val="visible"/>
                                      </p:to>
                                    </p:set>
                                    <p:anim calcmode="lin" valueType="num">
                                      <p:cBhvr>
                                        <p:cTn id="24" dur="1250" fill="hold"/>
                                        <p:tgtEl>
                                          <p:spTgt spid="3075">
                                            <p:txEl>
                                              <p:pRg st="4" end="4"/>
                                            </p:txEl>
                                          </p:spTgt>
                                        </p:tgtEl>
                                        <p:attrNameLst>
                                          <p:attrName>ppt_w</p:attrName>
                                        </p:attrNameLst>
                                      </p:cBhvr>
                                      <p:tavLst>
                                        <p:tav tm="0">
                                          <p:val>
                                            <p:fltVal val="0"/>
                                          </p:val>
                                        </p:tav>
                                        <p:tav tm="100000">
                                          <p:val>
                                            <p:strVal val="#ppt_w"/>
                                          </p:val>
                                        </p:tav>
                                      </p:tavLst>
                                    </p:anim>
                                    <p:anim calcmode="lin" valueType="num">
                                      <p:cBhvr>
                                        <p:cTn id="25" dur="1250" fill="hold"/>
                                        <p:tgtEl>
                                          <p:spTgt spid="3075">
                                            <p:txEl>
                                              <p:pRg st="4" end="4"/>
                                            </p:txEl>
                                          </p:spTgt>
                                        </p:tgtEl>
                                        <p:attrNameLst>
                                          <p:attrName>ppt_h</p:attrName>
                                        </p:attrNameLst>
                                      </p:cBhvr>
                                      <p:tavLst>
                                        <p:tav tm="0">
                                          <p:val>
                                            <p:fltVal val="0"/>
                                          </p:val>
                                        </p:tav>
                                        <p:tav tm="100000">
                                          <p:val>
                                            <p:strVal val="#ppt_h"/>
                                          </p:val>
                                        </p:tav>
                                      </p:tavLst>
                                    </p:anim>
                                    <p:animEffect transition="in" filter="fade">
                                      <p:cBhvr>
                                        <p:cTn id="26" dur="1250"/>
                                        <p:tgtEl>
                                          <p:spTgt spid="3075">
                                            <p:txEl>
                                              <p:pRg st="4" end="4"/>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16" fill="hold" nodeType="clickEffect">
                                  <p:stCondLst>
                                    <p:cond delay="0"/>
                                  </p:stCondLst>
                                  <p:childTnLst>
                                    <p:set>
                                      <p:cBhvr>
                                        <p:cTn id="30" dur="1" fill="hold">
                                          <p:stCondLst>
                                            <p:cond delay="0"/>
                                          </p:stCondLst>
                                        </p:cTn>
                                        <p:tgtEl>
                                          <p:spTgt spid="3075">
                                            <p:txEl>
                                              <p:pRg st="5" end="5"/>
                                            </p:txEl>
                                          </p:spTgt>
                                        </p:tgtEl>
                                        <p:attrNameLst>
                                          <p:attrName>style.visibility</p:attrName>
                                        </p:attrNameLst>
                                      </p:cBhvr>
                                      <p:to>
                                        <p:strVal val="visible"/>
                                      </p:to>
                                    </p:set>
                                    <p:anim calcmode="lin" valueType="num">
                                      <p:cBhvr>
                                        <p:cTn id="31" dur="1250" fill="hold"/>
                                        <p:tgtEl>
                                          <p:spTgt spid="3075">
                                            <p:txEl>
                                              <p:pRg st="5" end="5"/>
                                            </p:txEl>
                                          </p:spTgt>
                                        </p:tgtEl>
                                        <p:attrNameLst>
                                          <p:attrName>ppt_w</p:attrName>
                                        </p:attrNameLst>
                                      </p:cBhvr>
                                      <p:tavLst>
                                        <p:tav tm="0">
                                          <p:val>
                                            <p:fltVal val="0"/>
                                          </p:val>
                                        </p:tav>
                                        <p:tav tm="100000">
                                          <p:val>
                                            <p:strVal val="#ppt_w"/>
                                          </p:val>
                                        </p:tav>
                                      </p:tavLst>
                                    </p:anim>
                                    <p:anim calcmode="lin" valueType="num">
                                      <p:cBhvr>
                                        <p:cTn id="32" dur="1250" fill="hold"/>
                                        <p:tgtEl>
                                          <p:spTgt spid="3075">
                                            <p:txEl>
                                              <p:pRg st="5" end="5"/>
                                            </p:txEl>
                                          </p:spTgt>
                                        </p:tgtEl>
                                        <p:attrNameLst>
                                          <p:attrName>ppt_h</p:attrName>
                                        </p:attrNameLst>
                                      </p:cBhvr>
                                      <p:tavLst>
                                        <p:tav tm="0">
                                          <p:val>
                                            <p:fltVal val="0"/>
                                          </p:val>
                                        </p:tav>
                                        <p:tav tm="100000">
                                          <p:val>
                                            <p:strVal val="#ppt_h"/>
                                          </p:val>
                                        </p:tav>
                                      </p:tavLst>
                                    </p:anim>
                                    <p:animEffect transition="in" filter="fade">
                                      <p:cBhvr>
                                        <p:cTn id="33" dur="1250"/>
                                        <p:tgtEl>
                                          <p:spTgt spid="3075">
                                            <p:txEl>
                                              <p:pRg st="5" end="5"/>
                                            </p:txEl>
                                          </p:spTgt>
                                        </p:tgtEl>
                                      </p:cBhvr>
                                    </p:animEffect>
                                  </p:childTnLst>
                                </p:cTn>
                              </p:par>
                              <p:par>
                                <p:cTn id="34" presetID="53" presetClass="entr" presetSubtype="16" fill="hold" nodeType="withEffect">
                                  <p:stCondLst>
                                    <p:cond delay="0"/>
                                  </p:stCondLst>
                                  <p:childTnLst>
                                    <p:set>
                                      <p:cBhvr>
                                        <p:cTn id="35" dur="1" fill="hold">
                                          <p:stCondLst>
                                            <p:cond delay="0"/>
                                          </p:stCondLst>
                                        </p:cTn>
                                        <p:tgtEl>
                                          <p:spTgt spid="3075">
                                            <p:txEl>
                                              <p:pRg st="6" end="6"/>
                                            </p:txEl>
                                          </p:spTgt>
                                        </p:tgtEl>
                                        <p:attrNameLst>
                                          <p:attrName>style.visibility</p:attrName>
                                        </p:attrNameLst>
                                      </p:cBhvr>
                                      <p:to>
                                        <p:strVal val="visible"/>
                                      </p:to>
                                    </p:set>
                                    <p:anim calcmode="lin" valueType="num">
                                      <p:cBhvr>
                                        <p:cTn id="36" dur="1250" fill="hold"/>
                                        <p:tgtEl>
                                          <p:spTgt spid="3075">
                                            <p:txEl>
                                              <p:pRg st="6" end="6"/>
                                            </p:txEl>
                                          </p:spTgt>
                                        </p:tgtEl>
                                        <p:attrNameLst>
                                          <p:attrName>ppt_w</p:attrName>
                                        </p:attrNameLst>
                                      </p:cBhvr>
                                      <p:tavLst>
                                        <p:tav tm="0">
                                          <p:val>
                                            <p:fltVal val="0"/>
                                          </p:val>
                                        </p:tav>
                                        <p:tav tm="100000">
                                          <p:val>
                                            <p:strVal val="#ppt_w"/>
                                          </p:val>
                                        </p:tav>
                                      </p:tavLst>
                                    </p:anim>
                                    <p:anim calcmode="lin" valueType="num">
                                      <p:cBhvr>
                                        <p:cTn id="37" dur="1250" fill="hold"/>
                                        <p:tgtEl>
                                          <p:spTgt spid="3075">
                                            <p:txEl>
                                              <p:pRg st="6" end="6"/>
                                            </p:txEl>
                                          </p:spTgt>
                                        </p:tgtEl>
                                        <p:attrNameLst>
                                          <p:attrName>ppt_h</p:attrName>
                                        </p:attrNameLst>
                                      </p:cBhvr>
                                      <p:tavLst>
                                        <p:tav tm="0">
                                          <p:val>
                                            <p:fltVal val="0"/>
                                          </p:val>
                                        </p:tav>
                                        <p:tav tm="100000">
                                          <p:val>
                                            <p:strVal val="#ppt_h"/>
                                          </p:val>
                                        </p:tav>
                                      </p:tavLst>
                                    </p:anim>
                                    <p:animEffect transition="in" filter="fade">
                                      <p:cBhvr>
                                        <p:cTn id="38" dur="1250"/>
                                        <p:tgtEl>
                                          <p:spTgt spid="30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457200" y="1362075"/>
            <a:ext cx="8534400" cy="4764088"/>
          </a:xfrm>
        </p:spPr>
        <p:txBody>
          <a:bodyPr/>
          <a:lstStyle/>
          <a:p>
            <a:pPr marL="0" indent="0" eaLnBrk="1" hangingPunct="1">
              <a:buFontTx/>
              <a:buNone/>
            </a:pPr>
            <a:r>
              <a:rPr lang="en-US" b="1" smtClean="0"/>
              <a:t>What is the “Gold Standard” of worship?</a:t>
            </a:r>
            <a:endParaRPr lang="en-US" sz="1200" b="1" smtClean="0"/>
          </a:p>
          <a:p>
            <a:pPr marL="457200" lvl="1" indent="0">
              <a:buFontTx/>
              <a:buNone/>
            </a:pPr>
            <a:endParaRPr lang="en-US" sz="1200" smtClean="0"/>
          </a:p>
          <a:p>
            <a:pPr marL="457200" lvl="1" indent="0">
              <a:buFontTx/>
              <a:buNone/>
            </a:pPr>
            <a:r>
              <a:rPr lang="en-US" sz="4800" smtClean="0"/>
              <a:t>How can we NOT stand in awe of Him and want  to worship Him as He wants to be worshipped?</a:t>
            </a:r>
          </a:p>
        </p:txBody>
      </p:sp>
      <p:sp>
        <p:nvSpPr>
          <p:cNvPr id="22531" name="Rectangle 2"/>
          <p:cNvSpPr>
            <a:spLocks noGrp="1" noChangeArrowheads="1"/>
          </p:cNvSpPr>
          <p:nvPr>
            <p:ph type="title"/>
          </p:nvPr>
        </p:nvSpPr>
        <p:spPr>
          <a:xfrm>
            <a:off x="457200" y="228600"/>
            <a:ext cx="8229600" cy="685800"/>
          </a:xfrm>
        </p:spPr>
        <p:txBody>
          <a:bodyPr/>
          <a:lstStyle/>
          <a:p>
            <a:pPr algn="l" eaLnBrk="1" hangingPunct="1"/>
            <a:r>
              <a:rPr lang="en-US" sz="3600" b="1" smtClean="0">
                <a:latin typeface="Times New Roman" pitchFamily="18" charset="0"/>
                <a:cs typeface="Times New Roman" pitchFamily="18" charset="0"/>
              </a:rPr>
              <a:t>Deviations in worship of the church</a:t>
            </a:r>
          </a:p>
        </p:txBody>
      </p:sp>
      <p:pic>
        <p:nvPicPr>
          <p:cNvPr id="22532" name="Picture 4" descr="depositphotos_1750966-Silhouettes-of-young-peopl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6248400"/>
            <a:ext cx="990600" cy="528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3" name="Picture 16" descr="cooltext95795242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76400" y="6324600"/>
            <a:ext cx="7010400" cy="44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4" name="Picture 17" descr="ornbar2pink"/>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6725" y="990600"/>
            <a:ext cx="822960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3" name="Straight Connector 2"/>
          <p:cNvCxnSpPr/>
          <p:nvPr/>
        </p:nvCxnSpPr>
        <p:spPr>
          <a:xfrm>
            <a:off x="4508500" y="2928938"/>
            <a:ext cx="1143000" cy="0"/>
          </a:xfrm>
          <a:prstGeom prst="line">
            <a:avLst/>
          </a:prstGeom>
          <a:ln w="6032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3075">
                                            <p:txEl>
                                              <p:pRg st="2" end="2"/>
                                            </p:txEl>
                                          </p:spTgt>
                                        </p:tgtEl>
                                        <p:attrNameLst>
                                          <p:attrName>style.visibility</p:attrName>
                                        </p:attrNameLst>
                                      </p:cBhvr>
                                      <p:to>
                                        <p:strVal val="visible"/>
                                      </p:to>
                                    </p:set>
                                    <p:anim calcmode="lin" valueType="num">
                                      <p:cBhvr>
                                        <p:cTn id="7" dur="1250" fill="hold"/>
                                        <p:tgtEl>
                                          <p:spTgt spid="3075">
                                            <p:txEl>
                                              <p:pRg st="2" end="2"/>
                                            </p:txEl>
                                          </p:spTgt>
                                        </p:tgtEl>
                                        <p:attrNameLst>
                                          <p:attrName>ppt_w</p:attrName>
                                        </p:attrNameLst>
                                      </p:cBhvr>
                                      <p:tavLst>
                                        <p:tav tm="0">
                                          <p:val>
                                            <p:fltVal val="0"/>
                                          </p:val>
                                        </p:tav>
                                        <p:tav tm="100000">
                                          <p:val>
                                            <p:strVal val="#ppt_w"/>
                                          </p:val>
                                        </p:tav>
                                      </p:tavLst>
                                    </p:anim>
                                    <p:anim calcmode="lin" valueType="num">
                                      <p:cBhvr>
                                        <p:cTn id="8" dur="1250" fill="hold"/>
                                        <p:tgtEl>
                                          <p:spTgt spid="3075">
                                            <p:txEl>
                                              <p:pRg st="2" end="2"/>
                                            </p:txEl>
                                          </p:spTgt>
                                        </p:tgtEl>
                                        <p:attrNameLst>
                                          <p:attrName>ppt_h</p:attrName>
                                        </p:attrNameLst>
                                      </p:cBhvr>
                                      <p:tavLst>
                                        <p:tav tm="0">
                                          <p:val>
                                            <p:fltVal val="0"/>
                                          </p:val>
                                        </p:tav>
                                        <p:tav tm="100000">
                                          <p:val>
                                            <p:strVal val="#ppt_h"/>
                                          </p:val>
                                        </p:tav>
                                      </p:tavLst>
                                    </p:anim>
                                    <p:animEffect transition="in" filter="fade">
                                      <p:cBhvr>
                                        <p:cTn id="9" dur="1250"/>
                                        <p:tgtEl>
                                          <p:spTgt spid="3075">
                                            <p:txEl>
                                              <p:pRg st="2" end="2"/>
                                            </p:txEl>
                                          </p:spTgt>
                                        </p:tgtEl>
                                      </p:cBhvr>
                                    </p:animEffect>
                                  </p:childTnLst>
                                </p:cTn>
                              </p:par>
                            </p:childTnLst>
                          </p:cTn>
                        </p:par>
                        <p:par>
                          <p:cTn id="10" fill="hold" nodeType="afterGroup">
                            <p:stCondLst>
                              <p:cond delay="1250"/>
                            </p:stCondLst>
                            <p:childTnLst>
                              <p:par>
                                <p:cTn id="11" presetID="19" presetClass="emph" presetSubtype="0" fill="hold" nodeType="afterEffect">
                                  <p:stCondLst>
                                    <p:cond delay="500"/>
                                  </p:stCondLst>
                                  <p:childTnLst>
                                    <p:animClr clrSpc="rgb" dir="cw">
                                      <p:cBhvr override="childStyle">
                                        <p:cTn id="12" dur="1000" fill="hold"/>
                                        <p:tgtEl>
                                          <p:spTgt spid="3075">
                                            <p:txEl>
                                              <p:pRg st="2" end="2"/>
                                            </p:txEl>
                                          </p:spTgt>
                                        </p:tgtEl>
                                        <p:attrNameLst>
                                          <p:attrName>style.color</p:attrName>
                                        </p:attrNameLst>
                                      </p:cBhvr>
                                      <p:to>
                                        <a:schemeClr val="accent2"/>
                                      </p:to>
                                    </p:animClr>
                                    <p:animClr clrSpc="rgb" dir="cw">
                                      <p:cBhvr>
                                        <p:cTn id="13" dur="1000" fill="hold"/>
                                        <p:tgtEl>
                                          <p:spTgt spid="3075">
                                            <p:txEl>
                                              <p:pRg st="2" end="2"/>
                                            </p:txEl>
                                          </p:spTgt>
                                        </p:tgtEl>
                                        <p:attrNameLst>
                                          <p:attrName>fillcolor</p:attrName>
                                        </p:attrNameLst>
                                      </p:cBhvr>
                                      <p:to>
                                        <a:schemeClr val="accent2"/>
                                      </p:to>
                                    </p:animClr>
                                    <p:set>
                                      <p:cBhvr>
                                        <p:cTn id="14" dur="1000" fill="hold"/>
                                        <p:tgtEl>
                                          <p:spTgt spid="3075">
                                            <p:txEl>
                                              <p:pRg st="2" end="2"/>
                                            </p:txEl>
                                          </p:spTgt>
                                        </p:tgtEl>
                                        <p:attrNameLst>
                                          <p:attrName>fill.type</p:attrName>
                                        </p:attrNameLst>
                                      </p:cBhvr>
                                      <p:to>
                                        <p:strVal val="solid"/>
                                      </p:to>
                                    </p:set>
                                    <p:set>
                                      <p:cBhvr>
                                        <p:cTn id="15" dur="1000" fill="hold"/>
                                        <p:tgtEl>
                                          <p:spTgt spid="3075">
                                            <p:txEl>
                                              <p:pRg st="2" end="2"/>
                                            </p:txEl>
                                          </p:spTgt>
                                        </p:tgtEl>
                                        <p:attrNameLst>
                                          <p:attrName>fill.on</p:attrName>
                                        </p:attrNameLst>
                                      </p:cBhvr>
                                      <p:to>
                                        <p:strVal val="true"/>
                                      </p:to>
                                    </p:set>
                                  </p:childTnLst>
                                </p:cTn>
                              </p:par>
                            </p:childTnLst>
                          </p:cTn>
                        </p:par>
                        <p:par>
                          <p:cTn id="16" fill="hold" nodeType="afterGroup">
                            <p:stCondLst>
                              <p:cond delay="2750"/>
                            </p:stCondLst>
                            <p:childTnLst>
                              <p:par>
                                <p:cTn id="17" presetID="22" presetClass="entr" presetSubtype="8" fill="hold" nodeType="afterEffect">
                                  <p:stCondLst>
                                    <p:cond delay="75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457200" y="1362075"/>
            <a:ext cx="8534400" cy="4764088"/>
          </a:xfrm>
        </p:spPr>
        <p:txBody>
          <a:bodyPr/>
          <a:lstStyle/>
          <a:p>
            <a:pPr marL="0" indent="0" eaLnBrk="1" hangingPunct="1">
              <a:buFontTx/>
              <a:buNone/>
            </a:pPr>
            <a:r>
              <a:rPr lang="en-US" b="1" smtClean="0"/>
              <a:t>What is the “Gold Standard” of worship?</a:t>
            </a:r>
            <a:endParaRPr lang="en-US" sz="1200" b="1" smtClean="0"/>
          </a:p>
          <a:p>
            <a:pPr marL="457200" lvl="1" indent="0">
              <a:buFontTx/>
              <a:buNone/>
            </a:pPr>
            <a:endParaRPr lang="en-US" sz="1200" smtClean="0"/>
          </a:p>
          <a:p>
            <a:pPr marL="0" indent="0">
              <a:buFontTx/>
              <a:buNone/>
            </a:pPr>
            <a:r>
              <a:rPr lang="en-US" i="1" smtClean="0"/>
              <a:t>“They that know Thee not may call upon Thee as other than Thou art, and so worship not Thee but a creature of their own fancy; therefore enlighten our minds that we may know Thee as thou art, so that we may perfectly love Thee and worthily praise Thee.”</a:t>
            </a:r>
            <a:r>
              <a:rPr lang="en-US" smtClean="0"/>
              <a:t> </a:t>
            </a:r>
            <a:r>
              <a:rPr lang="en-US" sz="2400" smtClean="0"/>
              <a:t>(A. W. Tozer)</a:t>
            </a:r>
          </a:p>
        </p:txBody>
      </p:sp>
      <p:sp>
        <p:nvSpPr>
          <p:cNvPr id="23555" name="Rectangle 2"/>
          <p:cNvSpPr>
            <a:spLocks noGrp="1" noChangeArrowheads="1"/>
          </p:cNvSpPr>
          <p:nvPr>
            <p:ph type="title"/>
          </p:nvPr>
        </p:nvSpPr>
        <p:spPr>
          <a:xfrm>
            <a:off x="457200" y="228600"/>
            <a:ext cx="8229600" cy="685800"/>
          </a:xfrm>
        </p:spPr>
        <p:txBody>
          <a:bodyPr/>
          <a:lstStyle/>
          <a:p>
            <a:pPr algn="l" eaLnBrk="1" hangingPunct="1"/>
            <a:r>
              <a:rPr lang="en-US" sz="3600" b="1" smtClean="0">
                <a:latin typeface="Times New Roman" pitchFamily="18" charset="0"/>
                <a:cs typeface="Times New Roman" pitchFamily="18" charset="0"/>
              </a:rPr>
              <a:t>Deviations in worship of the church</a:t>
            </a:r>
          </a:p>
        </p:txBody>
      </p:sp>
      <p:pic>
        <p:nvPicPr>
          <p:cNvPr id="23556" name="Picture 4" descr="depositphotos_1750966-Silhouettes-of-young-peopl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6248400"/>
            <a:ext cx="990600" cy="528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57" name="Picture 16" descr="cooltext95795242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76400" y="6324600"/>
            <a:ext cx="7010400" cy="44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58" name="Picture 17" descr="ornbar2pink"/>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6725" y="990600"/>
            <a:ext cx="822960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3075">
                                            <p:txEl>
                                              <p:pRg st="2" end="2"/>
                                            </p:txEl>
                                          </p:spTgt>
                                        </p:tgtEl>
                                        <p:attrNameLst>
                                          <p:attrName>style.visibility</p:attrName>
                                        </p:attrNameLst>
                                      </p:cBhvr>
                                      <p:to>
                                        <p:strVal val="visible"/>
                                      </p:to>
                                    </p:set>
                                    <p:animEffect transition="in" filter="fade">
                                      <p:cBhvr>
                                        <p:cTn id="7" dur="1000"/>
                                        <p:tgtEl>
                                          <p:spTgt spid="3075">
                                            <p:txEl>
                                              <p:pRg st="2" end="2"/>
                                            </p:txEl>
                                          </p:spTgt>
                                        </p:tgtEl>
                                      </p:cBhvr>
                                    </p:animEffect>
                                    <p:anim calcmode="lin" valueType="num">
                                      <p:cBhvr>
                                        <p:cTn id="8" dur="1000" fill="hold"/>
                                        <p:tgtEl>
                                          <p:spTgt spid="307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07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457200" y="1362075"/>
            <a:ext cx="8534400" cy="4764088"/>
          </a:xfrm>
        </p:spPr>
        <p:txBody>
          <a:bodyPr/>
          <a:lstStyle/>
          <a:p>
            <a:pPr marL="0" indent="0" eaLnBrk="1" hangingPunct="1">
              <a:buFontTx/>
              <a:buNone/>
              <a:defRPr/>
            </a:pPr>
            <a:r>
              <a:rPr lang="en-US" sz="2800" b="1" dirty="0" smtClean="0"/>
              <a:t>Deviating from the “Gold Standard” of worship</a:t>
            </a:r>
          </a:p>
          <a:p>
            <a:pPr>
              <a:buFont typeface="Wingdings" pitchFamily="2" charset="2"/>
              <a:buChar char="Ø"/>
              <a:defRPr/>
            </a:pPr>
            <a:r>
              <a:rPr lang="en-US" sz="2800" b="1" dirty="0" smtClean="0"/>
              <a:t>Examples of God’s people deviating in worship</a:t>
            </a:r>
          </a:p>
          <a:p>
            <a:pPr marL="742950" lvl="2" indent="-342900">
              <a:buFont typeface="Wingdings" pitchFamily="2" charset="2"/>
              <a:buChar char="q"/>
              <a:defRPr/>
            </a:pPr>
            <a:r>
              <a:rPr lang="en-US" b="1" dirty="0" smtClean="0"/>
              <a:t>The Israelites – Exodus 32:1-28.  </a:t>
            </a:r>
            <a:r>
              <a:rPr lang="en-US" dirty="0" smtClean="0"/>
              <a:t>The people were determined to worship God in their own manner.</a:t>
            </a:r>
            <a:endParaRPr lang="en-US" b="1" dirty="0"/>
          </a:p>
          <a:p>
            <a:pPr marL="742950" lvl="2" indent="-342900">
              <a:buFont typeface="Wingdings" pitchFamily="2" charset="2"/>
              <a:buChar char="q"/>
              <a:defRPr/>
            </a:pPr>
            <a:r>
              <a:rPr lang="en-US" b="1" dirty="0" err="1" smtClean="0"/>
              <a:t>Nadab</a:t>
            </a:r>
            <a:r>
              <a:rPr lang="en-US" b="1" dirty="0" smtClean="0"/>
              <a:t> &amp; </a:t>
            </a:r>
            <a:r>
              <a:rPr lang="en-US" b="1" dirty="0" err="1" smtClean="0"/>
              <a:t>Abihu</a:t>
            </a:r>
            <a:r>
              <a:rPr lang="en-US" b="1" dirty="0" smtClean="0"/>
              <a:t> – Lev. 10:1-3.  </a:t>
            </a:r>
            <a:r>
              <a:rPr lang="en-US" dirty="0" smtClean="0"/>
              <a:t>Decided their own way was better than God’s way.</a:t>
            </a:r>
            <a:endParaRPr lang="en-US" b="1" dirty="0"/>
          </a:p>
          <a:p>
            <a:pPr marL="742950" lvl="2" indent="-342900">
              <a:buFont typeface="Wingdings" pitchFamily="2" charset="2"/>
              <a:buChar char="q"/>
              <a:defRPr/>
            </a:pPr>
            <a:r>
              <a:rPr lang="en-US" b="1" dirty="0"/>
              <a:t>King </a:t>
            </a:r>
            <a:r>
              <a:rPr lang="en-US" b="1" dirty="0" err="1"/>
              <a:t>Uzziah</a:t>
            </a:r>
            <a:r>
              <a:rPr lang="en-US" b="1" dirty="0"/>
              <a:t> – 2 Chron. 26:16-23.  </a:t>
            </a:r>
            <a:r>
              <a:rPr lang="en-US" dirty="0"/>
              <a:t>Did not honor God’s ways.</a:t>
            </a:r>
            <a:endParaRPr lang="en-US" b="1" dirty="0"/>
          </a:p>
          <a:p>
            <a:pPr marL="742950" lvl="2" indent="-342900">
              <a:buFont typeface="Wingdings" pitchFamily="2" charset="2"/>
              <a:buChar char="q"/>
              <a:defRPr/>
            </a:pPr>
            <a:r>
              <a:rPr lang="en-US" b="1" dirty="0" smtClean="0"/>
              <a:t>Pharisees – </a:t>
            </a:r>
            <a:r>
              <a:rPr lang="en-US" b="1" dirty="0"/>
              <a:t>Matthew 15:3-9</a:t>
            </a:r>
            <a:r>
              <a:rPr lang="en-US" b="1" dirty="0" smtClean="0"/>
              <a:t>.  </a:t>
            </a:r>
            <a:r>
              <a:rPr lang="en-US" dirty="0" smtClean="0"/>
              <a:t>Worshipped God in vain.</a:t>
            </a:r>
            <a:endParaRPr lang="en-US" b="1" dirty="0"/>
          </a:p>
          <a:p>
            <a:pPr marL="0" indent="0">
              <a:buFontTx/>
              <a:buNone/>
              <a:defRPr/>
            </a:pPr>
            <a:endParaRPr lang="en-US" sz="2400" i="1" dirty="0"/>
          </a:p>
        </p:txBody>
      </p:sp>
      <p:sp>
        <p:nvSpPr>
          <p:cNvPr id="24579" name="Rectangle 2"/>
          <p:cNvSpPr>
            <a:spLocks noGrp="1" noChangeArrowheads="1"/>
          </p:cNvSpPr>
          <p:nvPr>
            <p:ph type="title"/>
          </p:nvPr>
        </p:nvSpPr>
        <p:spPr>
          <a:xfrm>
            <a:off x="457200" y="228600"/>
            <a:ext cx="8229600" cy="685800"/>
          </a:xfrm>
        </p:spPr>
        <p:txBody>
          <a:bodyPr/>
          <a:lstStyle/>
          <a:p>
            <a:pPr algn="l" eaLnBrk="1" hangingPunct="1"/>
            <a:r>
              <a:rPr lang="en-US" sz="3600" b="1" smtClean="0">
                <a:latin typeface="Times New Roman" pitchFamily="18" charset="0"/>
                <a:cs typeface="Times New Roman" pitchFamily="18" charset="0"/>
              </a:rPr>
              <a:t>Deviations in worship of the church</a:t>
            </a:r>
          </a:p>
        </p:txBody>
      </p:sp>
      <p:pic>
        <p:nvPicPr>
          <p:cNvPr id="24580" name="Picture 4" descr="depositphotos_1750966-Silhouettes-of-young-peopl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6248400"/>
            <a:ext cx="990600" cy="528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1" name="Picture 16" descr="cooltext95795242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76400" y="6324600"/>
            <a:ext cx="7010400" cy="44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2" name="Picture 17" descr="ornbar2pink"/>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6725" y="990600"/>
            <a:ext cx="822960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1000"/>
                                        <p:tgtEl>
                                          <p:spTgt spid="3075">
                                            <p:txEl>
                                              <p:pRg st="0" end="0"/>
                                            </p:txEl>
                                          </p:spTgt>
                                        </p:tgtEl>
                                      </p:cBhvr>
                                    </p:animEffect>
                                    <p:anim calcmode="lin" valueType="num">
                                      <p:cBhvr>
                                        <p:cTn id="8" dur="1000" fill="hold"/>
                                        <p:tgtEl>
                                          <p:spTgt spid="307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075">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0" presetClass="entr" presetSubtype="0" fill="hold" nodeType="afterEffect">
                                  <p:stCondLst>
                                    <p:cond delay="1000"/>
                                  </p:stCondLst>
                                  <p:childTnLst>
                                    <p:set>
                                      <p:cBhvr>
                                        <p:cTn id="12" dur="1" fill="hold">
                                          <p:stCondLst>
                                            <p:cond delay="0"/>
                                          </p:stCondLst>
                                        </p:cTn>
                                        <p:tgtEl>
                                          <p:spTgt spid="3075">
                                            <p:txEl>
                                              <p:pRg st="1" end="1"/>
                                            </p:txEl>
                                          </p:spTgt>
                                        </p:tgtEl>
                                        <p:attrNameLst>
                                          <p:attrName>style.visibility</p:attrName>
                                        </p:attrNameLst>
                                      </p:cBhvr>
                                      <p:to>
                                        <p:strVal val="visible"/>
                                      </p:to>
                                    </p:set>
                                    <p:animEffect transition="in" filter="fade">
                                      <p:cBhvr>
                                        <p:cTn id="13" dur="2500"/>
                                        <p:tgtEl>
                                          <p:spTgt spid="3075">
                                            <p:txEl>
                                              <p:pRg st="1" end="1"/>
                                            </p:txEl>
                                          </p:spTgt>
                                        </p:tgtEl>
                                      </p:cBhvr>
                                    </p:animEffect>
                                  </p:childTnLst>
                                </p:cTn>
                              </p:par>
                            </p:childTnLst>
                          </p:cTn>
                        </p:par>
                        <p:par>
                          <p:cTn id="14" fill="hold" nodeType="afterGroup">
                            <p:stCondLst>
                              <p:cond delay="4500"/>
                            </p:stCondLst>
                            <p:childTnLst>
                              <p:par>
                                <p:cTn id="15" presetID="6" presetClass="entr" presetSubtype="16" fill="hold" nodeType="afterEffect">
                                  <p:stCondLst>
                                    <p:cond delay="100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circle(in)">
                                      <p:cBhvr>
                                        <p:cTn id="17" dur="2000"/>
                                        <p:tgtEl>
                                          <p:spTgt spid="30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nodeType="clickEffect">
                                  <p:stCondLst>
                                    <p:cond delay="0"/>
                                  </p:stCondLst>
                                  <p:childTnLst>
                                    <p:set>
                                      <p:cBhvr>
                                        <p:cTn id="21" dur="1" fill="hold">
                                          <p:stCondLst>
                                            <p:cond delay="0"/>
                                          </p:stCondLst>
                                        </p:cTn>
                                        <p:tgtEl>
                                          <p:spTgt spid="3075">
                                            <p:txEl>
                                              <p:pRg st="3" end="3"/>
                                            </p:txEl>
                                          </p:spTgt>
                                        </p:tgtEl>
                                        <p:attrNameLst>
                                          <p:attrName>style.visibility</p:attrName>
                                        </p:attrNameLst>
                                      </p:cBhvr>
                                      <p:to>
                                        <p:strVal val="visible"/>
                                      </p:to>
                                    </p:set>
                                    <p:animEffect transition="in" filter="circle(in)">
                                      <p:cBhvr>
                                        <p:cTn id="22" dur="2000"/>
                                        <p:tgtEl>
                                          <p:spTgt spid="307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nodeType="clickEffect">
                                  <p:stCondLst>
                                    <p:cond delay="0"/>
                                  </p:stCondLst>
                                  <p:childTnLst>
                                    <p:set>
                                      <p:cBhvr>
                                        <p:cTn id="26" dur="1" fill="hold">
                                          <p:stCondLst>
                                            <p:cond delay="0"/>
                                          </p:stCondLst>
                                        </p:cTn>
                                        <p:tgtEl>
                                          <p:spTgt spid="3075">
                                            <p:txEl>
                                              <p:pRg st="4" end="4"/>
                                            </p:txEl>
                                          </p:spTgt>
                                        </p:tgtEl>
                                        <p:attrNameLst>
                                          <p:attrName>style.visibility</p:attrName>
                                        </p:attrNameLst>
                                      </p:cBhvr>
                                      <p:to>
                                        <p:strVal val="visible"/>
                                      </p:to>
                                    </p:set>
                                    <p:animEffect transition="in" filter="circle(in)">
                                      <p:cBhvr>
                                        <p:cTn id="27" dur="2000"/>
                                        <p:tgtEl>
                                          <p:spTgt spid="307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16" fill="hold" nodeType="clickEffect">
                                  <p:stCondLst>
                                    <p:cond delay="0"/>
                                  </p:stCondLst>
                                  <p:childTnLst>
                                    <p:set>
                                      <p:cBhvr>
                                        <p:cTn id="31" dur="1" fill="hold">
                                          <p:stCondLst>
                                            <p:cond delay="0"/>
                                          </p:stCondLst>
                                        </p:cTn>
                                        <p:tgtEl>
                                          <p:spTgt spid="3075">
                                            <p:txEl>
                                              <p:pRg st="5" end="5"/>
                                            </p:txEl>
                                          </p:spTgt>
                                        </p:tgtEl>
                                        <p:attrNameLst>
                                          <p:attrName>style.visibility</p:attrName>
                                        </p:attrNameLst>
                                      </p:cBhvr>
                                      <p:to>
                                        <p:strVal val="visible"/>
                                      </p:to>
                                    </p:set>
                                    <p:animEffect transition="in" filter="circle(in)">
                                      <p:cBhvr>
                                        <p:cTn id="32" dur="2000"/>
                                        <p:tgtEl>
                                          <p:spTgt spid="30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a:xfrm>
            <a:off x="457200" y="1362075"/>
            <a:ext cx="8534400" cy="4764088"/>
          </a:xfrm>
        </p:spPr>
        <p:txBody>
          <a:bodyPr/>
          <a:lstStyle/>
          <a:p>
            <a:pPr marL="0" indent="0" eaLnBrk="1" hangingPunct="1">
              <a:buFontTx/>
              <a:buNone/>
            </a:pPr>
            <a:r>
              <a:rPr lang="en-US" sz="2800" b="1" smtClean="0"/>
              <a:t>Deviating from the “Gold Standard” of worship</a:t>
            </a:r>
          </a:p>
          <a:p>
            <a:pPr marL="0" indent="0">
              <a:buFontTx/>
              <a:buNone/>
            </a:pPr>
            <a:endParaRPr lang="en-US" sz="2400" i="1" smtClean="0"/>
          </a:p>
        </p:txBody>
      </p:sp>
      <p:sp>
        <p:nvSpPr>
          <p:cNvPr id="25603" name="Rectangle 2"/>
          <p:cNvSpPr>
            <a:spLocks noGrp="1" noChangeArrowheads="1"/>
          </p:cNvSpPr>
          <p:nvPr>
            <p:ph type="title"/>
          </p:nvPr>
        </p:nvSpPr>
        <p:spPr>
          <a:xfrm>
            <a:off x="457200" y="228600"/>
            <a:ext cx="8229600" cy="685800"/>
          </a:xfrm>
        </p:spPr>
        <p:txBody>
          <a:bodyPr/>
          <a:lstStyle/>
          <a:p>
            <a:pPr algn="l" eaLnBrk="1" hangingPunct="1"/>
            <a:r>
              <a:rPr lang="en-US" sz="3600" b="1" smtClean="0">
                <a:latin typeface="Times New Roman" pitchFamily="18" charset="0"/>
                <a:cs typeface="Times New Roman" pitchFamily="18" charset="0"/>
              </a:rPr>
              <a:t>Deviations in worship of the church</a:t>
            </a:r>
          </a:p>
        </p:txBody>
      </p:sp>
      <p:pic>
        <p:nvPicPr>
          <p:cNvPr id="25604" name="Picture 4" descr="depositphotos_1750966-Silhouettes-of-young-peopl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6248400"/>
            <a:ext cx="990600" cy="528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5" name="Picture 16" descr="cooltext95795242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76400" y="6324600"/>
            <a:ext cx="7010400" cy="44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6" name="Picture 17" descr="ornbar2pink"/>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6725" y="990600"/>
            <a:ext cx="822960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7"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362075" y="2513013"/>
            <a:ext cx="4886325" cy="37258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xtBox 1"/>
          <p:cNvSpPr txBox="1"/>
          <p:nvPr/>
        </p:nvSpPr>
        <p:spPr>
          <a:xfrm>
            <a:off x="228600" y="2133600"/>
            <a:ext cx="2209800" cy="769938"/>
          </a:xfrm>
          <a:prstGeom prst="rect">
            <a:avLst/>
          </a:prstGeom>
          <a:noFill/>
        </p:spPr>
        <p:txBody>
          <a:bodyPr>
            <a:spAutoFit/>
          </a:bodyPr>
          <a:lstStyle/>
          <a:p>
            <a:pPr algn="ctr">
              <a:defRPr/>
            </a:pPr>
            <a:r>
              <a:rPr lang="en-US" sz="4400" b="1" i="1" dirty="0">
                <a:solidFill>
                  <a:srgbClr val="000000"/>
                </a:solidFill>
                <a:latin typeface="Arial"/>
                <a:cs typeface="Arial"/>
              </a:rPr>
              <a:t>TEKEL</a:t>
            </a:r>
          </a:p>
        </p:txBody>
      </p:sp>
      <p:sp>
        <p:nvSpPr>
          <p:cNvPr id="9" name="TextBox 8"/>
          <p:cNvSpPr txBox="1"/>
          <p:nvPr/>
        </p:nvSpPr>
        <p:spPr>
          <a:xfrm>
            <a:off x="5867400" y="2362200"/>
            <a:ext cx="2633663" cy="3046413"/>
          </a:xfrm>
          <a:prstGeom prst="rect">
            <a:avLst/>
          </a:prstGeom>
          <a:noFill/>
        </p:spPr>
        <p:txBody>
          <a:bodyPr>
            <a:spAutoFit/>
          </a:bodyPr>
          <a:lstStyle/>
          <a:p>
            <a:pPr algn="ctr">
              <a:defRPr/>
            </a:pPr>
            <a:r>
              <a:rPr lang="en-US" sz="3200" i="1" dirty="0">
                <a:solidFill>
                  <a:srgbClr val="000000"/>
                </a:solidFill>
                <a:latin typeface="Arial"/>
                <a:cs typeface="Arial"/>
              </a:rPr>
              <a:t>“You have been weighed in the balances, and found wanting”</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iterate type="lt">
                                    <p:tmPct val="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2750"/>
                                        <p:tgtEl>
                                          <p:spTgt spid="2">
                                            <p:txEl>
                                              <p:pRg st="0" end="0"/>
                                            </p:txEl>
                                          </p:spTgt>
                                        </p:tgtEl>
                                      </p:cBhvr>
                                    </p:animEffect>
                                  </p:childTnLst>
                                </p:cTn>
                              </p:par>
                            </p:childTnLst>
                          </p:cTn>
                        </p:par>
                        <p:par>
                          <p:cTn id="8" fill="hold" nodeType="afterGroup">
                            <p:stCondLst>
                              <p:cond delay="2750"/>
                            </p:stCondLst>
                            <p:childTnLst>
                              <p:par>
                                <p:cTn id="9" presetID="34" presetClass="emph" presetSubtype="0" fill="hold" grpId="0" nodeType="afterEffect">
                                  <p:stCondLst>
                                    <p:cond delay="0"/>
                                  </p:stCondLst>
                                  <p:iterate type="lt">
                                    <p:tmPct val="10000"/>
                                  </p:iterate>
                                  <p:childTnLst>
                                    <p:animMotion origin="layout" path="M 0.0 0.0 L 0.0 -0.07213" pathEditMode="relative" ptsTypes="">
                                      <p:cBhvr>
                                        <p:cTn id="10" dur="750" accel="50000" decel="50000" autoRev="1" fill="hold">
                                          <p:stCondLst>
                                            <p:cond delay="0"/>
                                          </p:stCondLst>
                                        </p:cTn>
                                        <p:tgtEl>
                                          <p:spTgt spid="2">
                                            <p:txEl>
                                              <p:pRg st="0" end="0"/>
                                            </p:txEl>
                                          </p:spTgt>
                                        </p:tgtEl>
                                        <p:attrNameLst>
                                          <p:attrName>ppt_x</p:attrName>
                                          <p:attrName>ppt_y</p:attrName>
                                        </p:attrNameLst>
                                      </p:cBhvr>
                                    </p:animMotion>
                                    <p:animRot by="1500000">
                                      <p:cBhvr>
                                        <p:cTn id="11" dur="375" fill="hold">
                                          <p:stCondLst>
                                            <p:cond delay="0"/>
                                          </p:stCondLst>
                                        </p:cTn>
                                        <p:tgtEl>
                                          <p:spTgt spid="2">
                                            <p:txEl>
                                              <p:pRg st="0" end="0"/>
                                            </p:txEl>
                                          </p:spTgt>
                                        </p:tgtEl>
                                        <p:attrNameLst>
                                          <p:attrName>r</p:attrName>
                                        </p:attrNameLst>
                                      </p:cBhvr>
                                    </p:animRot>
                                    <p:animRot by="-1500000">
                                      <p:cBhvr>
                                        <p:cTn id="12" dur="375" fill="hold">
                                          <p:stCondLst>
                                            <p:cond delay="375"/>
                                          </p:stCondLst>
                                        </p:cTn>
                                        <p:tgtEl>
                                          <p:spTgt spid="2">
                                            <p:txEl>
                                              <p:pRg st="0" end="0"/>
                                            </p:txEl>
                                          </p:spTgt>
                                        </p:tgtEl>
                                        <p:attrNameLst>
                                          <p:attrName>r</p:attrName>
                                        </p:attrNameLst>
                                      </p:cBhvr>
                                    </p:animRot>
                                    <p:animRot by="-1500000">
                                      <p:cBhvr>
                                        <p:cTn id="13" dur="375" fill="hold">
                                          <p:stCondLst>
                                            <p:cond delay="750"/>
                                          </p:stCondLst>
                                        </p:cTn>
                                        <p:tgtEl>
                                          <p:spTgt spid="2">
                                            <p:txEl>
                                              <p:pRg st="0" end="0"/>
                                            </p:txEl>
                                          </p:spTgt>
                                        </p:tgtEl>
                                        <p:attrNameLst>
                                          <p:attrName>r</p:attrName>
                                        </p:attrNameLst>
                                      </p:cBhvr>
                                    </p:animRot>
                                    <p:animRot by="1500000">
                                      <p:cBhvr>
                                        <p:cTn id="14" dur="375" fill="hold">
                                          <p:stCondLst>
                                            <p:cond delay="1125"/>
                                          </p:stCondLst>
                                        </p:cTn>
                                        <p:tgtEl>
                                          <p:spTgt spid="2">
                                            <p:txEl>
                                              <p:pRg st="0" end="0"/>
                                            </p:txEl>
                                          </p:spTgt>
                                        </p:tgtEl>
                                        <p:attrNameLst>
                                          <p:attrName>r</p:attrName>
                                        </p:attrNameLst>
                                      </p:cBhvr>
                                    </p:animRo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25607"/>
                                        </p:tgtEl>
                                        <p:attrNameLst>
                                          <p:attrName>style.visibility</p:attrName>
                                        </p:attrNameLst>
                                      </p:cBhvr>
                                      <p:to>
                                        <p:strVal val="visible"/>
                                      </p:to>
                                    </p:set>
                                    <p:animEffect transition="in" filter="fade">
                                      <p:cBhvr>
                                        <p:cTn id="19" dur="4500"/>
                                        <p:tgtEl>
                                          <p:spTgt spid="25607"/>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457200" y="1362075"/>
            <a:ext cx="8534400" cy="4764088"/>
          </a:xfrm>
        </p:spPr>
        <p:txBody>
          <a:bodyPr/>
          <a:lstStyle/>
          <a:p>
            <a:pPr marL="0" indent="0" eaLnBrk="1" hangingPunct="1">
              <a:buFontTx/>
              <a:buNone/>
            </a:pPr>
            <a:r>
              <a:rPr lang="en-US" sz="2800" b="1" smtClean="0"/>
              <a:t>Deviating from the “Gold Standard” of worship</a:t>
            </a:r>
            <a:endParaRPr lang="en-US" sz="1400" b="1" smtClean="0"/>
          </a:p>
          <a:p>
            <a:pPr marL="742950" lvl="2" indent="-342900">
              <a:buFont typeface="Wingdings" pitchFamily="2" charset="2"/>
              <a:buChar char="§"/>
            </a:pPr>
            <a:endParaRPr lang="en-US" sz="1400" smtClean="0"/>
          </a:p>
          <a:p>
            <a:pPr marL="742950" lvl="2" indent="-342900">
              <a:buFont typeface="Wingdings" pitchFamily="2" charset="2"/>
              <a:buChar char="§"/>
            </a:pPr>
            <a:r>
              <a:rPr lang="en-US" sz="2600" smtClean="0"/>
              <a:t>Mankind has a propensity to try and change God, and the worship to God, into what </a:t>
            </a:r>
            <a:r>
              <a:rPr lang="en-US" sz="2600" u="sng" smtClean="0"/>
              <a:t>we</a:t>
            </a:r>
            <a:r>
              <a:rPr lang="en-US" sz="2600" smtClean="0"/>
              <a:t> want rather than what God wants. </a:t>
            </a:r>
          </a:p>
          <a:p>
            <a:pPr marL="742950" lvl="2" indent="-342900">
              <a:buFont typeface="Wingdings" pitchFamily="2" charset="2"/>
              <a:buChar char="§"/>
            </a:pPr>
            <a:r>
              <a:rPr lang="en-US" sz="2600" smtClean="0"/>
              <a:t>The focus of biblical worship should be God and Him alone</a:t>
            </a:r>
          </a:p>
          <a:p>
            <a:pPr marL="742950" lvl="2" indent="-342900">
              <a:buFont typeface="Wingdings" pitchFamily="2" charset="2"/>
              <a:buChar char="§"/>
            </a:pPr>
            <a:r>
              <a:rPr lang="en-US" sz="2600" smtClean="0"/>
              <a:t>Worship is to draw each of us closer to God, giving Him the fruit of our lips and the devotion of our heart because of what He has done for us. </a:t>
            </a:r>
            <a:endParaRPr lang="en-US" sz="2600" i="1" smtClean="0"/>
          </a:p>
        </p:txBody>
      </p:sp>
      <p:sp>
        <p:nvSpPr>
          <p:cNvPr id="26627" name="Rectangle 2"/>
          <p:cNvSpPr>
            <a:spLocks noGrp="1" noChangeArrowheads="1"/>
          </p:cNvSpPr>
          <p:nvPr>
            <p:ph type="title"/>
          </p:nvPr>
        </p:nvSpPr>
        <p:spPr>
          <a:xfrm>
            <a:off x="457200" y="228600"/>
            <a:ext cx="8229600" cy="685800"/>
          </a:xfrm>
        </p:spPr>
        <p:txBody>
          <a:bodyPr/>
          <a:lstStyle/>
          <a:p>
            <a:pPr algn="l" eaLnBrk="1" hangingPunct="1"/>
            <a:r>
              <a:rPr lang="en-US" sz="3600" b="1" smtClean="0">
                <a:latin typeface="Times New Roman" pitchFamily="18" charset="0"/>
                <a:cs typeface="Times New Roman" pitchFamily="18" charset="0"/>
              </a:rPr>
              <a:t>Deviations in worship of the church</a:t>
            </a:r>
          </a:p>
        </p:txBody>
      </p:sp>
      <p:pic>
        <p:nvPicPr>
          <p:cNvPr id="26628" name="Picture 4" descr="depositphotos_1750966-Silhouettes-of-young-peopl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6248400"/>
            <a:ext cx="990600" cy="528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29" name="Picture 16" descr="cooltext95795242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76400" y="6324600"/>
            <a:ext cx="7010400" cy="44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30" name="Picture 17" descr="ornbar2pink"/>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6725" y="990600"/>
            <a:ext cx="822960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250"/>
                                  </p:stCondLst>
                                  <p:childTnLst>
                                    <p:set>
                                      <p:cBhvr>
                                        <p:cTn id="6" dur="1" fill="hold">
                                          <p:stCondLst>
                                            <p:cond delay="0"/>
                                          </p:stCondLst>
                                        </p:cTn>
                                        <p:tgtEl>
                                          <p:spTgt spid="3075">
                                            <p:txEl>
                                              <p:pRg st="2" end="2"/>
                                            </p:txEl>
                                          </p:spTgt>
                                        </p:tgtEl>
                                        <p:attrNameLst>
                                          <p:attrName>style.visibility</p:attrName>
                                        </p:attrNameLst>
                                      </p:cBhvr>
                                      <p:to>
                                        <p:strVal val="visible"/>
                                      </p:to>
                                    </p:set>
                                    <p:animEffect transition="in" filter="fade">
                                      <p:cBhvr>
                                        <p:cTn id="7" dur="1000"/>
                                        <p:tgtEl>
                                          <p:spTgt spid="3075">
                                            <p:txEl>
                                              <p:pRg st="2" end="2"/>
                                            </p:txEl>
                                          </p:spTgt>
                                        </p:tgtEl>
                                      </p:cBhvr>
                                    </p:animEffect>
                                    <p:anim calcmode="lin" valueType="num">
                                      <p:cBhvr>
                                        <p:cTn id="8" dur="1000" fill="hold"/>
                                        <p:tgtEl>
                                          <p:spTgt spid="307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07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075">
                                            <p:txEl>
                                              <p:pRg st="3" end="3"/>
                                            </p:txEl>
                                          </p:spTgt>
                                        </p:tgtEl>
                                        <p:attrNameLst>
                                          <p:attrName>style.visibility</p:attrName>
                                        </p:attrNameLst>
                                      </p:cBhvr>
                                      <p:to>
                                        <p:strVal val="visible"/>
                                      </p:to>
                                    </p:set>
                                    <p:animEffect transition="in" filter="fade">
                                      <p:cBhvr>
                                        <p:cTn id="14" dur="1000"/>
                                        <p:tgtEl>
                                          <p:spTgt spid="3075">
                                            <p:txEl>
                                              <p:pRg st="3" end="3"/>
                                            </p:txEl>
                                          </p:spTgt>
                                        </p:tgtEl>
                                      </p:cBhvr>
                                    </p:animEffect>
                                    <p:anim calcmode="lin" valueType="num">
                                      <p:cBhvr>
                                        <p:cTn id="15" dur="1000" fill="hold"/>
                                        <p:tgtEl>
                                          <p:spTgt spid="3075">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07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075">
                                            <p:txEl>
                                              <p:pRg st="4" end="4"/>
                                            </p:txEl>
                                          </p:spTgt>
                                        </p:tgtEl>
                                        <p:attrNameLst>
                                          <p:attrName>style.visibility</p:attrName>
                                        </p:attrNameLst>
                                      </p:cBhvr>
                                      <p:to>
                                        <p:strVal val="visible"/>
                                      </p:to>
                                    </p:set>
                                    <p:animEffect transition="in" filter="fade">
                                      <p:cBhvr>
                                        <p:cTn id="21" dur="1000"/>
                                        <p:tgtEl>
                                          <p:spTgt spid="3075">
                                            <p:txEl>
                                              <p:pRg st="4" end="4"/>
                                            </p:txEl>
                                          </p:spTgt>
                                        </p:tgtEl>
                                      </p:cBhvr>
                                    </p:animEffect>
                                    <p:anim calcmode="lin" valueType="num">
                                      <p:cBhvr>
                                        <p:cTn id="22" dur="1000" fill="hold"/>
                                        <p:tgtEl>
                                          <p:spTgt spid="307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07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457200" y="1362075"/>
            <a:ext cx="8534400" cy="4764088"/>
          </a:xfrm>
        </p:spPr>
        <p:txBody>
          <a:bodyPr/>
          <a:lstStyle/>
          <a:p>
            <a:pPr marL="0" indent="0" eaLnBrk="1" hangingPunct="1">
              <a:buFontTx/>
              <a:buNone/>
            </a:pPr>
            <a:r>
              <a:rPr lang="en-US" sz="2800" b="1" smtClean="0"/>
              <a:t>Deviating from the “Gold Standard” of worship</a:t>
            </a:r>
          </a:p>
          <a:p>
            <a:pPr marL="0" indent="0">
              <a:buFontTx/>
              <a:buNone/>
            </a:pPr>
            <a:endParaRPr lang="en-US" sz="2800" b="1" smtClean="0"/>
          </a:p>
          <a:p>
            <a:pPr marL="400050" lvl="2" indent="0" algn="ctr">
              <a:buFontTx/>
              <a:buNone/>
            </a:pPr>
            <a:r>
              <a:rPr lang="en-US" sz="6000" b="1" smtClean="0"/>
              <a:t>Worship is about what </a:t>
            </a:r>
            <a:r>
              <a:rPr lang="en-US" sz="6000" b="1" u="sng" smtClean="0"/>
              <a:t>we</a:t>
            </a:r>
            <a:r>
              <a:rPr lang="en-US" sz="6000" b="1" smtClean="0"/>
              <a:t> </a:t>
            </a:r>
            <a:r>
              <a:rPr lang="en-US" sz="6000" b="1" u="sng" smtClean="0"/>
              <a:t>can</a:t>
            </a:r>
            <a:r>
              <a:rPr lang="en-US" sz="6000" b="1" smtClean="0"/>
              <a:t> </a:t>
            </a:r>
            <a:r>
              <a:rPr lang="en-US" sz="6000" b="1" u="sng" smtClean="0"/>
              <a:t>give</a:t>
            </a:r>
            <a:r>
              <a:rPr lang="en-US" sz="6000" b="1" smtClean="0"/>
              <a:t> </a:t>
            </a:r>
            <a:r>
              <a:rPr lang="en-US" sz="6000" b="1" u="sng" smtClean="0"/>
              <a:t>to</a:t>
            </a:r>
            <a:r>
              <a:rPr lang="en-US" sz="6000" b="1" smtClean="0"/>
              <a:t> </a:t>
            </a:r>
            <a:r>
              <a:rPr lang="en-US" sz="6000" b="1" u="sng" smtClean="0"/>
              <a:t>God</a:t>
            </a:r>
            <a:r>
              <a:rPr lang="en-US" sz="6000" b="1" smtClean="0"/>
              <a:t>!</a:t>
            </a:r>
            <a:endParaRPr lang="en-US" sz="6000" b="1" i="1" smtClean="0"/>
          </a:p>
        </p:txBody>
      </p:sp>
      <p:sp>
        <p:nvSpPr>
          <p:cNvPr id="27651" name="Rectangle 2"/>
          <p:cNvSpPr>
            <a:spLocks noGrp="1" noChangeArrowheads="1"/>
          </p:cNvSpPr>
          <p:nvPr>
            <p:ph type="title"/>
          </p:nvPr>
        </p:nvSpPr>
        <p:spPr>
          <a:xfrm>
            <a:off x="457200" y="228600"/>
            <a:ext cx="8229600" cy="685800"/>
          </a:xfrm>
        </p:spPr>
        <p:txBody>
          <a:bodyPr/>
          <a:lstStyle/>
          <a:p>
            <a:pPr algn="l" eaLnBrk="1" hangingPunct="1"/>
            <a:r>
              <a:rPr lang="en-US" sz="3600" b="1" smtClean="0">
                <a:latin typeface="Times New Roman" pitchFamily="18" charset="0"/>
                <a:cs typeface="Times New Roman" pitchFamily="18" charset="0"/>
              </a:rPr>
              <a:t>Deviations in worship of the church</a:t>
            </a:r>
          </a:p>
        </p:txBody>
      </p:sp>
      <p:pic>
        <p:nvPicPr>
          <p:cNvPr id="27652" name="Picture 4" descr="depositphotos_1750966-Silhouettes-of-young-peopl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6248400"/>
            <a:ext cx="990600" cy="528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53" name="Picture 16" descr="cooltext95795242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76400" y="6324600"/>
            <a:ext cx="7010400" cy="44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54" name="Picture 17" descr="ornbar2pink"/>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6725" y="990600"/>
            <a:ext cx="822960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250"/>
                                  </p:stCondLst>
                                  <p:iterate type="lt">
                                    <p:tmPct val="0"/>
                                  </p:iterate>
                                  <p:childTnLst>
                                    <p:set>
                                      <p:cBhvr>
                                        <p:cTn id="6" dur="1" fill="hold">
                                          <p:stCondLst>
                                            <p:cond delay="0"/>
                                          </p:stCondLst>
                                        </p:cTn>
                                        <p:tgtEl>
                                          <p:spTgt spid="3075">
                                            <p:txEl>
                                              <p:pRg st="2" end="2"/>
                                            </p:txEl>
                                          </p:spTgt>
                                        </p:tgtEl>
                                        <p:attrNameLst>
                                          <p:attrName>style.visibility</p:attrName>
                                        </p:attrNameLst>
                                      </p:cBhvr>
                                      <p:to>
                                        <p:strVal val="visible"/>
                                      </p:to>
                                    </p:set>
                                    <p:anim calcmode="lin" valueType="num">
                                      <p:cBhvr>
                                        <p:cTn id="7" dur="750" fill="hold"/>
                                        <p:tgtEl>
                                          <p:spTgt spid="3075">
                                            <p:txEl>
                                              <p:pRg st="2" end="2"/>
                                            </p:txEl>
                                          </p:spTgt>
                                        </p:tgtEl>
                                        <p:attrNameLst>
                                          <p:attrName>ppt_w</p:attrName>
                                        </p:attrNameLst>
                                      </p:cBhvr>
                                      <p:tavLst>
                                        <p:tav tm="0">
                                          <p:val>
                                            <p:fltVal val="0"/>
                                          </p:val>
                                        </p:tav>
                                        <p:tav tm="100000">
                                          <p:val>
                                            <p:strVal val="#ppt_w"/>
                                          </p:val>
                                        </p:tav>
                                      </p:tavLst>
                                    </p:anim>
                                    <p:anim calcmode="lin" valueType="num">
                                      <p:cBhvr>
                                        <p:cTn id="8" dur="750" fill="hold"/>
                                        <p:tgtEl>
                                          <p:spTgt spid="3075">
                                            <p:txEl>
                                              <p:pRg st="2" end="2"/>
                                            </p:txEl>
                                          </p:spTgt>
                                        </p:tgtEl>
                                        <p:attrNameLst>
                                          <p:attrName>ppt_h</p:attrName>
                                        </p:attrNameLst>
                                      </p:cBhvr>
                                      <p:tavLst>
                                        <p:tav tm="0">
                                          <p:val>
                                            <p:fltVal val="0"/>
                                          </p:val>
                                        </p:tav>
                                        <p:tav tm="100000">
                                          <p:val>
                                            <p:strVal val="#ppt_h"/>
                                          </p:val>
                                        </p:tav>
                                      </p:tavLst>
                                    </p:anim>
                                    <p:animEffect transition="in" filter="fade">
                                      <p:cBhvr>
                                        <p:cTn id="9" dur="750"/>
                                        <p:tgtEl>
                                          <p:spTgt spid="30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457200" y="1362075"/>
            <a:ext cx="8534400" cy="4764088"/>
          </a:xfrm>
        </p:spPr>
        <p:txBody>
          <a:bodyPr/>
          <a:lstStyle/>
          <a:p>
            <a:pPr marL="0" indent="0" eaLnBrk="1" hangingPunct="1">
              <a:buFontTx/>
              <a:buNone/>
              <a:defRPr/>
            </a:pPr>
            <a:r>
              <a:rPr lang="en-US" sz="2800" b="1" dirty="0" smtClean="0"/>
              <a:t>Deviating from the “Gold Standard” of worship</a:t>
            </a:r>
          </a:p>
          <a:p>
            <a:pPr>
              <a:buFont typeface="Wingdings" pitchFamily="2" charset="2"/>
              <a:buChar char="Ø"/>
              <a:defRPr/>
            </a:pPr>
            <a:r>
              <a:rPr lang="en-US" sz="2800" b="1" dirty="0" smtClean="0"/>
              <a:t>Modern types of deviations in worship</a:t>
            </a:r>
          </a:p>
          <a:p>
            <a:pPr marL="742950" lvl="2" indent="-342900">
              <a:buFont typeface="Wingdings" pitchFamily="2" charset="2"/>
              <a:buChar char="q"/>
              <a:defRPr/>
            </a:pPr>
            <a:r>
              <a:rPr lang="en-US" sz="2800" b="1" dirty="0" smtClean="0"/>
              <a:t>Entertainment</a:t>
            </a:r>
          </a:p>
          <a:p>
            <a:pPr marL="1200150" lvl="3" indent="-342900">
              <a:buFont typeface="Wingdings" pitchFamily="2" charset="2"/>
              <a:buChar char="v"/>
              <a:defRPr/>
            </a:pPr>
            <a:r>
              <a:rPr lang="en-US" sz="2800" dirty="0" smtClean="0"/>
              <a:t>The contemporary worship service: </a:t>
            </a:r>
            <a:r>
              <a:rPr lang="en-US" sz="2800" dirty="0"/>
              <a:t>the use of modern (contemporary) music in an informal setting</a:t>
            </a:r>
            <a:r>
              <a:rPr lang="en-US" sz="2800" dirty="0" smtClean="0"/>
              <a:t>.</a:t>
            </a:r>
          </a:p>
          <a:p>
            <a:pPr marL="1200150" lvl="3" indent="-342900">
              <a:buFont typeface="Wingdings" pitchFamily="2" charset="2"/>
              <a:buChar char="v"/>
              <a:defRPr/>
            </a:pPr>
            <a:r>
              <a:rPr lang="en-US" sz="2800" i="1" dirty="0"/>
              <a:t> </a:t>
            </a:r>
            <a:r>
              <a:rPr lang="en-US" sz="2800" dirty="0" smtClean="0"/>
              <a:t>A “worship leader” ensures that the audience is entertained in the worship service.</a:t>
            </a:r>
            <a:endParaRPr lang="en-US" sz="2800" dirty="0"/>
          </a:p>
        </p:txBody>
      </p:sp>
      <p:sp>
        <p:nvSpPr>
          <p:cNvPr id="28675" name="Rectangle 2"/>
          <p:cNvSpPr>
            <a:spLocks noGrp="1" noChangeArrowheads="1"/>
          </p:cNvSpPr>
          <p:nvPr>
            <p:ph type="title"/>
          </p:nvPr>
        </p:nvSpPr>
        <p:spPr>
          <a:xfrm>
            <a:off x="457200" y="228600"/>
            <a:ext cx="8229600" cy="685800"/>
          </a:xfrm>
        </p:spPr>
        <p:txBody>
          <a:bodyPr/>
          <a:lstStyle/>
          <a:p>
            <a:pPr algn="l" eaLnBrk="1" hangingPunct="1"/>
            <a:r>
              <a:rPr lang="en-US" sz="3600" b="1" smtClean="0">
                <a:latin typeface="Times New Roman" pitchFamily="18" charset="0"/>
                <a:cs typeface="Times New Roman" pitchFamily="18" charset="0"/>
              </a:rPr>
              <a:t>Deviations in worship of the church</a:t>
            </a:r>
          </a:p>
        </p:txBody>
      </p:sp>
      <p:pic>
        <p:nvPicPr>
          <p:cNvPr id="28676" name="Picture 4" descr="depositphotos_1750966-Silhouettes-of-young-peopl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6248400"/>
            <a:ext cx="990600" cy="528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677" name="Picture 16" descr="cooltext95795242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76400" y="6324600"/>
            <a:ext cx="7010400" cy="44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678" name="Picture 17" descr="ornbar2pink"/>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6725" y="990600"/>
            <a:ext cx="822960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animEffect transition="in" filter="fade">
                                      <p:cBhvr>
                                        <p:cTn id="7" dur="1000"/>
                                        <p:tgtEl>
                                          <p:spTgt spid="3075">
                                            <p:txEl>
                                              <p:pRg st="1" end="1"/>
                                            </p:txEl>
                                          </p:spTgt>
                                        </p:tgtEl>
                                      </p:cBhvr>
                                    </p:animEffect>
                                    <p:anim calcmode="lin" valueType="num">
                                      <p:cBhvr>
                                        <p:cTn id="8" dur="1000" fill="hold"/>
                                        <p:tgtEl>
                                          <p:spTgt spid="307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075">
                                            <p:txEl>
                                              <p:pRg st="1" end="1"/>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6" presetClass="entr" presetSubtype="16" fill="hold" nodeType="afterEffect">
                                  <p:stCondLst>
                                    <p:cond delay="1000"/>
                                  </p:stCondLst>
                                  <p:childTnLst>
                                    <p:set>
                                      <p:cBhvr>
                                        <p:cTn id="12" dur="1" fill="hold">
                                          <p:stCondLst>
                                            <p:cond delay="0"/>
                                          </p:stCondLst>
                                        </p:cTn>
                                        <p:tgtEl>
                                          <p:spTgt spid="3075">
                                            <p:txEl>
                                              <p:pRg st="2" end="2"/>
                                            </p:txEl>
                                          </p:spTgt>
                                        </p:tgtEl>
                                        <p:attrNameLst>
                                          <p:attrName>style.visibility</p:attrName>
                                        </p:attrNameLst>
                                      </p:cBhvr>
                                      <p:to>
                                        <p:strVal val="visible"/>
                                      </p:to>
                                    </p:set>
                                    <p:animEffect transition="in" filter="circle(in)">
                                      <p:cBhvr>
                                        <p:cTn id="13" dur="2000"/>
                                        <p:tgtEl>
                                          <p:spTgt spid="3075">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6" presetClass="entr" presetSubtype="16" fill="hold" nodeType="clickEffect">
                                  <p:stCondLst>
                                    <p:cond delay="0"/>
                                  </p:stCondLst>
                                  <p:childTnLst>
                                    <p:set>
                                      <p:cBhvr>
                                        <p:cTn id="17" dur="1" fill="hold">
                                          <p:stCondLst>
                                            <p:cond delay="0"/>
                                          </p:stCondLst>
                                        </p:cTn>
                                        <p:tgtEl>
                                          <p:spTgt spid="3075">
                                            <p:txEl>
                                              <p:pRg st="3" end="3"/>
                                            </p:txEl>
                                          </p:spTgt>
                                        </p:tgtEl>
                                        <p:attrNameLst>
                                          <p:attrName>style.visibility</p:attrName>
                                        </p:attrNameLst>
                                      </p:cBhvr>
                                      <p:to>
                                        <p:strVal val="visible"/>
                                      </p:to>
                                    </p:set>
                                    <p:animEffect transition="in" filter="circle(in)">
                                      <p:cBhvr>
                                        <p:cTn id="18" dur="2000"/>
                                        <p:tgtEl>
                                          <p:spTgt spid="3075">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6" presetClass="entr" presetSubtype="16" fill="hold" nodeType="clickEffect">
                                  <p:stCondLst>
                                    <p:cond delay="0"/>
                                  </p:stCondLst>
                                  <p:childTnLst>
                                    <p:set>
                                      <p:cBhvr>
                                        <p:cTn id="22" dur="1" fill="hold">
                                          <p:stCondLst>
                                            <p:cond delay="0"/>
                                          </p:stCondLst>
                                        </p:cTn>
                                        <p:tgtEl>
                                          <p:spTgt spid="3075">
                                            <p:txEl>
                                              <p:pRg st="4" end="4"/>
                                            </p:txEl>
                                          </p:spTgt>
                                        </p:tgtEl>
                                        <p:attrNameLst>
                                          <p:attrName>style.visibility</p:attrName>
                                        </p:attrNameLst>
                                      </p:cBhvr>
                                      <p:to>
                                        <p:strVal val="visible"/>
                                      </p:to>
                                    </p:set>
                                    <p:animEffect transition="in" filter="circle(in)">
                                      <p:cBhvr>
                                        <p:cTn id="23" dur="2000"/>
                                        <p:tgtEl>
                                          <p:spTgt spid="30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457200" y="1362075"/>
            <a:ext cx="8534400" cy="4764088"/>
          </a:xfrm>
        </p:spPr>
        <p:txBody>
          <a:bodyPr/>
          <a:lstStyle/>
          <a:p>
            <a:pPr marL="0" indent="0" eaLnBrk="1" hangingPunct="1">
              <a:buFontTx/>
              <a:buNone/>
              <a:defRPr/>
            </a:pPr>
            <a:r>
              <a:rPr lang="en-US" sz="2800" b="1" dirty="0" smtClean="0"/>
              <a:t>Deviating from the “Gold Standard” of worship</a:t>
            </a:r>
          </a:p>
          <a:p>
            <a:pPr>
              <a:buFont typeface="Wingdings" pitchFamily="2" charset="2"/>
              <a:buChar char="Ø"/>
              <a:defRPr/>
            </a:pPr>
            <a:r>
              <a:rPr lang="en-US" sz="2800" b="1" dirty="0" smtClean="0"/>
              <a:t>Modern types of deviations in worship</a:t>
            </a:r>
          </a:p>
          <a:p>
            <a:pPr marL="742950" lvl="2" indent="-342900">
              <a:buFont typeface="Wingdings" pitchFamily="2" charset="2"/>
              <a:buChar char="q"/>
              <a:defRPr/>
            </a:pPr>
            <a:r>
              <a:rPr lang="en-US" sz="2800" b="1" dirty="0" smtClean="0"/>
              <a:t>Entertainment</a:t>
            </a:r>
          </a:p>
          <a:p>
            <a:pPr marL="400050" lvl="2" indent="0">
              <a:buFontTx/>
              <a:buNone/>
              <a:defRPr/>
            </a:pPr>
            <a:r>
              <a:rPr lang="en-US" sz="2200" i="1" dirty="0"/>
              <a:t>“No longer can we afford the luxury of thinking that the people who are sitting in our pews are going to be there every Sunday. We have to arrest their attention. We have to use every device possible to reach them and to teach them and we need not be so apologetic about entertaining them. I mean, they've been entertained all week long, every time they turn around. I have no apology for putting a good singer in front of them to entertain them if they're not Christians; you've got to do something to reach them. .</a:t>
            </a:r>
            <a:r>
              <a:rPr lang="en-US" sz="2200" dirty="0"/>
              <a:t> . .”  </a:t>
            </a:r>
            <a:r>
              <a:rPr lang="en-US" sz="2000" dirty="0"/>
              <a:t>Max </a:t>
            </a:r>
            <a:r>
              <a:rPr lang="en-US" sz="2000" dirty="0" err="1"/>
              <a:t>Lucado</a:t>
            </a:r>
            <a:r>
              <a:rPr lang="en-US" sz="2000" dirty="0"/>
              <a:t>, Preaching Magazine, 1993</a:t>
            </a:r>
          </a:p>
          <a:p>
            <a:pPr marL="400050" lvl="2" indent="0">
              <a:buFontTx/>
              <a:buNone/>
              <a:defRPr/>
            </a:pPr>
            <a:endParaRPr lang="en-US" sz="2800" b="1" dirty="0" smtClean="0"/>
          </a:p>
        </p:txBody>
      </p:sp>
      <p:sp>
        <p:nvSpPr>
          <p:cNvPr id="29699" name="Rectangle 2"/>
          <p:cNvSpPr>
            <a:spLocks noGrp="1" noChangeArrowheads="1"/>
          </p:cNvSpPr>
          <p:nvPr>
            <p:ph type="title"/>
          </p:nvPr>
        </p:nvSpPr>
        <p:spPr>
          <a:xfrm>
            <a:off x="457200" y="228600"/>
            <a:ext cx="8229600" cy="685800"/>
          </a:xfrm>
        </p:spPr>
        <p:txBody>
          <a:bodyPr/>
          <a:lstStyle/>
          <a:p>
            <a:pPr algn="l" eaLnBrk="1" hangingPunct="1"/>
            <a:r>
              <a:rPr lang="en-US" sz="3600" b="1" smtClean="0">
                <a:latin typeface="Times New Roman" pitchFamily="18" charset="0"/>
                <a:cs typeface="Times New Roman" pitchFamily="18" charset="0"/>
              </a:rPr>
              <a:t>Deviations in worship of the church</a:t>
            </a:r>
          </a:p>
        </p:txBody>
      </p:sp>
      <p:pic>
        <p:nvPicPr>
          <p:cNvPr id="29700" name="Picture 4" descr="depositphotos_1750966-Silhouettes-of-young-peopl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6248400"/>
            <a:ext cx="990600" cy="528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1" name="Picture 16" descr="cooltext95795242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76400" y="6324600"/>
            <a:ext cx="7010400" cy="44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2" name="Picture 17" descr="ornbar2pink"/>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6725" y="990600"/>
            <a:ext cx="822960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3075">
                                            <p:txEl>
                                              <p:pRg st="3" end="3"/>
                                            </p:txEl>
                                          </p:spTgt>
                                        </p:tgtEl>
                                        <p:attrNameLst>
                                          <p:attrName>style.visibility</p:attrName>
                                        </p:attrNameLst>
                                      </p:cBhvr>
                                      <p:to>
                                        <p:strVal val="visible"/>
                                      </p:to>
                                    </p:set>
                                    <p:animEffect transition="in" filter="circle(in)">
                                      <p:cBhvr>
                                        <p:cTn id="7" dur="2000"/>
                                        <p:tgtEl>
                                          <p:spTgt spid="30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457200" y="1362075"/>
            <a:ext cx="8534400" cy="4764088"/>
          </a:xfrm>
        </p:spPr>
        <p:txBody>
          <a:bodyPr/>
          <a:lstStyle/>
          <a:p>
            <a:pPr marL="0" indent="0" eaLnBrk="1" hangingPunct="1">
              <a:buFontTx/>
              <a:buNone/>
              <a:defRPr/>
            </a:pPr>
            <a:r>
              <a:rPr lang="en-US" sz="2800" b="1" dirty="0" smtClean="0"/>
              <a:t>Deviating from the “Gold Standard” of worship</a:t>
            </a:r>
          </a:p>
          <a:p>
            <a:pPr>
              <a:buFont typeface="Wingdings" pitchFamily="2" charset="2"/>
              <a:buChar char="Ø"/>
              <a:defRPr/>
            </a:pPr>
            <a:r>
              <a:rPr lang="en-US" sz="2800" b="1" dirty="0" smtClean="0"/>
              <a:t>Modern types of deviations in worship</a:t>
            </a:r>
          </a:p>
          <a:p>
            <a:pPr marL="742950" lvl="2" indent="-342900">
              <a:buFont typeface="Wingdings" pitchFamily="2" charset="2"/>
              <a:buChar char="q"/>
              <a:defRPr/>
            </a:pPr>
            <a:r>
              <a:rPr lang="en-US" sz="2800" b="1" dirty="0" smtClean="0"/>
              <a:t>Entertainment</a:t>
            </a:r>
          </a:p>
          <a:p>
            <a:pPr marL="400050" lvl="2" indent="0">
              <a:buFontTx/>
              <a:buNone/>
              <a:defRPr/>
            </a:pPr>
            <a:endParaRPr lang="en-US" sz="2800" b="1" dirty="0" smtClean="0"/>
          </a:p>
        </p:txBody>
      </p:sp>
      <p:sp>
        <p:nvSpPr>
          <p:cNvPr id="30723" name="Rectangle 2"/>
          <p:cNvSpPr>
            <a:spLocks noGrp="1" noChangeArrowheads="1"/>
          </p:cNvSpPr>
          <p:nvPr>
            <p:ph type="title"/>
          </p:nvPr>
        </p:nvSpPr>
        <p:spPr>
          <a:xfrm>
            <a:off x="457200" y="228600"/>
            <a:ext cx="8229600" cy="685800"/>
          </a:xfrm>
        </p:spPr>
        <p:txBody>
          <a:bodyPr/>
          <a:lstStyle/>
          <a:p>
            <a:pPr algn="l" eaLnBrk="1" hangingPunct="1"/>
            <a:r>
              <a:rPr lang="en-US" sz="3600" b="1" smtClean="0">
                <a:latin typeface="Times New Roman" pitchFamily="18" charset="0"/>
                <a:cs typeface="Times New Roman" pitchFamily="18" charset="0"/>
              </a:rPr>
              <a:t>Deviations in worship of the church</a:t>
            </a:r>
          </a:p>
        </p:txBody>
      </p:sp>
      <p:pic>
        <p:nvPicPr>
          <p:cNvPr id="30724" name="Picture 4" descr="depositphotos_1750966-Silhouettes-of-young-peopl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6248400"/>
            <a:ext cx="990600" cy="528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25" name="Picture 16" descr="cooltext95795242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76400" y="6324600"/>
            <a:ext cx="7010400" cy="44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26" name="Picture 17" descr="ornbar2pink"/>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6725" y="990600"/>
            <a:ext cx="822960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a:spLocks noChangeArrowheads="1"/>
          </p:cNvSpPr>
          <p:nvPr/>
        </p:nvSpPr>
        <p:spPr bwMode="auto">
          <a:xfrm>
            <a:off x="1447800" y="3352800"/>
            <a:ext cx="6400800" cy="1938338"/>
          </a:xfrm>
          <a:prstGeom prst="rect">
            <a:avLst/>
          </a:prstGeom>
          <a:solidFill>
            <a:srgbClr val="C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3" algn="ctr" eaLnBrk="1" hangingPunct="1"/>
            <a:r>
              <a:rPr lang="en-US" sz="4000" b="1" u="sng" smtClean="0">
                <a:solidFill>
                  <a:srgbClr val="FFFFFF"/>
                </a:solidFill>
              </a:rPr>
              <a:t>These actions are not taught nor demonstrated in the NT standard!</a:t>
            </a:r>
            <a:endParaRPr lang="en-US" sz="4000" smtClean="0">
              <a:solidFill>
                <a:srgbClr val="000000"/>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28600"/>
            <a:ext cx="8229600" cy="685800"/>
          </a:xfrm>
        </p:spPr>
        <p:txBody>
          <a:bodyPr/>
          <a:lstStyle/>
          <a:p>
            <a:pPr algn="l" eaLnBrk="1" hangingPunct="1"/>
            <a:r>
              <a:rPr lang="en-US" sz="3600" b="1" smtClean="0">
                <a:latin typeface="Times New Roman" pitchFamily="18" charset="0"/>
                <a:cs typeface="Times New Roman" pitchFamily="18" charset="0"/>
              </a:rPr>
              <a:t>Deviations in worship of the church</a:t>
            </a:r>
          </a:p>
        </p:txBody>
      </p:sp>
      <p:sp>
        <p:nvSpPr>
          <p:cNvPr id="3075" name="Rectangle 3"/>
          <p:cNvSpPr>
            <a:spLocks noGrp="1" noChangeArrowheads="1"/>
          </p:cNvSpPr>
          <p:nvPr>
            <p:ph type="body" idx="1"/>
          </p:nvPr>
        </p:nvSpPr>
        <p:spPr>
          <a:xfrm>
            <a:off x="457200" y="1362075"/>
            <a:ext cx="8229600" cy="4764088"/>
          </a:xfrm>
        </p:spPr>
        <p:txBody>
          <a:bodyPr/>
          <a:lstStyle/>
          <a:p>
            <a:pPr marL="0" indent="0" eaLnBrk="1" hangingPunct="1">
              <a:buFontTx/>
              <a:buNone/>
              <a:defRPr/>
            </a:pPr>
            <a:r>
              <a:rPr lang="en-US" b="1" dirty="0" smtClean="0"/>
              <a:t>Building the foundation….</a:t>
            </a:r>
          </a:p>
          <a:p>
            <a:pPr eaLnBrk="1" hangingPunct="1">
              <a:defRPr/>
            </a:pPr>
            <a:r>
              <a:rPr lang="en-US" sz="2800" u="sng" dirty="0" smtClean="0"/>
              <a:t>Financial</a:t>
            </a:r>
            <a:r>
              <a:rPr lang="en-US" sz="2800" dirty="0" smtClean="0"/>
              <a:t>:</a:t>
            </a:r>
          </a:p>
          <a:p>
            <a:pPr lvl="1" eaLnBrk="1" hangingPunct="1">
              <a:defRPr/>
            </a:pPr>
            <a:r>
              <a:rPr lang="en-US" sz="2600" dirty="0" smtClean="0"/>
              <a:t>Why is a piece of worthless paper worth something?</a:t>
            </a:r>
          </a:p>
          <a:p>
            <a:pPr lvl="1" eaLnBrk="1" hangingPunct="1">
              <a:defRPr/>
            </a:pPr>
            <a:r>
              <a:rPr lang="en-US" sz="2600" dirty="0" smtClean="0"/>
              <a:t>Fiat money system</a:t>
            </a:r>
          </a:p>
          <a:p>
            <a:pPr lvl="1" eaLnBrk="1" hangingPunct="1">
              <a:defRPr/>
            </a:pPr>
            <a:r>
              <a:rPr lang="en-US" sz="2600" dirty="0" smtClean="0"/>
              <a:t>Prior to 1973, our money was based on gold…the Gold Standard.</a:t>
            </a:r>
          </a:p>
          <a:p>
            <a:pPr lvl="2" eaLnBrk="1" hangingPunct="1">
              <a:defRPr/>
            </a:pPr>
            <a:r>
              <a:rPr lang="en-US" i="1" dirty="0"/>
              <a:t>Note: The term “gold standard” has come to mean “the supreme example of something against which others are judged or </a:t>
            </a:r>
            <a:r>
              <a:rPr lang="en-US" i="1" dirty="0" smtClean="0"/>
              <a:t>measured.” </a:t>
            </a:r>
            <a:endParaRPr lang="en-US" i="1" dirty="0"/>
          </a:p>
        </p:txBody>
      </p:sp>
      <p:pic>
        <p:nvPicPr>
          <p:cNvPr id="4100" name="Picture 4" descr="depositphotos_1750966-Silhouettes-of-young-peopl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6248400"/>
            <a:ext cx="990600" cy="528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1" name="Picture 16" descr="cooltext95795242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76400" y="6324600"/>
            <a:ext cx="7010400" cy="44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2" name="Picture 17" descr="ornbar2pink"/>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6725" y="990600"/>
            <a:ext cx="822960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500"/>
                                  </p:stCondLst>
                                  <p:childTnLst>
                                    <p:set>
                                      <p:cBhvr>
                                        <p:cTn id="6" dur="1" fill="hold">
                                          <p:stCondLst>
                                            <p:cond delay="0"/>
                                          </p:stCondLst>
                                        </p:cTn>
                                        <p:tgtEl>
                                          <p:spTgt spid="3075">
                                            <p:txEl>
                                              <p:pRg st="1" end="1"/>
                                            </p:txEl>
                                          </p:spTgt>
                                        </p:tgtEl>
                                        <p:attrNameLst>
                                          <p:attrName>style.visibility</p:attrName>
                                        </p:attrNameLst>
                                      </p:cBhvr>
                                      <p:to>
                                        <p:strVal val="visible"/>
                                      </p:to>
                                    </p:set>
                                    <p:animEffect transition="in" filter="wipe(left)">
                                      <p:cBhvr>
                                        <p:cTn id="7" dur="1250"/>
                                        <p:tgtEl>
                                          <p:spTgt spid="3075">
                                            <p:txEl>
                                              <p:pRg st="1" end="1"/>
                                            </p:txEl>
                                          </p:spTgt>
                                        </p:tgtEl>
                                      </p:cBhvr>
                                    </p:animEffect>
                                  </p:childTnLst>
                                </p:cTn>
                              </p:par>
                            </p:childTnLst>
                          </p:cTn>
                        </p:par>
                        <p:par>
                          <p:cTn id="8" fill="hold" nodeType="afterGroup">
                            <p:stCondLst>
                              <p:cond delay="1750"/>
                            </p:stCondLst>
                            <p:childTnLst>
                              <p:par>
                                <p:cTn id="9" presetID="2" presetClass="entr" presetSubtype="8" fill="hold" nodeType="afterEffect">
                                  <p:stCondLst>
                                    <p:cond delay="1250"/>
                                  </p:stCondLst>
                                  <p:childTnLst>
                                    <p:set>
                                      <p:cBhvr>
                                        <p:cTn id="10" dur="1" fill="hold">
                                          <p:stCondLst>
                                            <p:cond delay="0"/>
                                          </p:stCondLst>
                                        </p:cTn>
                                        <p:tgtEl>
                                          <p:spTgt spid="3075">
                                            <p:txEl>
                                              <p:pRg st="2" end="2"/>
                                            </p:txEl>
                                          </p:spTgt>
                                        </p:tgtEl>
                                        <p:attrNameLst>
                                          <p:attrName>style.visibility</p:attrName>
                                        </p:attrNameLst>
                                      </p:cBhvr>
                                      <p:to>
                                        <p:strVal val="visible"/>
                                      </p:to>
                                    </p:set>
                                    <p:anim calcmode="lin" valueType="num">
                                      <p:cBhvr additive="base">
                                        <p:cTn id="11" dur="1000" fill="hold"/>
                                        <p:tgtEl>
                                          <p:spTgt spid="3075">
                                            <p:txEl>
                                              <p:pRg st="2" end="2"/>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30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3075">
                                            <p:txEl>
                                              <p:pRg st="3" end="3"/>
                                            </p:txEl>
                                          </p:spTgt>
                                        </p:tgtEl>
                                        <p:attrNameLst>
                                          <p:attrName>style.visibility</p:attrName>
                                        </p:attrNameLst>
                                      </p:cBhvr>
                                      <p:to>
                                        <p:strVal val="visible"/>
                                      </p:to>
                                    </p:set>
                                    <p:anim calcmode="lin" valueType="num">
                                      <p:cBhvr additive="base">
                                        <p:cTn id="17" dur="1000" fill="hold"/>
                                        <p:tgtEl>
                                          <p:spTgt spid="3075">
                                            <p:txEl>
                                              <p:pRg st="3" end="3"/>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307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nodeType="clickEffect">
                                  <p:stCondLst>
                                    <p:cond delay="0"/>
                                  </p:stCondLst>
                                  <p:childTnLst>
                                    <p:set>
                                      <p:cBhvr>
                                        <p:cTn id="22" dur="1" fill="hold">
                                          <p:stCondLst>
                                            <p:cond delay="0"/>
                                          </p:stCondLst>
                                        </p:cTn>
                                        <p:tgtEl>
                                          <p:spTgt spid="3075">
                                            <p:txEl>
                                              <p:pRg st="4" end="4"/>
                                            </p:txEl>
                                          </p:spTgt>
                                        </p:tgtEl>
                                        <p:attrNameLst>
                                          <p:attrName>style.visibility</p:attrName>
                                        </p:attrNameLst>
                                      </p:cBhvr>
                                      <p:to>
                                        <p:strVal val="visible"/>
                                      </p:to>
                                    </p:set>
                                    <p:anim calcmode="lin" valueType="num">
                                      <p:cBhvr additive="base">
                                        <p:cTn id="23" dur="1000" fill="hold"/>
                                        <p:tgtEl>
                                          <p:spTgt spid="3075">
                                            <p:txEl>
                                              <p:pRg st="4" end="4"/>
                                            </p:txEl>
                                          </p:spTgt>
                                        </p:tgtEl>
                                        <p:attrNameLst>
                                          <p:attrName>ppt_x</p:attrName>
                                        </p:attrNameLst>
                                      </p:cBhvr>
                                      <p:tavLst>
                                        <p:tav tm="0">
                                          <p:val>
                                            <p:strVal val="0-#ppt_w/2"/>
                                          </p:val>
                                        </p:tav>
                                        <p:tav tm="100000">
                                          <p:val>
                                            <p:strVal val="#ppt_x"/>
                                          </p:val>
                                        </p:tav>
                                      </p:tavLst>
                                    </p:anim>
                                    <p:anim calcmode="lin" valueType="num">
                                      <p:cBhvr additive="base">
                                        <p:cTn id="24" dur="1000" fill="hold"/>
                                        <p:tgtEl>
                                          <p:spTgt spid="3075">
                                            <p:txEl>
                                              <p:pRg st="4" end="4"/>
                                            </p:txEl>
                                          </p:spTgt>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1000"/>
                            </p:stCondLst>
                            <p:childTnLst>
                              <p:par>
                                <p:cTn id="26" presetID="47" presetClass="entr" presetSubtype="0" fill="hold" nodeType="afterEffect">
                                  <p:stCondLst>
                                    <p:cond delay="2000"/>
                                  </p:stCondLst>
                                  <p:childTnLst>
                                    <p:set>
                                      <p:cBhvr>
                                        <p:cTn id="27" dur="1" fill="hold">
                                          <p:stCondLst>
                                            <p:cond delay="0"/>
                                          </p:stCondLst>
                                        </p:cTn>
                                        <p:tgtEl>
                                          <p:spTgt spid="3075">
                                            <p:txEl>
                                              <p:pRg st="5" end="5"/>
                                            </p:txEl>
                                          </p:spTgt>
                                        </p:tgtEl>
                                        <p:attrNameLst>
                                          <p:attrName>style.visibility</p:attrName>
                                        </p:attrNameLst>
                                      </p:cBhvr>
                                      <p:to>
                                        <p:strVal val="visible"/>
                                      </p:to>
                                    </p:set>
                                    <p:animEffect transition="in" filter="fade">
                                      <p:cBhvr>
                                        <p:cTn id="28" dur="1250"/>
                                        <p:tgtEl>
                                          <p:spTgt spid="3075">
                                            <p:txEl>
                                              <p:pRg st="5" end="5"/>
                                            </p:txEl>
                                          </p:spTgt>
                                        </p:tgtEl>
                                      </p:cBhvr>
                                    </p:animEffect>
                                    <p:anim calcmode="lin" valueType="num">
                                      <p:cBhvr>
                                        <p:cTn id="29" dur="1250" fill="hold"/>
                                        <p:tgtEl>
                                          <p:spTgt spid="3075">
                                            <p:txEl>
                                              <p:pRg st="5" end="5"/>
                                            </p:txEl>
                                          </p:spTgt>
                                        </p:tgtEl>
                                        <p:attrNameLst>
                                          <p:attrName>ppt_x</p:attrName>
                                        </p:attrNameLst>
                                      </p:cBhvr>
                                      <p:tavLst>
                                        <p:tav tm="0">
                                          <p:val>
                                            <p:strVal val="#ppt_x"/>
                                          </p:val>
                                        </p:tav>
                                        <p:tav tm="100000">
                                          <p:val>
                                            <p:strVal val="#ppt_x"/>
                                          </p:val>
                                        </p:tav>
                                      </p:tavLst>
                                    </p:anim>
                                    <p:anim calcmode="lin" valueType="num">
                                      <p:cBhvr>
                                        <p:cTn id="30" dur="1250" fill="hold"/>
                                        <p:tgtEl>
                                          <p:spTgt spid="307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457200" y="1362075"/>
            <a:ext cx="8534400" cy="4764088"/>
          </a:xfrm>
        </p:spPr>
        <p:txBody>
          <a:bodyPr/>
          <a:lstStyle/>
          <a:p>
            <a:pPr marL="0" indent="0" eaLnBrk="1" hangingPunct="1">
              <a:buFontTx/>
              <a:buNone/>
              <a:defRPr/>
            </a:pPr>
            <a:r>
              <a:rPr lang="en-US" sz="2800" b="1" dirty="0" smtClean="0"/>
              <a:t>Deviating from the “Gold Standard” of worship</a:t>
            </a:r>
          </a:p>
          <a:p>
            <a:pPr>
              <a:buFont typeface="Wingdings" pitchFamily="2" charset="2"/>
              <a:buChar char="Ø"/>
              <a:defRPr/>
            </a:pPr>
            <a:r>
              <a:rPr lang="en-US" sz="2800" b="1" dirty="0" smtClean="0"/>
              <a:t>Modern types of deviations in worship</a:t>
            </a:r>
          </a:p>
          <a:p>
            <a:pPr marL="742950" lvl="2" indent="-342900">
              <a:buFont typeface="Wingdings" pitchFamily="2" charset="2"/>
              <a:buChar char="q"/>
              <a:defRPr/>
            </a:pPr>
            <a:r>
              <a:rPr lang="en-US" sz="2800" b="1" dirty="0" smtClean="0"/>
              <a:t>Entertainment</a:t>
            </a:r>
          </a:p>
          <a:p>
            <a:pPr marL="1200150" lvl="3" indent="-342900">
              <a:buFont typeface="Wingdings" pitchFamily="2" charset="2"/>
              <a:buChar char="v"/>
              <a:defRPr/>
            </a:pPr>
            <a:r>
              <a:rPr lang="en-US" sz="2800" dirty="0" smtClean="0"/>
              <a:t> Christians </a:t>
            </a:r>
            <a:r>
              <a:rPr lang="en-US" sz="2800" dirty="0"/>
              <a:t>should not be obsessed with pleasure and entertainment. (Eccl. 2:1; 1 Tim. 5:6)</a:t>
            </a:r>
          </a:p>
          <a:p>
            <a:pPr marL="1200150" lvl="3" indent="-342900">
              <a:buFont typeface="Wingdings" pitchFamily="2" charset="2"/>
              <a:buChar char="v"/>
              <a:defRPr/>
            </a:pPr>
            <a:r>
              <a:rPr lang="en-US" sz="2800" dirty="0"/>
              <a:t> </a:t>
            </a:r>
            <a:r>
              <a:rPr lang="en-US" sz="2800" dirty="0" smtClean="0"/>
              <a:t>The </a:t>
            </a:r>
            <a:r>
              <a:rPr lang="en-US" sz="2800" dirty="0"/>
              <a:t>truth should be sufficient to draw us closer to God.  </a:t>
            </a:r>
            <a:r>
              <a:rPr lang="en-US" sz="2800" dirty="0" smtClean="0"/>
              <a:t>(John 8:31-32)</a:t>
            </a:r>
            <a:endParaRPr lang="en-US" sz="2800" dirty="0"/>
          </a:p>
        </p:txBody>
      </p:sp>
      <p:sp>
        <p:nvSpPr>
          <p:cNvPr id="31747" name="Rectangle 2"/>
          <p:cNvSpPr>
            <a:spLocks noGrp="1" noChangeArrowheads="1"/>
          </p:cNvSpPr>
          <p:nvPr>
            <p:ph type="title"/>
          </p:nvPr>
        </p:nvSpPr>
        <p:spPr>
          <a:xfrm>
            <a:off x="457200" y="228600"/>
            <a:ext cx="8229600" cy="685800"/>
          </a:xfrm>
        </p:spPr>
        <p:txBody>
          <a:bodyPr/>
          <a:lstStyle/>
          <a:p>
            <a:pPr algn="l" eaLnBrk="1" hangingPunct="1"/>
            <a:r>
              <a:rPr lang="en-US" sz="3600" b="1" smtClean="0">
                <a:latin typeface="Times New Roman" pitchFamily="18" charset="0"/>
                <a:cs typeface="Times New Roman" pitchFamily="18" charset="0"/>
              </a:rPr>
              <a:t>Deviations in worship of the church</a:t>
            </a:r>
          </a:p>
        </p:txBody>
      </p:sp>
      <p:pic>
        <p:nvPicPr>
          <p:cNvPr id="31748" name="Picture 4" descr="depositphotos_1750966-Silhouettes-of-young-peopl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6248400"/>
            <a:ext cx="990600" cy="528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49" name="Picture 16" descr="cooltext95795242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76400" y="6324600"/>
            <a:ext cx="7010400" cy="44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50" name="Picture 17" descr="ornbar2pink"/>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6725" y="990600"/>
            <a:ext cx="822960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3075">
                                            <p:txEl>
                                              <p:pRg st="3" end="3"/>
                                            </p:txEl>
                                          </p:spTgt>
                                        </p:tgtEl>
                                        <p:attrNameLst>
                                          <p:attrName>style.visibility</p:attrName>
                                        </p:attrNameLst>
                                      </p:cBhvr>
                                      <p:to>
                                        <p:strVal val="visible"/>
                                      </p:to>
                                    </p:set>
                                    <p:animEffect transition="in" filter="fade">
                                      <p:cBhvr>
                                        <p:cTn id="7" dur="1000"/>
                                        <p:tgtEl>
                                          <p:spTgt spid="3075">
                                            <p:txEl>
                                              <p:pRg st="3" end="3"/>
                                            </p:txEl>
                                          </p:spTgt>
                                        </p:tgtEl>
                                      </p:cBhvr>
                                    </p:animEffect>
                                    <p:anim calcmode="lin" valueType="num">
                                      <p:cBhvr>
                                        <p:cTn id="8" dur="1000" fill="hold"/>
                                        <p:tgtEl>
                                          <p:spTgt spid="3075">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07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3075">
                                            <p:txEl>
                                              <p:pRg st="4" end="4"/>
                                            </p:txEl>
                                          </p:spTgt>
                                        </p:tgtEl>
                                        <p:attrNameLst>
                                          <p:attrName>style.visibility</p:attrName>
                                        </p:attrNameLst>
                                      </p:cBhvr>
                                      <p:to>
                                        <p:strVal val="visible"/>
                                      </p:to>
                                    </p:set>
                                    <p:animEffect transition="in" filter="fade">
                                      <p:cBhvr>
                                        <p:cTn id="14" dur="1000"/>
                                        <p:tgtEl>
                                          <p:spTgt spid="3075">
                                            <p:txEl>
                                              <p:pRg st="4" end="4"/>
                                            </p:txEl>
                                          </p:spTgt>
                                        </p:tgtEl>
                                      </p:cBhvr>
                                    </p:animEffect>
                                    <p:anim calcmode="lin" valueType="num">
                                      <p:cBhvr>
                                        <p:cTn id="15" dur="1000" fill="hold"/>
                                        <p:tgtEl>
                                          <p:spTgt spid="3075">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07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457200" y="1362075"/>
            <a:ext cx="8534400" cy="4764088"/>
          </a:xfrm>
        </p:spPr>
        <p:txBody>
          <a:bodyPr/>
          <a:lstStyle/>
          <a:p>
            <a:pPr marL="0" indent="0" eaLnBrk="1" hangingPunct="1">
              <a:buFontTx/>
              <a:buNone/>
              <a:defRPr/>
            </a:pPr>
            <a:r>
              <a:rPr lang="en-US" sz="2800" b="1" dirty="0" smtClean="0"/>
              <a:t>Deviating from the “Gold Standard” of worship</a:t>
            </a:r>
          </a:p>
          <a:p>
            <a:pPr>
              <a:buFont typeface="Wingdings" pitchFamily="2" charset="2"/>
              <a:buChar char="Ø"/>
              <a:defRPr/>
            </a:pPr>
            <a:r>
              <a:rPr lang="en-US" sz="2800" b="1" dirty="0" smtClean="0"/>
              <a:t>Modern types of deviations in worship</a:t>
            </a:r>
          </a:p>
          <a:p>
            <a:pPr marL="742950" lvl="2" indent="-342900">
              <a:buFont typeface="Wingdings" pitchFamily="2" charset="2"/>
              <a:buChar char="q"/>
              <a:defRPr/>
            </a:pPr>
            <a:r>
              <a:rPr lang="en-US" sz="2800" b="1" dirty="0" smtClean="0"/>
              <a:t>Outward demonstrations of emotions</a:t>
            </a:r>
          </a:p>
          <a:p>
            <a:pPr marL="1200150" lvl="3" indent="-342900">
              <a:buFont typeface="Wingdings" pitchFamily="2" charset="2"/>
              <a:buChar char="v"/>
              <a:defRPr/>
            </a:pPr>
            <a:r>
              <a:rPr lang="en-US" sz="2800" dirty="0" smtClean="0"/>
              <a:t>Activities that were allowed or required in worship under the old law are not authorized under the new law that we are under.</a:t>
            </a:r>
            <a:endParaRPr lang="en-US" sz="2800" dirty="0"/>
          </a:p>
        </p:txBody>
      </p:sp>
      <p:sp>
        <p:nvSpPr>
          <p:cNvPr id="32771" name="Rectangle 2"/>
          <p:cNvSpPr>
            <a:spLocks noGrp="1" noChangeArrowheads="1"/>
          </p:cNvSpPr>
          <p:nvPr>
            <p:ph type="title"/>
          </p:nvPr>
        </p:nvSpPr>
        <p:spPr>
          <a:xfrm>
            <a:off x="457200" y="228600"/>
            <a:ext cx="8229600" cy="685800"/>
          </a:xfrm>
        </p:spPr>
        <p:txBody>
          <a:bodyPr/>
          <a:lstStyle/>
          <a:p>
            <a:pPr algn="l" eaLnBrk="1" hangingPunct="1"/>
            <a:r>
              <a:rPr lang="en-US" sz="3600" b="1" smtClean="0">
                <a:latin typeface="Times New Roman" pitchFamily="18" charset="0"/>
                <a:cs typeface="Times New Roman" pitchFamily="18" charset="0"/>
              </a:rPr>
              <a:t>Deviations in worship of the church</a:t>
            </a:r>
          </a:p>
        </p:txBody>
      </p:sp>
      <p:pic>
        <p:nvPicPr>
          <p:cNvPr id="32772" name="Picture 4" descr="depositphotos_1750966-Silhouettes-of-young-peopl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6248400"/>
            <a:ext cx="990600" cy="528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773" name="Picture 16" descr="cooltext95795242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76400" y="6324600"/>
            <a:ext cx="7010400" cy="44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774" name="Picture 17" descr="ornbar2pink"/>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6725" y="990600"/>
            <a:ext cx="822960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afterEffect">
                                  <p:stCondLst>
                                    <p:cond delay="250"/>
                                  </p:stCondLst>
                                  <p:childTnLst>
                                    <p:set>
                                      <p:cBhvr>
                                        <p:cTn id="6" dur="1" fill="hold">
                                          <p:stCondLst>
                                            <p:cond delay="0"/>
                                          </p:stCondLst>
                                        </p:cTn>
                                        <p:tgtEl>
                                          <p:spTgt spid="3075">
                                            <p:txEl>
                                              <p:pRg st="2" end="2"/>
                                            </p:txEl>
                                          </p:spTgt>
                                        </p:tgtEl>
                                        <p:attrNameLst>
                                          <p:attrName>style.visibility</p:attrName>
                                        </p:attrNameLst>
                                      </p:cBhvr>
                                      <p:to>
                                        <p:strVal val="visible"/>
                                      </p:to>
                                    </p:set>
                                    <p:animEffect transition="in" filter="circle(in)">
                                      <p:cBhvr>
                                        <p:cTn id="7" dur="2000"/>
                                        <p:tgtEl>
                                          <p:spTgt spid="3075">
                                            <p:txEl>
                                              <p:pRg st="2" end="2"/>
                                            </p:txEl>
                                          </p:spTgt>
                                        </p:tgtEl>
                                      </p:cBhvr>
                                    </p:animEffect>
                                  </p:childTnLst>
                                </p:cTn>
                              </p:par>
                            </p:childTnLst>
                          </p:cTn>
                        </p:par>
                        <p:par>
                          <p:cTn id="8" fill="hold" nodeType="afterGroup">
                            <p:stCondLst>
                              <p:cond delay="2250"/>
                            </p:stCondLst>
                            <p:childTnLst>
                              <p:par>
                                <p:cTn id="9" presetID="6" presetClass="entr" presetSubtype="16" fill="hold" nodeType="afterEffect">
                                  <p:stCondLst>
                                    <p:cond delay="1250"/>
                                  </p:stCondLst>
                                  <p:childTnLst>
                                    <p:set>
                                      <p:cBhvr>
                                        <p:cTn id="10" dur="1" fill="hold">
                                          <p:stCondLst>
                                            <p:cond delay="0"/>
                                          </p:stCondLst>
                                        </p:cTn>
                                        <p:tgtEl>
                                          <p:spTgt spid="3075">
                                            <p:txEl>
                                              <p:pRg st="3" end="3"/>
                                            </p:txEl>
                                          </p:spTgt>
                                        </p:tgtEl>
                                        <p:attrNameLst>
                                          <p:attrName>style.visibility</p:attrName>
                                        </p:attrNameLst>
                                      </p:cBhvr>
                                      <p:to>
                                        <p:strVal val="visible"/>
                                      </p:to>
                                    </p:set>
                                    <p:animEffect transition="in" filter="circle(in)">
                                      <p:cBhvr>
                                        <p:cTn id="11" dur="2000"/>
                                        <p:tgtEl>
                                          <p:spTgt spid="30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4900" y="4953000"/>
            <a:ext cx="7048500" cy="1295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075" name="Rectangle 3"/>
          <p:cNvSpPr>
            <a:spLocks noGrp="1" noChangeArrowheads="1"/>
          </p:cNvSpPr>
          <p:nvPr>
            <p:ph type="body" idx="1"/>
          </p:nvPr>
        </p:nvSpPr>
        <p:spPr>
          <a:xfrm>
            <a:off x="457200" y="1362075"/>
            <a:ext cx="8534400" cy="4764088"/>
          </a:xfrm>
        </p:spPr>
        <p:txBody>
          <a:bodyPr/>
          <a:lstStyle/>
          <a:p>
            <a:pPr marL="0" indent="0" eaLnBrk="1" hangingPunct="1">
              <a:buFontTx/>
              <a:buNone/>
              <a:defRPr/>
            </a:pPr>
            <a:r>
              <a:rPr lang="en-US" sz="2800" b="1" dirty="0" smtClean="0"/>
              <a:t>Deviating from the “Gold Standard” of worship</a:t>
            </a:r>
          </a:p>
          <a:p>
            <a:pPr>
              <a:buFont typeface="Wingdings" pitchFamily="2" charset="2"/>
              <a:buChar char="Ø"/>
              <a:defRPr/>
            </a:pPr>
            <a:r>
              <a:rPr lang="en-US" sz="2800" b="1" dirty="0" smtClean="0"/>
              <a:t>Modern types of deviations in worship</a:t>
            </a:r>
          </a:p>
          <a:p>
            <a:pPr marL="742950" lvl="2" indent="-342900">
              <a:buFont typeface="Wingdings" pitchFamily="2" charset="2"/>
              <a:buChar char="q"/>
              <a:defRPr/>
            </a:pPr>
            <a:r>
              <a:rPr lang="en-US" sz="2800" b="1" dirty="0" smtClean="0"/>
              <a:t>Outward demonstrations of emotions</a:t>
            </a:r>
          </a:p>
          <a:p>
            <a:pPr marL="1200150" lvl="3" indent="-342900">
              <a:buFont typeface="Wingdings" pitchFamily="2" charset="2"/>
              <a:buChar char="v"/>
              <a:defRPr/>
            </a:pPr>
            <a:r>
              <a:rPr lang="en-US" sz="2800" u="sng" dirty="0" smtClean="0"/>
              <a:t>Instrumental music &amp; Dancing</a:t>
            </a:r>
            <a:endParaRPr lang="en-US" sz="2800" u="sng" dirty="0"/>
          </a:p>
          <a:p>
            <a:pPr marL="857250" lvl="3" indent="0">
              <a:buFontTx/>
              <a:buNone/>
              <a:defRPr/>
            </a:pPr>
            <a:r>
              <a:rPr lang="en-US" sz="2800" dirty="0"/>
              <a:t>	</a:t>
            </a:r>
            <a:r>
              <a:rPr lang="en-US" sz="2800" dirty="0" smtClean="0"/>
              <a:t>	(</a:t>
            </a:r>
            <a:r>
              <a:rPr lang="en-US" sz="2800" dirty="0"/>
              <a:t>Psalm 149:3; 150:3-5) </a:t>
            </a:r>
            <a:endParaRPr lang="en-US" sz="2800" dirty="0" smtClean="0"/>
          </a:p>
          <a:p>
            <a:pPr marL="1200150" lvl="3" indent="-342900">
              <a:buFont typeface="Wingdings" pitchFamily="2" charset="2"/>
              <a:buChar char="v"/>
              <a:defRPr/>
            </a:pPr>
            <a:r>
              <a:rPr lang="en-US" sz="2800" u="sng" dirty="0" smtClean="0"/>
              <a:t>Hand-clapping</a:t>
            </a:r>
            <a:endParaRPr lang="en-US" sz="2800" u="sng" dirty="0"/>
          </a:p>
          <a:p>
            <a:pPr marL="857250" lvl="3" indent="0">
              <a:buFontTx/>
              <a:buNone/>
              <a:defRPr/>
            </a:pPr>
            <a:r>
              <a:rPr lang="en-US" sz="2800" dirty="0"/>
              <a:t>		(Psalm </a:t>
            </a:r>
            <a:r>
              <a:rPr lang="en-US" sz="2800" dirty="0" smtClean="0"/>
              <a:t>47:1) </a:t>
            </a:r>
            <a:endParaRPr lang="en-US" sz="2800" u="sng" dirty="0"/>
          </a:p>
          <a:p>
            <a:pPr marL="857250" lvl="3" indent="0">
              <a:buFontTx/>
              <a:buNone/>
              <a:defRPr/>
            </a:pPr>
            <a:r>
              <a:rPr lang="en-US" sz="3200" b="1" u="sng" dirty="0" smtClean="0">
                <a:solidFill>
                  <a:schemeClr val="bg1"/>
                </a:solidFill>
              </a:rPr>
              <a:t>These actions are not taught nor demonstrated in the NT standard!</a:t>
            </a:r>
            <a:endParaRPr lang="en-US" sz="3200" b="1" u="sng" dirty="0">
              <a:solidFill>
                <a:schemeClr val="bg1"/>
              </a:solidFill>
            </a:endParaRPr>
          </a:p>
        </p:txBody>
      </p:sp>
      <p:sp>
        <p:nvSpPr>
          <p:cNvPr id="33796" name="Rectangle 2"/>
          <p:cNvSpPr>
            <a:spLocks noGrp="1" noChangeArrowheads="1"/>
          </p:cNvSpPr>
          <p:nvPr>
            <p:ph type="title"/>
          </p:nvPr>
        </p:nvSpPr>
        <p:spPr>
          <a:xfrm>
            <a:off x="457200" y="228600"/>
            <a:ext cx="8229600" cy="685800"/>
          </a:xfrm>
        </p:spPr>
        <p:txBody>
          <a:bodyPr/>
          <a:lstStyle/>
          <a:p>
            <a:pPr algn="l" eaLnBrk="1" hangingPunct="1"/>
            <a:r>
              <a:rPr lang="en-US" sz="3600" b="1" smtClean="0">
                <a:latin typeface="Times New Roman" pitchFamily="18" charset="0"/>
                <a:cs typeface="Times New Roman" pitchFamily="18" charset="0"/>
              </a:rPr>
              <a:t>Deviations in worship of the church</a:t>
            </a:r>
          </a:p>
        </p:txBody>
      </p:sp>
      <p:pic>
        <p:nvPicPr>
          <p:cNvPr id="33797" name="Picture 4" descr="depositphotos_1750966-Silhouettes-of-young-peopl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6248400"/>
            <a:ext cx="990600" cy="528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798" name="Picture 16" descr="cooltext95795242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76400" y="6324600"/>
            <a:ext cx="7010400" cy="44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799" name="Picture 17" descr="ornbar2pink"/>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6725" y="990600"/>
            <a:ext cx="822960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1000"/>
                                  </p:stCondLst>
                                  <p:childTnLst>
                                    <p:set>
                                      <p:cBhvr>
                                        <p:cTn id="6" dur="1" fill="hold">
                                          <p:stCondLst>
                                            <p:cond delay="0"/>
                                          </p:stCondLst>
                                        </p:cTn>
                                        <p:tgtEl>
                                          <p:spTgt spid="3075">
                                            <p:txEl>
                                              <p:pRg st="3" end="3"/>
                                            </p:txEl>
                                          </p:spTgt>
                                        </p:tgtEl>
                                        <p:attrNameLst>
                                          <p:attrName>style.visibility</p:attrName>
                                        </p:attrNameLst>
                                      </p:cBhvr>
                                      <p:to>
                                        <p:strVal val="visible"/>
                                      </p:to>
                                    </p:set>
                                    <p:animEffect transition="in" filter="fade">
                                      <p:cBhvr>
                                        <p:cTn id="7" dur="1000"/>
                                        <p:tgtEl>
                                          <p:spTgt spid="3075">
                                            <p:txEl>
                                              <p:pRg st="3" end="3"/>
                                            </p:txEl>
                                          </p:spTgt>
                                        </p:tgtEl>
                                      </p:cBhvr>
                                    </p:animEffect>
                                    <p:anim calcmode="lin" valueType="num">
                                      <p:cBhvr>
                                        <p:cTn id="8" dur="1000" fill="hold"/>
                                        <p:tgtEl>
                                          <p:spTgt spid="3075">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075">
                                            <p:txEl>
                                              <p:pRg st="3" end="3"/>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1000"/>
                                  </p:stCondLst>
                                  <p:childTnLst>
                                    <p:set>
                                      <p:cBhvr>
                                        <p:cTn id="11" dur="1" fill="hold">
                                          <p:stCondLst>
                                            <p:cond delay="0"/>
                                          </p:stCondLst>
                                        </p:cTn>
                                        <p:tgtEl>
                                          <p:spTgt spid="3075">
                                            <p:txEl>
                                              <p:pRg st="4" end="4"/>
                                            </p:txEl>
                                          </p:spTgt>
                                        </p:tgtEl>
                                        <p:attrNameLst>
                                          <p:attrName>style.visibility</p:attrName>
                                        </p:attrNameLst>
                                      </p:cBhvr>
                                      <p:to>
                                        <p:strVal val="visible"/>
                                      </p:to>
                                    </p:set>
                                    <p:animEffect transition="in" filter="fade">
                                      <p:cBhvr>
                                        <p:cTn id="12" dur="1000"/>
                                        <p:tgtEl>
                                          <p:spTgt spid="3075">
                                            <p:txEl>
                                              <p:pRg st="4" end="4"/>
                                            </p:txEl>
                                          </p:spTgt>
                                        </p:tgtEl>
                                      </p:cBhvr>
                                    </p:animEffect>
                                    <p:anim calcmode="lin" valueType="num">
                                      <p:cBhvr>
                                        <p:cTn id="13" dur="1000" fill="hold"/>
                                        <p:tgtEl>
                                          <p:spTgt spid="3075">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07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7" presetClass="entr" presetSubtype="0" fill="hold" nodeType="clickEffect">
                                  <p:stCondLst>
                                    <p:cond delay="0"/>
                                  </p:stCondLst>
                                  <p:childTnLst>
                                    <p:set>
                                      <p:cBhvr>
                                        <p:cTn id="18" dur="1" fill="hold">
                                          <p:stCondLst>
                                            <p:cond delay="0"/>
                                          </p:stCondLst>
                                        </p:cTn>
                                        <p:tgtEl>
                                          <p:spTgt spid="3075">
                                            <p:txEl>
                                              <p:pRg st="5" end="5"/>
                                            </p:txEl>
                                          </p:spTgt>
                                        </p:tgtEl>
                                        <p:attrNameLst>
                                          <p:attrName>style.visibility</p:attrName>
                                        </p:attrNameLst>
                                      </p:cBhvr>
                                      <p:to>
                                        <p:strVal val="visible"/>
                                      </p:to>
                                    </p:set>
                                    <p:animEffect transition="in" filter="fade">
                                      <p:cBhvr>
                                        <p:cTn id="19" dur="1000"/>
                                        <p:tgtEl>
                                          <p:spTgt spid="3075">
                                            <p:txEl>
                                              <p:pRg st="5" end="5"/>
                                            </p:txEl>
                                          </p:spTgt>
                                        </p:tgtEl>
                                      </p:cBhvr>
                                    </p:animEffect>
                                    <p:anim calcmode="lin" valueType="num">
                                      <p:cBhvr>
                                        <p:cTn id="20" dur="1000" fill="hold"/>
                                        <p:tgtEl>
                                          <p:spTgt spid="3075">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075">
                                            <p:txEl>
                                              <p:pRg st="5" end="5"/>
                                            </p:txEl>
                                          </p:spTgt>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3075">
                                            <p:txEl>
                                              <p:pRg st="6" end="6"/>
                                            </p:txEl>
                                          </p:spTgt>
                                        </p:tgtEl>
                                        <p:attrNameLst>
                                          <p:attrName>style.visibility</p:attrName>
                                        </p:attrNameLst>
                                      </p:cBhvr>
                                      <p:to>
                                        <p:strVal val="visible"/>
                                      </p:to>
                                    </p:set>
                                    <p:animEffect transition="in" filter="fade">
                                      <p:cBhvr>
                                        <p:cTn id="24" dur="1000"/>
                                        <p:tgtEl>
                                          <p:spTgt spid="3075">
                                            <p:txEl>
                                              <p:pRg st="6" end="6"/>
                                            </p:txEl>
                                          </p:spTgt>
                                        </p:tgtEl>
                                      </p:cBhvr>
                                    </p:animEffect>
                                    <p:anim calcmode="lin" valueType="num">
                                      <p:cBhvr>
                                        <p:cTn id="25" dur="1000" fill="hold"/>
                                        <p:tgtEl>
                                          <p:spTgt spid="3075">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307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6" presetClass="entr" presetSubtype="16" fill="hold" nodeType="clickEffect">
                                  <p:stCondLst>
                                    <p:cond delay="0"/>
                                  </p:stCondLst>
                                  <p:childTnLst>
                                    <p:set>
                                      <p:cBhvr>
                                        <p:cTn id="30" dur="1" fill="hold">
                                          <p:stCondLst>
                                            <p:cond delay="0"/>
                                          </p:stCondLst>
                                        </p:cTn>
                                        <p:tgtEl>
                                          <p:spTgt spid="3075">
                                            <p:txEl>
                                              <p:pRg st="7" end="7"/>
                                            </p:txEl>
                                          </p:spTgt>
                                        </p:tgtEl>
                                        <p:attrNameLst>
                                          <p:attrName>style.visibility</p:attrName>
                                        </p:attrNameLst>
                                      </p:cBhvr>
                                      <p:to>
                                        <p:strVal val="visible"/>
                                      </p:to>
                                    </p:set>
                                    <p:animEffect transition="in" filter="circle(in)">
                                      <p:cBhvr>
                                        <p:cTn id="31" dur="2000"/>
                                        <p:tgtEl>
                                          <p:spTgt spid="3075">
                                            <p:txEl>
                                              <p:pRg st="7" end="7"/>
                                            </p:txEl>
                                          </p:spTgt>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circle(in)">
                                      <p:cBhvr>
                                        <p:cTn id="3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457200" y="1362075"/>
            <a:ext cx="8534400" cy="4764088"/>
          </a:xfrm>
        </p:spPr>
        <p:txBody>
          <a:bodyPr/>
          <a:lstStyle/>
          <a:p>
            <a:pPr marL="0" indent="0" eaLnBrk="1" hangingPunct="1">
              <a:buFontTx/>
              <a:buNone/>
              <a:defRPr/>
            </a:pPr>
            <a:r>
              <a:rPr lang="en-US" sz="2800" b="1" dirty="0" smtClean="0"/>
              <a:t>Deviating from the “Gold Standard” of worship</a:t>
            </a:r>
          </a:p>
          <a:p>
            <a:pPr>
              <a:buFont typeface="Wingdings" pitchFamily="2" charset="2"/>
              <a:buChar char="Ø"/>
              <a:defRPr/>
            </a:pPr>
            <a:r>
              <a:rPr lang="en-US" sz="2800" b="1" dirty="0" smtClean="0"/>
              <a:t>Modern types of deviations in worship</a:t>
            </a:r>
          </a:p>
          <a:p>
            <a:pPr marL="742950" lvl="2" indent="-342900">
              <a:buFont typeface="Wingdings" pitchFamily="2" charset="2"/>
              <a:buChar char="q"/>
              <a:defRPr/>
            </a:pPr>
            <a:r>
              <a:rPr lang="en-US" sz="2800" b="1" dirty="0" smtClean="0"/>
              <a:t>Changes to the structure and orderliness of the Lord’s Supper</a:t>
            </a:r>
          </a:p>
          <a:p>
            <a:pPr marL="1200150" lvl="3" indent="-342900">
              <a:buFont typeface="Wingdings" pitchFamily="2" charset="2"/>
              <a:buChar char="v"/>
              <a:defRPr/>
            </a:pPr>
            <a:r>
              <a:rPr lang="en-US" sz="2800" dirty="0" smtClean="0"/>
              <a:t>The symbols used: unleavened bread and fruit of the vine.</a:t>
            </a:r>
          </a:p>
          <a:p>
            <a:pPr marL="1200150" lvl="3" indent="-342900">
              <a:buFont typeface="Wingdings" pitchFamily="2" charset="2"/>
              <a:buChar char="v"/>
              <a:defRPr/>
            </a:pPr>
            <a:r>
              <a:rPr lang="en-US" sz="2800" dirty="0"/>
              <a:t> </a:t>
            </a:r>
            <a:r>
              <a:rPr lang="en-US" sz="2800" dirty="0" smtClean="0"/>
              <a:t>How often to observe the Lord’s Supper.</a:t>
            </a:r>
          </a:p>
          <a:p>
            <a:pPr marL="1200150" lvl="3" indent="-342900">
              <a:buFont typeface="Wingdings" pitchFamily="2" charset="2"/>
              <a:buChar char="v"/>
              <a:defRPr/>
            </a:pPr>
            <a:r>
              <a:rPr lang="en-US" sz="2800" dirty="0"/>
              <a:t> </a:t>
            </a:r>
            <a:r>
              <a:rPr lang="en-US" sz="2800" dirty="0" smtClean="0"/>
              <a:t>Structure of the Lord’s Supper.</a:t>
            </a:r>
            <a:endParaRPr lang="en-US" sz="2800" dirty="0"/>
          </a:p>
        </p:txBody>
      </p:sp>
      <p:sp>
        <p:nvSpPr>
          <p:cNvPr id="34819" name="Rectangle 2"/>
          <p:cNvSpPr>
            <a:spLocks noGrp="1" noChangeArrowheads="1"/>
          </p:cNvSpPr>
          <p:nvPr>
            <p:ph type="title"/>
          </p:nvPr>
        </p:nvSpPr>
        <p:spPr>
          <a:xfrm>
            <a:off x="457200" y="228600"/>
            <a:ext cx="8229600" cy="685800"/>
          </a:xfrm>
        </p:spPr>
        <p:txBody>
          <a:bodyPr/>
          <a:lstStyle/>
          <a:p>
            <a:pPr algn="l" eaLnBrk="1" hangingPunct="1"/>
            <a:r>
              <a:rPr lang="en-US" sz="3600" b="1" smtClean="0">
                <a:latin typeface="Times New Roman" pitchFamily="18" charset="0"/>
                <a:cs typeface="Times New Roman" pitchFamily="18" charset="0"/>
              </a:rPr>
              <a:t>Deviations in worship of the church</a:t>
            </a:r>
          </a:p>
        </p:txBody>
      </p:sp>
      <p:pic>
        <p:nvPicPr>
          <p:cNvPr id="34820" name="Picture 4" descr="depositphotos_1750966-Silhouettes-of-young-peopl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6248400"/>
            <a:ext cx="990600" cy="528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821" name="Picture 16" descr="cooltext95795242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76400" y="6324600"/>
            <a:ext cx="7010400" cy="44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822" name="Picture 17" descr="ornbar2pink"/>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6725" y="990600"/>
            <a:ext cx="822960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afterEffect">
                                  <p:stCondLst>
                                    <p:cond delay="250"/>
                                  </p:stCondLst>
                                  <p:childTnLst>
                                    <p:set>
                                      <p:cBhvr>
                                        <p:cTn id="6" dur="1" fill="hold">
                                          <p:stCondLst>
                                            <p:cond delay="0"/>
                                          </p:stCondLst>
                                        </p:cTn>
                                        <p:tgtEl>
                                          <p:spTgt spid="3075">
                                            <p:txEl>
                                              <p:pRg st="2" end="2"/>
                                            </p:txEl>
                                          </p:spTgt>
                                        </p:tgtEl>
                                        <p:attrNameLst>
                                          <p:attrName>style.visibility</p:attrName>
                                        </p:attrNameLst>
                                      </p:cBhvr>
                                      <p:to>
                                        <p:strVal val="visible"/>
                                      </p:to>
                                    </p:set>
                                    <p:animEffect transition="in" filter="circle(in)">
                                      <p:cBhvr>
                                        <p:cTn id="7" dur="2000"/>
                                        <p:tgtEl>
                                          <p:spTgt spid="3075">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nodeType="clickEffect">
                                  <p:stCondLst>
                                    <p:cond delay="0"/>
                                  </p:stCondLst>
                                  <p:childTnLst>
                                    <p:set>
                                      <p:cBhvr>
                                        <p:cTn id="11" dur="1" fill="hold">
                                          <p:stCondLst>
                                            <p:cond delay="0"/>
                                          </p:stCondLst>
                                        </p:cTn>
                                        <p:tgtEl>
                                          <p:spTgt spid="3075">
                                            <p:txEl>
                                              <p:pRg st="3" end="3"/>
                                            </p:txEl>
                                          </p:spTgt>
                                        </p:tgtEl>
                                        <p:attrNameLst>
                                          <p:attrName>style.visibility</p:attrName>
                                        </p:attrNameLst>
                                      </p:cBhvr>
                                      <p:to>
                                        <p:strVal val="visible"/>
                                      </p:to>
                                    </p:set>
                                    <p:animEffect transition="in" filter="fade">
                                      <p:cBhvr>
                                        <p:cTn id="12" dur="1000"/>
                                        <p:tgtEl>
                                          <p:spTgt spid="3075">
                                            <p:txEl>
                                              <p:pRg st="3" end="3"/>
                                            </p:txEl>
                                          </p:spTgt>
                                        </p:tgtEl>
                                      </p:cBhvr>
                                    </p:animEffect>
                                    <p:anim calcmode="lin" valueType="num">
                                      <p:cBhvr>
                                        <p:cTn id="13" dur="1000" fill="hold"/>
                                        <p:tgtEl>
                                          <p:spTgt spid="3075">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07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7" presetClass="entr" presetSubtype="0" fill="hold" nodeType="clickEffect">
                                  <p:stCondLst>
                                    <p:cond delay="0"/>
                                  </p:stCondLst>
                                  <p:childTnLst>
                                    <p:set>
                                      <p:cBhvr>
                                        <p:cTn id="18" dur="1" fill="hold">
                                          <p:stCondLst>
                                            <p:cond delay="0"/>
                                          </p:stCondLst>
                                        </p:cTn>
                                        <p:tgtEl>
                                          <p:spTgt spid="3075">
                                            <p:txEl>
                                              <p:pRg st="4" end="4"/>
                                            </p:txEl>
                                          </p:spTgt>
                                        </p:tgtEl>
                                        <p:attrNameLst>
                                          <p:attrName>style.visibility</p:attrName>
                                        </p:attrNameLst>
                                      </p:cBhvr>
                                      <p:to>
                                        <p:strVal val="visible"/>
                                      </p:to>
                                    </p:set>
                                    <p:animEffect transition="in" filter="fade">
                                      <p:cBhvr>
                                        <p:cTn id="19" dur="1000"/>
                                        <p:tgtEl>
                                          <p:spTgt spid="3075">
                                            <p:txEl>
                                              <p:pRg st="4" end="4"/>
                                            </p:txEl>
                                          </p:spTgt>
                                        </p:tgtEl>
                                      </p:cBhvr>
                                    </p:animEffect>
                                    <p:anim calcmode="lin" valueType="num">
                                      <p:cBhvr>
                                        <p:cTn id="20" dur="1000" fill="hold"/>
                                        <p:tgtEl>
                                          <p:spTgt spid="3075">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07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7" presetClass="entr" presetSubtype="0" fill="hold" nodeType="clickEffect">
                                  <p:stCondLst>
                                    <p:cond delay="0"/>
                                  </p:stCondLst>
                                  <p:childTnLst>
                                    <p:set>
                                      <p:cBhvr>
                                        <p:cTn id="25" dur="1" fill="hold">
                                          <p:stCondLst>
                                            <p:cond delay="0"/>
                                          </p:stCondLst>
                                        </p:cTn>
                                        <p:tgtEl>
                                          <p:spTgt spid="3075">
                                            <p:txEl>
                                              <p:pRg st="5" end="5"/>
                                            </p:txEl>
                                          </p:spTgt>
                                        </p:tgtEl>
                                        <p:attrNameLst>
                                          <p:attrName>style.visibility</p:attrName>
                                        </p:attrNameLst>
                                      </p:cBhvr>
                                      <p:to>
                                        <p:strVal val="visible"/>
                                      </p:to>
                                    </p:set>
                                    <p:animEffect transition="in" filter="fade">
                                      <p:cBhvr>
                                        <p:cTn id="26" dur="1000"/>
                                        <p:tgtEl>
                                          <p:spTgt spid="3075">
                                            <p:txEl>
                                              <p:pRg st="5" end="5"/>
                                            </p:txEl>
                                          </p:spTgt>
                                        </p:tgtEl>
                                      </p:cBhvr>
                                    </p:animEffect>
                                    <p:anim calcmode="lin" valueType="num">
                                      <p:cBhvr>
                                        <p:cTn id="27" dur="1000" fill="hold"/>
                                        <p:tgtEl>
                                          <p:spTgt spid="3075">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07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457200" y="1362075"/>
            <a:ext cx="8534400" cy="4764088"/>
          </a:xfrm>
        </p:spPr>
        <p:txBody>
          <a:bodyPr/>
          <a:lstStyle/>
          <a:p>
            <a:pPr marL="0" indent="0" eaLnBrk="1" hangingPunct="1">
              <a:buFontTx/>
              <a:buNone/>
              <a:defRPr/>
            </a:pPr>
            <a:r>
              <a:rPr lang="en-US" sz="2800" b="1" dirty="0" smtClean="0"/>
              <a:t>Deviating from the “Gold Standard” of worship</a:t>
            </a:r>
          </a:p>
          <a:p>
            <a:pPr>
              <a:buFont typeface="Wingdings" pitchFamily="2" charset="2"/>
              <a:buChar char="Ø"/>
              <a:defRPr/>
            </a:pPr>
            <a:r>
              <a:rPr lang="en-US" sz="2800" b="1" dirty="0" smtClean="0"/>
              <a:t>Modern types of deviations in worship</a:t>
            </a:r>
          </a:p>
          <a:p>
            <a:pPr marL="742950" lvl="2" indent="-342900">
              <a:buFont typeface="Wingdings" pitchFamily="2" charset="2"/>
              <a:buChar char="q"/>
              <a:defRPr/>
            </a:pPr>
            <a:r>
              <a:rPr lang="en-US" sz="2800" b="1" dirty="0" smtClean="0"/>
              <a:t>Changes to the structure and orderliness of the Lord’s Supper</a:t>
            </a:r>
          </a:p>
        </p:txBody>
      </p:sp>
      <p:sp>
        <p:nvSpPr>
          <p:cNvPr id="35843" name="Rectangle 2"/>
          <p:cNvSpPr>
            <a:spLocks noGrp="1" noChangeArrowheads="1"/>
          </p:cNvSpPr>
          <p:nvPr>
            <p:ph type="title"/>
          </p:nvPr>
        </p:nvSpPr>
        <p:spPr>
          <a:xfrm>
            <a:off x="457200" y="228600"/>
            <a:ext cx="8229600" cy="685800"/>
          </a:xfrm>
        </p:spPr>
        <p:txBody>
          <a:bodyPr/>
          <a:lstStyle/>
          <a:p>
            <a:pPr algn="l" eaLnBrk="1" hangingPunct="1"/>
            <a:r>
              <a:rPr lang="en-US" sz="3600" b="1" smtClean="0">
                <a:latin typeface="Times New Roman" pitchFamily="18" charset="0"/>
                <a:cs typeface="Times New Roman" pitchFamily="18" charset="0"/>
              </a:rPr>
              <a:t>Deviations in worship of the church</a:t>
            </a:r>
          </a:p>
        </p:txBody>
      </p:sp>
      <p:pic>
        <p:nvPicPr>
          <p:cNvPr id="35844" name="Picture 4" descr="depositphotos_1750966-Silhouettes-of-young-peopl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6248400"/>
            <a:ext cx="990600" cy="528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845" name="Picture 16" descr="cooltext95795242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76400" y="6324600"/>
            <a:ext cx="7010400" cy="44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846" name="Picture 17" descr="ornbar2pink"/>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6725" y="990600"/>
            <a:ext cx="822960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a:spLocks noChangeArrowheads="1"/>
          </p:cNvSpPr>
          <p:nvPr/>
        </p:nvSpPr>
        <p:spPr bwMode="auto">
          <a:xfrm>
            <a:off x="838200" y="3505200"/>
            <a:ext cx="7620000" cy="2554288"/>
          </a:xfrm>
          <a:prstGeom prst="rect">
            <a:avLst/>
          </a:prstGeom>
          <a:solidFill>
            <a:srgbClr val="92D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3" algn="ctr" eaLnBrk="1" hangingPunct="1"/>
            <a:r>
              <a:rPr lang="en-US" sz="4000" b="1" u="sng" smtClean="0">
                <a:solidFill>
                  <a:srgbClr val="006600"/>
                </a:solidFill>
              </a:rPr>
              <a:t>Allow the actions that are taught and/or demonstrated in the NT standard to guide our decisions!</a:t>
            </a:r>
            <a:endParaRPr lang="en-US" sz="4000" smtClean="0">
              <a:solidFill>
                <a:srgbClr val="006600"/>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457200" y="1362075"/>
            <a:ext cx="8534400" cy="4764088"/>
          </a:xfrm>
        </p:spPr>
        <p:txBody>
          <a:bodyPr/>
          <a:lstStyle/>
          <a:p>
            <a:pPr marL="0" indent="0" algn="ctr" eaLnBrk="1" hangingPunct="1">
              <a:buFontTx/>
              <a:buNone/>
              <a:defRPr/>
            </a:pPr>
            <a:r>
              <a:rPr lang="en-US" b="1" dirty="0" smtClean="0"/>
              <a:t>Allowing the “Gold Standard” of God’s word to be our guide</a:t>
            </a:r>
          </a:p>
          <a:p>
            <a:pPr marL="0" indent="0" algn="ctr" eaLnBrk="1" hangingPunct="1">
              <a:buFontTx/>
              <a:buNone/>
              <a:defRPr/>
            </a:pPr>
            <a:endParaRPr lang="en-US" sz="2400" b="1" dirty="0" smtClean="0"/>
          </a:p>
          <a:p>
            <a:pPr eaLnBrk="1" hangingPunct="1">
              <a:buFont typeface="Wingdings" pitchFamily="2" charset="2"/>
              <a:buChar char="Ø"/>
              <a:defRPr/>
            </a:pPr>
            <a:r>
              <a:rPr lang="en-US" b="1" dirty="0" smtClean="0"/>
              <a:t>Are we seeking our own righteousness or are we submitting to God’s righteousness?</a:t>
            </a:r>
            <a:r>
              <a:rPr lang="en-US" sz="2800" b="1" dirty="0" smtClean="0"/>
              <a:t>     </a:t>
            </a:r>
            <a:endParaRPr lang="en-US" sz="2400" dirty="0"/>
          </a:p>
          <a:p>
            <a:pPr lvl="1" eaLnBrk="1" hangingPunct="1">
              <a:buFont typeface="Wingdings" pitchFamily="2" charset="2"/>
              <a:buChar char="v"/>
              <a:defRPr/>
            </a:pPr>
            <a:r>
              <a:rPr lang="en-US" dirty="0" smtClean="0"/>
              <a:t>Romans 10:1-3</a:t>
            </a:r>
          </a:p>
        </p:txBody>
      </p:sp>
      <p:sp>
        <p:nvSpPr>
          <p:cNvPr id="36867" name="Rectangle 2"/>
          <p:cNvSpPr>
            <a:spLocks noGrp="1" noChangeArrowheads="1"/>
          </p:cNvSpPr>
          <p:nvPr>
            <p:ph type="title"/>
          </p:nvPr>
        </p:nvSpPr>
        <p:spPr>
          <a:xfrm>
            <a:off x="457200" y="228600"/>
            <a:ext cx="8229600" cy="685800"/>
          </a:xfrm>
        </p:spPr>
        <p:txBody>
          <a:bodyPr/>
          <a:lstStyle/>
          <a:p>
            <a:pPr algn="l" eaLnBrk="1" hangingPunct="1"/>
            <a:r>
              <a:rPr lang="en-US" sz="3600" b="1" smtClean="0">
                <a:latin typeface="Times New Roman" pitchFamily="18" charset="0"/>
                <a:cs typeface="Times New Roman" pitchFamily="18" charset="0"/>
              </a:rPr>
              <a:t>Deviations in worship of the church</a:t>
            </a:r>
          </a:p>
        </p:txBody>
      </p:sp>
      <p:pic>
        <p:nvPicPr>
          <p:cNvPr id="36868" name="Picture 4" descr="depositphotos_1750966-Silhouettes-of-young-peopl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6248400"/>
            <a:ext cx="990600" cy="528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869" name="Picture 16" descr="cooltext95795242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76400" y="6324600"/>
            <a:ext cx="7010400" cy="44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870" name="Picture 17" descr="ornbar2pink"/>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6725" y="990600"/>
            <a:ext cx="822960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1000"/>
                                        <p:tgtEl>
                                          <p:spTgt spid="3075">
                                            <p:txEl>
                                              <p:pRg st="0" end="0"/>
                                            </p:txEl>
                                          </p:spTgt>
                                        </p:tgtEl>
                                      </p:cBhvr>
                                    </p:animEffect>
                                    <p:anim calcmode="lin" valueType="num">
                                      <p:cBhvr>
                                        <p:cTn id="8" dur="1000" fill="hold"/>
                                        <p:tgtEl>
                                          <p:spTgt spid="307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07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4" presetClass="entr" presetSubtype="10" fill="hold" nodeType="clickEffect">
                                  <p:stCondLst>
                                    <p:cond delay="0"/>
                                  </p:stCondLst>
                                  <p:childTnLst>
                                    <p:set>
                                      <p:cBhvr>
                                        <p:cTn id="13" dur="1" fill="hold">
                                          <p:stCondLst>
                                            <p:cond delay="0"/>
                                          </p:stCondLst>
                                        </p:cTn>
                                        <p:tgtEl>
                                          <p:spTgt spid="3075">
                                            <p:txEl>
                                              <p:pRg st="2" end="2"/>
                                            </p:txEl>
                                          </p:spTgt>
                                        </p:tgtEl>
                                        <p:attrNameLst>
                                          <p:attrName>style.visibility</p:attrName>
                                        </p:attrNameLst>
                                      </p:cBhvr>
                                      <p:to>
                                        <p:strVal val="visible"/>
                                      </p:to>
                                    </p:set>
                                    <p:animEffect transition="in" filter="randombar(horizontal)">
                                      <p:cBhvr>
                                        <p:cTn id="14" dur="1500"/>
                                        <p:tgtEl>
                                          <p:spTgt spid="3075">
                                            <p:txEl>
                                              <p:pRg st="2" end="2"/>
                                            </p:txEl>
                                          </p:spTgt>
                                        </p:tgtEl>
                                      </p:cBhvr>
                                    </p:animEffect>
                                  </p:childTnLst>
                                </p:cTn>
                              </p:par>
                            </p:childTnLst>
                          </p:cTn>
                        </p:par>
                        <p:par>
                          <p:cTn id="15" fill="hold" nodeType="afterGroup">
                            <p:stCondLst>
                              <p:cond delay="1500"/>
                            </p:stCondLst>
                            <p:childTnLst>
                              <p:par>
                                <p:cTn id="16" presetID="45" presetClass="entr" presetSubtype="0" fill="hold" nodeType="afterEffect">
                                  <p:stCondLst>
                                    <p:cond delay="0"/>
                                  </p:stCondLst>
                                  <p:childTnLst>
                                    <p:set>
                                      <p:cBhvr>
                                        <p:cTn id="17" dur="1" fill="hold">
                                          <p:stCondLst>
                                            <p:cond delay="0"/>
                                          </p:stCondLst>
                                        </p:cTn>
                                        <p:tgtEl>
                                          <p:spTgt spid="3075">
                                            <p:txEl>
                                              <p:pRg st="3" end="3"/>
                                            </p:txEl>
                                          </p:spTgt>
                                        </p:tgtEl>
                                        <p:attrNameLst>
                                          <p:attrName>style.visibility</p:attrName>
                                        </p:attrNameLst>
                                      </p:cBhvr>
                                      <p:to>
                                        <p:strVal val="visible"/>
                                      </p:to>
                                    </p:set>
                                    <p:animEffect transition="in" filter="fade">
                                      <p:cBhvr>
                                        <p:cTn id="18" dur="2000"/>
                                        <p:tgtEl>
                                          <p:spTgt spid="3075">
                                            <p:txEl>
                                              <p:pRg st="3" end="3"/>
                                            </p:txEl>
                                          </p:spTgt>
                                        </p:tgtEl>
                                      </p:cBhvr>
                                    </p:animEffect>
                                    <p:anim calcmode="lin" valueType="num">
                                      <p:cBhvr>
                                        <p:cTn id="19" dur="2000" fill="hold"/>
                                        <p:tgtEl>
                                          <p:spTgt spid="3075">
                                            <p:txEl>
                                              <p:pRg st="3" end="3"/>
                                            </p:txEl>
                                          </p:spTgt>
                                        </p:tgtEl>
                                        <p:attrNameLst>
                                          <p:attrName>ppt_w</p:attrName>
                                        </p:attrNameLst>
                                      </p:cBhvr>
                                      <p:tavLst>
                                        <p:tav tm="0" fmla="#ppt_w*sin(2.5*pi*$)">
                                          <p:val>
                                            <p:fltVal val="0"/>
                                          </p:val>
                                        </p:tav>
                                        <p:tav tm="100000">
                                          <p:val>
                                            <p:fltVal val="1"/>
                                          </p:val>
                                        </p:tav>
                                      </p:tavLst>
                                    </p:anim>
                                    <p:anim calcmode="lin" valueType="num">
                                      <p:cBhvr>
                                        <p:cTn id="20" dur="2000" fill="hold"/>
                                        <p:tgtEl>
                                          <p:spTgt spid="3075">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457200" y="1362075"/>
            <a:ext cx="8534400" cy="4764088"/>
          </a:xfrm>
        </p:spPr>
        <p:txBody>
          <a:bodyPr/>
          <a:lstStyle/>
          <a:p>
            <a:pPr marL="0" indent="0" algn="ctr" eaLnBrk="1" hangingPunct="1">
              <a:buFontTx/>
              <a:buNone/>
              <a:defRPr/>
            </a:pPr>
            <a:r>
              <a:rPr lang="en-US" b="1" dirty="0" smtClean="0"/>
              <a:t>Allowing the “Gold Standard” of God’s word to be our guide</a:t>
            </a:r>
          </a:p>
          <a:p>
            <a:pPr>
              <a:buFont typeface="Wingdings" pitchFamily="2" charset="2"/>
              <a:buChar char="Ø"/>
              <a:defRPr/>
            </a:pPr>
            <a:r>
              <a:rPr lang="en-US" sz="2800" b="1" dirty="0" smtClean="0"/>
              <a:t>As we worship God, our focus should be to “perfect holiness in the fear of God.” </a:t>
            </a:r>
            <a:r>
              <a:rPr lang="en-US" sz="2800" dirty="0" smtClean="0"/>
              <a:t>(</a:t>
            </a:r>
            <a:r>
              <a:rPr lang="en-US" sz="2400" dirty="0" smtClean="0"/>
              <a:t>2 Cor. 7:1)</a:t>
            </a:r>
          </a:p>
          <a:p>
            <a:pPr>
              <a:buFont typeface="Wingdings" pitchFamily="2" charset="2"/>
              <a:buChar char="Ø"/>
              <a:defRPr/>
            </a:pPr>
            <a:r>
              <a:rPr lang="en-US" sz="2800" b="1" dirty="0" smtClean="0"/>
              <a:t>How do we glorify God?</a:t>
            </a:r>
          </a:p>
          <a:p>
            <a:pPr marL="0" indent="0">
              <a:buFontTx/>
              <a:buNone/>
              <a:defRPr/>
            </a:pPr>
            <a:r>
              <a:rPr lang="en-US" sz="2800" b="1" dirty="0"/>
              <a:t>	</a:t>
            </a:r>
            <a:r>
              <a:rPr lang="en-US" sz="2800" dirty="0"/>
              <a:t>By doing what He tells us, in the manner that </a:t>
            </a:r>
            <a:r>
              <a:rPr lang="en-US" sz="2800" dirty="0" smtClean="0"/>
              <a:t>		He </a:t>
            </a:r>
            <a:r>
              <a:rPr lang="en-US" sz="2800" dirty="0"/>
              <a:t>tells us, doing it when He tells us, and the </a:t>
            </a:r>
            <a:r>
              <a:rPr lang="en-US" sz="2800" dirty="0" smtClean="0"/>
              <a:t>	way </a:t>
            </a:r>
            <a:r>
              <a:rPr lang="en-US" sz="2800" dirty="0"/>
              <a:t>He tells us, and where He tells us, and </a:t>
            </a:r>
            <a:r>
              <a:rPr lang="en-US" sz="2800" dirty="0" smtClean="0"/>
              <a:t>	finally </a:t>
            </a:r>
            <a:r>
              <a:rPr lang="en-US" sz="2800" dirty="0"/>
              <a:t>for the reason He tells us.  </a:t>
            </a:r>
          </a:p>
          <a:p>
            <a:pPr marL="0" indent="0">
              <a:buFontTx/>
              <a:buNone/>
              <a:defRPr/>
            </a:pPr>
            <a:endParaRPr lang="en-US" sz="2800" b="1" dirty="0" smtClean="0"/>
          </a:p>
        </p:txBody>
      </p:sp>
      <p:sp>
        <p:nvSpPr>
          <p:cNvPr id="37891" name="Rectangle 2"/>
          <p:cNvSpPr>
            <a:spLocks noGrp="1" noChangeArrowheads="1"/>
          </p:cNvSpPr>
          <p:nvPr>
            <p:ph type="title"/>
          </p:nvPr>
        </p:nvSpPr>
        <p:spPr>
          <a:xfrm>
            <a:off x="457200" y="228600"/>
            <a:ext cx="8229600" cy="685800"/>
          </a:xfrm>
        </p:spPr>
        <p:txBody>
          <a:bodyPr/>
          <a:lstStyle/>
          <a:p>
            <a:pPr algn="l" eaLnBrk="1" hangingPunct="1"/>
            <a:r>
              <a:rPr lang="en-US" sz="3600" b="1" smtClean="0">
                <a:latin typeface="Times New Roman" pitchFamily="18" charset="0"/>
                <a:cs typeface="Times New Roman" pitchFamily="18" charset="0"/>
              </a:rPr>
              <a:t>Deviations in worship of the church</a:t>
            </a:r>
          </a:p>
        </p:txBody>
      </p:sp>
      <p:pic>
        <p:nvPicPr>
          <p:cNvPr id="37892" name="Picture 4" descr="depositphotos_1750966-Silhouettes-of-young-peopl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6248400"/>
            <a:ext cx="990600" cy="528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7893" name="Picture 16" descr="cooltext95795242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76400" y="6324600"/>
            <a:ext cx="7010400" cy="44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7894" name="Picture 17" descr="ornbar2pink"/>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6725" y="990600"/>
            <a:ext cx="822960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250"/>
                                  </p:stCondLst>
                                  <p:childTnLst>
                                    <p:set>
                                      <p:cBhvr>
                                        <p:cTn id="6" dur="1" fill="hold">
                                          <p:stCondLst>
                                            <p:cond delay="0"/>
                                          </p:stCondLst>
                                        </p:cTn>
                                        <p:tgtEl>
                                          <p:spTgt spid="3075">
                                            <p:txEl>
                                              <p:pRg st="1" end="1"/>
                                            </p:txEl>
                                          </p:spTgt>
                                        </p:tgtEl>
                                        <p:attrNameLst>
                                          <p:attrName>style.visibility</p:attrName>
                                        </p:attrNameLst>
                                      </p:cBhvr>
                                      <p:to>
                                        <p:strVal val="visible"/>
                                      </p:to>
                                    </p:set>
                                    <p:animEffect transition="in" filter="fade">
                                      <p:cBhvr>
                                        <p:cTn id="7" dur="1750"/>
                                        <p:tgtEl>
                                          <p:spTgt spid="3075">
                                            <p:txEl>
                                              <p:pRg st="1" end="1"/>
                                            </p:txEl>
                                          </p:spTgt>
                                        </p:tgtEl>
                                      </p:cBhvr>
                                    </p:animEffect>
                                    <p:anim calcmode="lin" valueType="num">
                                      <p:cBhvr>
                                        <p:cTn id="8" dur="1750" fill="hold"/>
                                        <p:tgtEl>
                                          <p:spTgt spid="3075">
                                            <p:txEl>
                                              <p:pRg st="1" end="1"/>
                                            </p:txEl>
                                          </p:spTgt>
                                        </p:tgtEl>
                                        <p:attrNameLst>
                                          <p:attrName>ppt_x</p:attrName>
                                        </p:attrNameLst>
                                      </p:cBhvr>
                                      <p:tavLst>
                                        <p:tav tm="0">
                                          <p:val>
                                            <p:strVal val="#ppt_x"/>
                                          </p:val>
                                        </p:tav>
                                        <p:tav tm="100000">
                                          <p:val>
                                            <p:strVal val="#ppt_x"/>
                                          </p:val>
                                        </p:tav>
                                      </p:tavLst>
                                    </p:anim>
                                    <p:anim calcmode="lin" valueType="num">
                                      <p:cBhvr>
                                        <p:cTn id="9" dur="1750" fill="hold"/>
                                        <p:tgtEl>
                                          <p:spTgt spid="307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3075">
                                            <p:txEl>
                                              <p:pRg st="2" end="2"/>
                                            </p:txEl>
                                          </p:spTgt>
                                        </p:tgtEl>
                                        <p:attrNameLst>
                                          <p:attrName>style.visibility</p:attrName>
                                        </p:attrNameLst>
                                      </p:cBhvr>
                                      <p:to>
                                        <p:strVal val="visible"/>
                                      </p:to>
                                    </p:set>
                                    <p:animEffect transition="in" filter="fade">
                                      <p:cBhvr>
                                        <p:cTn id="14" dur="1000"/>
                                        <p:tgtEl>
                                          <p:spTgt spid="3075">
                                            <p:txEl>
                                              <p:pRg st="2" end="2"/>
                                            </p:txEl>
                                          </p:spTgt>
                                        </p:tgtEl>
                                      </p:cBhvr>
                                    </p:animEffect>
                                    <p:anim calcmode="lin" valueType="num">
                                      <p:cBhvr>
                                        <p:cTn id="15" dur="1000" fill="hold"/>
                                        <p:tgtEl>
                                          <p:spTgt spid="307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075">
                                            <p:txEl>
                                              <p:pRg st="2" end="2"/>
                                            </p:txEl>
                                          </p:spTgt>
                                        </p:tgtEl>
                                        <p:attrNameLst>
                                          <p:attrName>ppt_y</p:attrName>
                                        </p:attrNameLst>
                                      </p:cBhvr>
                                      <p:tavLst>
                                        <p:tav tm="0">
                                          <p:val>
                                            <p:strVal val="#ppt_y-.1"/>
                                          </p:val>
                                        </p:tav>
                                        <p:tav tm="100000">
                                          <p:val>
                                            <p:strVal val="#ppt_y"/>
                                          </p:val>
                                        </p:tav>
                                      </p:tavLst>
                                    </p:anim>
                                  </p:childTnLst>
                                </p:cTn>
                              </p:par>
                            </p:childTnLst>
                          </p:cTn>
                        </p:par>
                        <p:par>
                          <p:cTn id="17" fill="hold" nodeType="afterGroup">
                            <p:stCondLst>
                              <p:cond delay="1000"/>
                            </p:stCondLst>
                            <p:childTnLst>
                              <p:par>
                                <p:cTn id="18" presetID="6" presetClass="entr" presetSubtype="16" fill="hold" nodeType="afterEffect">
                                  <p:stCondLst>
                                    <p:cond delay="1500"/>
                                  </p:stCondLst>
                                  <p:childTnLst>
                                    <p:set>
                                      <p:cBhvr>
                                        <p:cTn id="19" dur="1" fill="hold">
                                          <p:stCondLst>
                                            <p:cond delay="0"/>
                                          </p:stCondLst>
                                        </p:cTn>
                                        <p:tgtEl>
                                          <p:spTgt spid="3075">
                                            <p:txEl>
                                              <p:pRg st="3" end="3"/>
                                            </p:txEl>
                                          </p:spTgt>
                                        </p:tgtEl>
                                        <p:attrNameLst>
                                          <p:attrName>style.visibility</p:attrName>
                                        </p:attrNameLst>
                                      </p:cBhvr>
                                      <p:to>
                                        <p:strVal val="visible"/>
                                      </p:to>
                                    </p:set>
                                    <p:animEffect transition="in" filter="circle(in)">
                                      <p:cBhvr>
                                        <p:cTn id="20" dur="2000"/>
                                        <p:tgtEl>
                                          <p:spTgt spid="30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457200" y="1362075"/>
            <a:ext cx="8534400" cy="4764088"/>
          </a:xfrm>
        </p:spPr>
        <p:txBody>
          <a:bodyPr/>
          <a:lstStyle/>
          <a:p>
            <a:pPr marL="0" indent="0" algn="ctr" eaLnBrk="1" hangingPunct="1">
              <a:buFontTx/>
              <a:buNone/>
              <a:defRPr/>
            </a:pPr>
            <a:r>
              <a:rPr lang="en-US" b="1" dirty="0"/>
              <a:t>Allowing the “Gold Standard” of God’s word to be our guide</a:t>
            </a:r>
          </a:p>
          <a:p>
            <a:pPr>
              <a:buFont typeface="Wingdings" pitchFamily="2" charset="2"/>
              <a:buChar char="Ø"/>
              <a:defRPr/>
            </a:pPr>
            <a:r>
              <a:rPr lang="en-US" sz="2800" b="1" dirty="0" smtClean="0"/>
              <a:t>Our worship should be done in the following manner:</a:t>
            </a:r>
            <a:endParaRPr lang="en-US" sz="2400" dirty="0" smtClean="0"/>
          </a:p>
          <a:p>
            <a:pPr lvl="1">
              <a:buFont typeface="Wingdings" pitchFamily="2" charset="2"/>
              <a:buChar char="ü"/>
              <a:defRPr/>
            </a:pPr>
            <a:r>
              <a:rPr lang="en-US" b="1" dirty="0" smtClean="0"/>
              <a:t> In reverence and fear </a:t>
            </a:r>
            <a:r>
              <a:rPr lang="en-US" sz="2400" dirty="0"/>
              <a:t>(Hebrews 12:28; Ps. 89:7</a:t>
            </a:r>
            <a:r>
              <a:rPr lang="en-US" sz="2400" dirty="0" smtClean="0"/>
              <a:t>)</a:t>
            </a:r>
          </a:p>
          <a:p>
            <a:pPr lvl="1">
              <a:buFont typeface="Wingdings" pitchFamily="2" charset="2"/>
              <a:buChar char="ü"/>
              <a:defRPr/>
            </a:pPr>
            <a:r>
              <a:rPr lang="en-US" b="1" dirty="0" smtClean="0"/>
              <a:t> In the beauty of His holiness </a:t>
            </a:r>
            <a:r>
              <a:rPr lang="en-US" sz="2400" dirty="0" smtClean="0"/>
              <a:t>(Ps</a:t>
            </a:r>
            <a:r>
              <a:rPr lang="en-US" sz="2400" dirty="0"/>
              <a:t>. </a:t>
            </a:r>
            <a:r>
              <a:rPr lang="en-US" sz="2400" dirty="0" smtClean="0"/>
              <a:t>96:9)</a:t>
            </a:r>
            <a:endParaRPr lang="en-US" sz="2400" b="1" dirty="0"/>
          </a:p>
          <a:p>
            <a:pPr lvl="1">
              <a:buFont typeface="Wingdings" pitchFamily="2" charset="2"/>
              <a:buChar char="ü"/>
              <a:defRPr/>
            </a:pPr>
            <a:r>
              <a:rPr lang="en-US" sz="2400" b="1" dirty="0"/>
              <a:t> </a:t>
            </a:r>
            <a:r>
              <a:rPr lang="en-US" b="1" dirty="0"/>
              <a:t>In </a:t>
            </a:r>
            <a:r>
              <a:rPr lang="en-US" b="1" dirty="0" smtClean="0"/>
              <a:t>obedience to His will </a:t>
            </a:r>
            <a:r>
              <a:rPr lang="en-US" sz="2400" dirty="0" smtClean="0"/>
              <a:t>(</a:t>
            </a:r>
            <a:r>
              <a:rPr lang="en-US" sz="2400" dirty="0"/>
              <a:t>Ps. 119:33-35</a:t>
            </a:r>
            <a:r>
              <a:rPr lang="en-US" sz="2400" dirty="0" smtClean="0"/>
              <a:t>)</a:t>
            </a:r>
            <a:endParaRPr lang="en-US" sz="1100" dirty="0" smtClean="0"/>
          </a:p>
          <a:p>
            <a:pPr lvl="1">
              <a:buFont typeface="Wingdings" pitchFamily="2" charset="2"/>
              <a:buChar char="ü"/>
              <a:defRPr/>
            </a:pPr>
            <a:endParaRPr lang="en-US" sz="1100" b="1" dirty="0"/>
          </a:p>
          <a:p>
            <a:pPr marL="457200" lvl="1" indent="0">
              <a:buFontTx/>
              <a:buNone/>
              <a:defRPr/>
            </a:pPr>
            <a:endParaRPr lang="en-US" sz="2400" b="1" dirty="0"/>
          </a:p>
          <a:p>
            <a:pPr lvl="1">
              <a:buFont typeface="Wingdings" pitchFamily="2" charset="2"/>
              <a:buChar char="ü"/>
              <a:defRPr/>
            </a:pPr>
            <a:endParaRPr lang="en-US" sz="2400" b="1" dirty="0" smtClean="0"/>
          </a:p>
          <a:p>
            <a:pPr marL="0" indent="0">
              <a:buFontTx/>
              <a:buNone/>
              <a:defRPr/>
            </a:pPr>
            <a:r>
              <a:rPr lang="en-US" sz="2800" b="1" dirty="0"/>
              <a:t>	</a:t>
            </a:r>
            <a:endParaRPr lang="en-US" sz="2800" b="1" dirty="0" smtClean="0"/>
          </a:p>
        </p:txBody>
      </p:sp>
      <p:sp>
        <p:nvSpPr>
          <p:cNvPr id="38915" name="Rectangle 2"/>
          <p:cNvSpPr>
            <a:spLocks noGrp="1" noChangeArrowheads="1"/>
          </p:cNvSpPr>
          <p:nvPr>
            <p:ph type="title"/>
          </p:nvPr>
        </p:nvSpPr>
        <p:spPr>
          <a:xfrm>
            <a:off x="457200" y="228600"/>
            <a:ext cx="8229600" cy="685800"/>
          </a:xfrm>
        </p:spPr>
        <p:txBody>
          <a:bodyPr/>
          <a:lstStyle/>
          <a:p>
            <a:pPr algn="l" eaLnBrk="1" hangingPunct="1"/>
            <a:r>
              <a:rPr lang="en-US" sz="3600" b="1" smtClean="0">
                <a:latin typeface="Times New Roman" pitchFamily="18" charset="0"/>
                <a:cs typeface="Times New Roman" pitchFamily="18" charset="0"/>
              </a:rPr>
              <a:t>Deviations in worship of the church</a:t>
            </a:r>
          </a:p>
        </p:txBody>
      </p:sp>
      <p:pic>
        <p:nvPicPr>
          <p:cNvPr id="38916" name="Picture 4" descr="depositphotos_1750966-Silhouettes-of-young-peopl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6248400"/>
            <a:ext cx="990600" cy="528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917" name="Picture 16" descr="cooltext95795242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76400" y="6324600"/>
            <a:ext cx="7010400" cy="44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918" name="Picture 17" descr="ornbar2pink"/>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6725" y="990600"/>
            <a:ext cx="822960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animEffect transition="in" filter="fade">
                                      <p:cBhvr>
                                        <p:cTn id="7" dur="1750"/>
                                        <p:tgtEl>
                                          <p:spTgt spid="3075">
                                            <p:txEl>
                                              <p:pRg st="1" end="1"/>
                                            </p:txEl>
                                          </p:spTgt>
                                        </p:tgtEl>
                                      </p:cBhvr>
                                    </p:animEffect>
                                    <p:anim calcmode="lin" valueType="num">
                                      <p:cBhvr>
                                        <p:cTn id="8" dur="1750" fill="hold"/>
                                        <p:tgtEl>
                                          <p:spTgt spid="3075">
                                            <p:txEl>
                                              <p:pRg st="1" end="1"/>
                                            </p:txEl>
                                          </p:spTgt>
                                        </p:tgtEl>
                                        <p:attrNameLst>
                                          <p:attrName>ppt_x</p:attrName>
                                        </p:attrNameLst>
                                      </p:cBhvr>
                                      <p:tavLst>
                                        <p:tav tm="0">
                                          <p:val>
                                            <p:strVal val="#ppt_x"/>
                                          </p:val>
                                        </p:tav>
                                        <p:tav tm="100000">
                                          <p:val>
                                            <p:strVal val="#ppt_x"/>
                                          </p:val>
                                        </p:tav>
                                      </p:tavLst>
                                    </p:anim>
                                    <p:anim calcmode="lin" valueType="num">
                                      <p:cBhvr>
                                        <p:cTn id="9" dur="1750" fill="hold"/>
                                        <p:tgtEl>
                                          <p:spTgt spid="3075">
                                            <p:txEl>
                                              <p:pRg st="1" end="1"/>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750"/>
                            </p:stCondLst>
                            <p:childTnLst>
                              <p:par>
                                <p:cTn id="11" presetID="6" presetClass="entr" presetSubtype="16" fill="hold" nodeType="afterEffect">
                                  <p:stCondLst>
                                    <p:cond delay="500"/>
                                  </p:stCondLst>
                                  <p:childTnLst>
                                    <p:set>
                                      <p:cBhvr>
                                        <p:cTn id="12" dur="1" fill="hold">
                                          <p:stCondLst>
                                            <p:cond delay="0"/>
                                          </p:stCondLst>
                                        </p:cTn>
                                        <p:tgtEl>
                                          <p:spTgt spid="3075">
                                            <p:txEl>
                                              <p:pRg st="2" end="2"/>
                                            </p:txEl>
                                          </p:spTgt>
                                        </p:tgtEl>
                                        <p:attrNameLst>
                                          <p:attrName>style.visibility</p:attrName>
                                        </p:attrNameLst>
                                      </p:cBhvr>
                                      <p:to>
                                        <p:strVal val="visible"/>
                                      </p:to>
                                    </p:set>
                                    <p:animEffect transition="in" filter="circle(in)">
                                      <p:cBhvr>
                                        <p:cTn id="13" dur="2000"/>
                                        <p:tgtEl>
                                          <p:spTgt spid="3075">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6" presetClass="entr" presetSubtype="16" fill="hold" nodeType="clickEffect">
                                  <p:stCondLst>
                                    <p:cond delay="0"/>
                                  </p:stCondLst>
                                  <p:childTnLst>
                                    <p:set>
                                      <p:cBhvr>
                                        <p:cTn id="17" dur="1" fill="hold">
                                          <p:stCondLst>
                                            <p:cond delay="0"/>
                                          </p:stCondLst>
                                        </p:cTn>
                                        <p:tgtEl>
                                          <p:spTgt spid="3075">
                                            <p:txEl>
                                              <p:pRg st="3" end="3"/>
                                            </p:txEl>
                                          </p:spTgt>
                                        </p:tgtEl>
                                        <p:attrNameLst>
                                          <p:attrName>style.visibility</p:attrName>
                                        </p:attrNameLst>
                                      </p:cBhvr>
                                      <p:to>
                                        <p:strVal val="visible"/>
                                      </p:to>
                                    </p:set>
                                    <p:animEffect transition="in" filter="circle(in)">
                                      <p:cBhvr>
                                        <p:cTn id="18" dur="2000"/>
                                        <p:tgtEl>
                                          <p:spTgt spid="3075">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6" presetClass="entr" presetSubtype="16" fill="hold" nodeType="clickEffect">
                                  <p:stCondLst>
                                    <p:cond delay="0"/>
                                  </p:stCondLst>
                                  <p:childTnLst>
                                    <p:set>
                                      <p:cBhvr>
                                        <p:cTn id="22" dur="1" fill="hold">
                                          <p:stCondLst>
                                            <p:cond delay="0"/>
                                          </p:stCondLst>
                                        </p:cTn>
                                        <p:tgtEl>
                                          <p:spTgt spid="3075">
                                            <p:txEl>
                                              <p:pRg st="4" end="4"/>
                                            </p:txEl>
                                          </p:spTgt>
                                        </p:tgtEl>
                                        <p:attrNameLst>
                                          <p:attrName>style.visibility</p:attrName>
                                        </p:attrNameLst>
                                      </p:cBhvr>
                                      <p:to>
                                        <p:strVal val="visible"/>
                                      </p:to>
                                    </p:set>
                                    <p:animEffect transition="in" filter="circle(in)">
                                      <p:cBhvr>
                                        <p:cTn id="23" dur="2000"/>
                                        <p:tgtEl>
                                          <p:spTgt spid="30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457200" y="1362075"/>
            <a:ext cx="8534400" cy="4764088"/>
          </a:xfrm>
        </p:spPr>
        <p:txBody>
          <a:bodyPr/>
          <a:lstStyle/>
          <a:p>
            <a:pPr marL="0" indent="0" eaLnBrk="1" hangingPunct="1">
              <a:buFontTx/>
              <a:buNone/>
              <a:defRPr/>
            </a:pPr>
            <a:r>
              <a:rPr lang="en-US" sz="3600" b="1" dirty="0" smtClean="0"/>
              <a:t>Allow God’s Word to be our guide…</a:t>
            </a:r>
          </a:p>
          <a:p>
            <a:pPr lvl="1">
              <a:buFont typeface="Wingdings" pitchFamily="2" charset="2"/>
              <a:buChar char="ü"/>
              <a:defRPr/>
            </a:pPr>
            <a:endParaRPr lang="en-US" sz="1100" b="1" dirty="0"/>
          </a:p>
          <a:p>
            <a:pPr marL="457200" lvl="1" indent="0" algn="ctr">
              <a:buFontTx/>
              <a:buNone/>
              <a:defRPr/>
            </a:pPr>
            <a:r>
              <a:rPr lang="en-US" sz="4800" i="1" dirty="0"/>
              <a:t>“The essence of true holiness is conformity to the nature </a:t>
            </a:r>
            <a:r>
              <a:rPr lang="en-US" sz="4800" i="1" u="sng" dirty="0"/>
              <a:t>and</a:t>
            </a:r>
            <a:r>
              <a:rPr lang="en-US" sz="4800" i="1" dirty="0"/>
              <a:t> </a:t>
            </a:r>
            <a:r>
              <a:rPr lang="en-US" sz="4800" i="1" u="sng" dirty="0"/>
              <a:t>will</a:t>
            </a:r>
            <a:r>
              <a:rPr lang="en-US" sz="4800" i="1" dirty="0"/>
              <a:t> of God.” </a:t>
            </a:r>
            <a:endParaRPr lang="en-US" sz="4800" i="1" dirty="0" smtClean="0"/>
          </a:p>
          <a:p>
            <a:pPr marL="457200" lvl="1" indent="0" algn="ctr">
              <a:buFontTx/>
              <a:buNone/>
              <a:defRPr/>
            </a:pPr>
            <a:r>
              <a:rPr lang="en-US" sz="4800" i="1" dirty="0"/>
              <a:t> </a:t>
            </a:r>
            <a:r>
              <a:rPr lang="en-US" sz="4800" i="1" dirty="0" smtClean="0"/>
              <a:t>                                 </a:t>
            </a:r>
            <a:r>
              <a:rPr lang="en-US" sz="1800" dirty="0" smtClean="0"/>
              <a:t>(</a:t>
            </a:r>
            <a:r>
              <a:rPr lang="en-US" sz="1800" dirty="0"/>
              <a:t>Samuel Lucas) </a:t>
            </a:r>
          </a:p>
          <a:p>
            <a:pPr marL="457200" lvl="1" indent="0">
              <a:buFontTx/>
              <a:buNone/>
              <a:defRPr/>
            </a:pPr>
            <a:endParaRPr lang="en-US" sz="2400" b="1" dirty="0"/>
          </a:p>
          <a:p>
            <a:pPr lvl="1">
              <a:buFont typeface="Wingdings" pitchFamily="2" charset="2"/>
              <a:buChar char="ü"/>
              <a:defRPr/>
            </a:pPr>
            <a:endParaRPr lang="en-US" sz="2400" b="1" dirty="0" smtClean="0"/>
          </a:p>
          <a:p>
            <a:pPr marL="0" indent="0">
              <a:buFontTx/>
              <a:buNone/>
              <a:defRPr/>
            </a:pPr>
            <a:r>
              <a:rPr lang="en-US" sz="2800" b="1" dirty="0"/>
              <a:t>	</a:t>
            </a:r>
            <a:endParaRPr lang="en-US" sz="2800" b="1" dirty="0" smtClean="0"/>
          </a:p>
        </p:txBody>
      </p:sp>
      <p:sp>
        <p:nvSpPr>
          <p:cNvPr id="39939" name="Rectangle 2"/>
          <p:cNvSpPr>
            <a:spLocks noGrp="1" noChangeArrowheads="1"/>
          </p:cNvSpPr>
          <p:nvPr>
            <p:ph type="title"/>
          </p:nvPr>
        </p:nvSpPr>
        <p:spPr>
          <a:xfrm>
            <a:off x="457200" y="228600"/>
            <a:ext cx="8229600" cy="685800"/>
          </a:xfrm>
        </p:spPr>
        <p:txBody>
          <a:bodyPr/>
          <a:lstStyle/>
          <a:p>
            <a:pPr algn="l" eaLnBrk="1" hangingPunct="1"/>
            <a:r>
              <a:rPr lang="en-US" sz="3600" b="1" smtClean="0">
                <a:latin typeface="Times New Roman" pitchFamily="18" charset="0"/>
                <a:cs typeface="Times New Roman" pitchFamily="18" charset="0"/>
              </a:rPr>
              <a:t>Deviations in worship of the church</a:t>
            </a:r>
          </a:p>
        </p:txBody>
      </p:sp>
      <p:pic>
        <p:nvPicPr>
          <p:cNvPr id="39940" name="Picture 4" descr="depositphotos_1750966-Silhouettes-of-young-peopl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6248400"/>
            <a:ext cx="990600" cy="528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941" name="Picture 16" descr="cooltext95795242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76400" y="6324600"/>
            <a:ext cx="7010400" cy="44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942" name="Picture 17" descr="ornbar2pink"/>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6725" y="990600"/>
            <a:ext cx="822960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2000"/>
                                        <p:tgtEl>
                                          <p:spTgt spid="3075">
                                            <p:txEl>
                                              <p:pRg st="0" end="0"/>
                                            </p:txEl>
                                          </p:spTgt>
                                        </p:tgtEl>
                                      </p:cBhvr>
                                    </p:animEffect>
                                  </p:childTnLst>
                                </p:cTn>
                              </p:par>
                              <p:par>
                                <p:cTn id="8" presetID="31" presetClass="entr" presetSubtype="0" fill="hold" nodeType="withEffect">
                                  <p:stCondLst>
                                    <p:cond delay="1250"/>
                                  </p:stCondLst>
                                  <p:childTnLst>
                                    <p:set>
                                      <p:cBhvr>
                                        <p:cTn id="9" dur="1" fill="hold">
                                          <p:stCondLst>
                                            <p:cond delay="0"/>
                                          </p:stCondLst>
                                        </p:cTn>
                                        <p:tgtEl>
                                          <p:spTgt spid="3075">
                                            <p:txEl>
                                              <p:pRg st="2" end="2"/>
                                            </p:txEl>
                                          </p:spTgt>
                                        </p:tgtEl>
                                        <p:attrNameLst>
                                          <p:attrName>style.visibility</p:attrName>
                                        </p:attrNameLst>
                                      </p:cBhvr>
                                      <p:to>
                                        <p:strVal val="visible"/>
                                      </p:to>
                                    </p:set>
                                    <p:anim calcmode="lin" valueType="num">
                                      <p:cBhvr>
                                        <p:cTn id="10" dur="1750" fill="hold"/>
                                        <p:tgtEl>
                                          <p:spTgt spid="3075">
                                            <p:txEl>
                                              <p:pRg st="2" end="2"/>
                                            </p:txEl>
                                          </p:spTgt>
                                        </p:tgtEl>
                                        <p:attrNameLst>
                                          <p:attrName>ppt_w</p:attrName>
                                        </p:attrNameLst>
                                      </p:cBhvr>
                                      <p:tavLst>
                                        <p:tav tm="0">
                                          <p:val>
                                            <p:fltVal val="0"/>
                                          </p:val>
                                        </p:tav>
                                        <p:tav tm="100000">
                                          <p:val>
                                            <p:strVal val="#ppt_w"/>
                                          </p:val>
                                        </p:tav>
                                      </p:tavLst>
                                    </p:anim>
                                    <p:anim calcmode="lin" valueType="num">
                                      <p:cBhvr>
                                        <p:cTn id="11" dur="1750" fill="hold"/>
                                        <p:tgtEl>
                                          <p:spTgt spid="3075">
                                            <p:txEl>
                                              <p:pRg st="2" end="2"/>
                                            </p:txEl>
                                          </p:spTgt>
                                        </p:tgtEl>
                                        <p:attrNameLst>
                                          <p:attrName>ppt_h</p:attrName>
                                        </p:attrNameLst>
                                      </p:cBhvr>
                                      <p:tavLst>
                                        <p:tav tm="0">
                                          <p:val>
                                            <p:fltVal val="0"/>
                                          </p:val>
                                        </p:tav>
                                        <p:tav tm="100000">
                                          <p:val>
                                            <p:strVal val="#ppt_h"/>
                                          </p:val>
                                        </p:tav>
                                      </p:tavLst>
                                    </p:anim>
                                    <p:anim calcmode="lin" valueType="num">
                                      <p:cBhvr>
                                        <p:cTn id="12" dur="1750" fill="hold"/>
                                        <p:tgtEl>
                                          <p:spTgt spid="3075">
                                            <p:txEl>
                                              <p:pRg st="2" end="2"/>
                                            </p:txEl>
                                          </p:spTgt>
                                        </p:tgtEl>
                                        <p:attrNameLst>
                                          <p:attrName>style.rotation</p:attrName>
                                        </p:attrNameLst>
                                      </p:cBhvr>
                                      <p:tavLst>
                                        <p:tav tm="0">
                                          <p:val>
                                            <p:fltVal val="90"/>
                                          </p:val>
                                        </p:tav>
                                        <p:tav tm="100000">
                                          <p:val>
                                            <p:fltVal val="0"/>
                                          </p:val>
                                        </p:tav>
                                      </p:tavLst>
                                    </p:anim>
                                    <p:animEffect transition="in" filter="fade">
                                      <p:cBhvr>
                                        <p:cTn id="13" dur="1750"/>
                                        <p:tgtEl>
                                          <p:spTgt spid="3075">
                                            <p:txEl>
                                              <p:pRg st="2" end="2"/>
                                            </p:txEl>
                                          </p:spTgt>
                                        </p:tgtEl>
                                      </p:cBhvr>
                                    </p:animEffect>
                                  </p:childTnLst>
                                </p:cTn>
                              </p:par>
                            </p:childTnLst>
                          </p:cTn>
                        </p:par>
                        <p:par>
                          <p:cTn id="14" fill="hold" nodeType="afterGroup">
                            <p:stCondLst>
                              <p:cond delay="3000"/>
                            </p:stCondLst>
                            <p:childTnLst>
                              <p:par>
                                <p:cTn id="15" presetID="10" presetClass="entr" presetSubtype="0" fill="hold" nodeType="afterEffect">
                                  <p:stCondLst>
                                    <p:cond delay="0"/>
                                  </p:stCondLst>
                                  <p:childTnLst>
                                    <p:set>
                                      <p:cBhvr>
                                        <p:cTn id="16" dur="1" fill="hold">
                                          <p:stCondLst>
                                            <p:cond delay="0"/>
                                          </p:stCondLst>
                                        </p:cTn>
                                        <p:tgtEl>
                                          <p:spTgt spid="3075">
                                            <p:txEl>
                                              <p:pRg st="3" end="3"/>
                                            </p:txEl>
                                          </p:spTgt>
                                        </p:tgtEl>
                                        <p:attrNameLst>
                                          <p:attrName>style.visibility</p:attrName>
                                        </p:attrNameLst>
                                      </p:cBhvr>
                                      <p:to>
                                        <p:strVal val="visible"/>
                                      </p:to>
                                    </p:set>
                                    <p:animEffect transition="in" filter="fade">
                                      <p:cBhvr>
                                        <p:cTn id="17" dur="500"/>
                                        <p:tgtEl>
                                          <p:spTgt spid="3075">
                                            <p:txEl>
                                              <p:pRg st="3" end="3"/>
                                            </p:txEl>
                                          </p:spTgt>
                                        </p:tgtEl>
                                      </p:cBhvr>
                                    </p:animEffect>
                                  </p:childTnLst>
                                </p:cTn>
                              </p:par>
                            </p:childTnLst>
                          </p:cTn>
                        </p:par>
                        <p:par>
                          <p:cTn id="18" fill="hold" nodeType="afterGroup">
                            <p:stCondLst>
                              <p:cond delay="3500"/>
                            </p:stCondLst>
                            <p:childTnLst>
                              <p:par>
                                <p:cTn id="19" presetID="3" presetClass="emph" presetSubtype="2" fill="hold" nodeType="afterEffect">
                                  <p:stCondLst>
                                    <p:cond delay="0"/>
                                  </p:stCondLst>
                                  <p:childTnLst>
                                    <p:animClr clrSpc="rgb" dir="cw">
                                      <p:cBhvr override="childStyle">
                                        <p:cTn id="20" dur="2000" fill="hold"/>
                                        <p:tgtEl>
                                          <p:spTgt spid="3075">
                                            <p:txEl>
                                              <p:pRg st="2" end="2"/>
                                            </p:txEl>
                                          </p:spTgt>
                                        </p:tgtEl>
                                        <p:attrNameLst>
                                          <p:attrName>style.color</p:attrName>
                                        </p:attrNameLst>
                                      </p:cBhvr>
                                      <p:to>
                                        <a:srgbClr val="3333F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457200" y="1362075"/>
            <a:ext cx="8534400" cy="4764088"/>
          </a:xfrm>
        </p:spPr>
        <p:txBody>
          <a:bodyPr/>
          <a:lstStyle/>
          <a:p>
            <a:pPr marL="457200" lvl="1" indent="0">
              <a:buFontTx/>
              <a:buNone/>
              <a:defRPr/>
            </a:pPr>
            <a:endParaRPr lang="en-US" sz="2400" b="1" dirty="0"/>
          </a:p>
          <a:p>
            <a:pPr lvl="1">
              <a:buFont typeface="Wingdings" pitchFamily="2" charset="2"/>
              <a:buChar char="ü"/>
              <a:defRPr/>
            </a:pPr>
            <a:endParaRPr lang="en-US" sz="2400" b="1" dirty="0" smtClean="0"/>
          </a:p>
          <a:p>
            <a:pPr marL="0" indent="0">
              <a:buFontTx/>
              <a:buNone/>
              <a:defRPr/>
            </a:pPr>
            <a:r>
              <a:rPr lang="en-US" sz="2800" b="1" dirty="0"/>
              <a:t>	</a:t>
            </a:r>
            <a:endParaRPr lang="en-US" sz="2800" b="1" dirty="0" smtClean="0"/>
          </a:p>
        </p:txBody>
      </p:sp>
      <p:sp>
        <p:nvSpPr>
          <p:cNvPr id="40963" name="Rectangle 2"/>
          <p:cNvSpPr>
            <a:spLocks noGrp="1" noChangeArrowheads="1"/>
          </p:cNvSpPr>
          <p:nvPr>
            <p:ph type="title"/>
          </p:nvPr>
        </p:nvSpPr>
        <p:spPr>
          <a:xfrm>
            <a:off x="457200" y="228600"/>
            <a:ext cx="8229600" cy="685800"/>
          </a:xfrm>
        </p:spPr>
        <p:txBody>
          <a:bodyPr/>
          <a:lstStyle/>
          <a:p>
            <a:pPr algn="l" eaLnBrk="1" hangingPunct="1"/>
            <a:r>
              <a:rPr lang="en-US" sz="3600" b="1" smtClean="0">
                <a:latin typeface="Times New Roman" pitchFamily="18" charset="0"/>
                <a:cs typeface="Times New Roman" pitchFamily="18" charset="0"/>
              </a:rPr>
              <a:t>Deviations in worship of the church</a:t>
            </a:r>
          </a:p>
        </p:txBody>
      </p:sp>
      <p:pic>
        <p:nvPicPr>
          <p:cNvPr id="40964" name="Picture 4" descr="depositphotos_1750966-Silhouettes-of-young-peopl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6248400"/>
            <a:ext cx="990600" cy="528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65" name="Picture 16" descr="cooltext95795242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76400" y="6324600"/>
            <a:ext cx="7010400" cy="44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66" name="Picture 17" descr="ornbar2pink"/>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6725" y="990600"/>
            <a:ext cx="822960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67"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58850" y="1362075"/>
            <a:ext cx="7296150" cy="48720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quot;No&quot; Symbol 1"/>
          <p:cNvSpPr/>
          <p:nvPr/>
        </p:nvSpPr>
        <p:spPr>
          <a:xfrm>
            <a:off x="2395538" y="1905000"/>
            <a:ext cx="4038600" cy="4114800"/>
          </a:xfrm>
          <a:prstGeom prst="noSmoking">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0000"/>
              </a:solidFill>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28600"/>
            <a:ext cx="8229600" cy="685800"/>
          </a:xfrm>
        </p:spPr>
        <p:txBody>
          <a:bodyPr/>
          <a:lstStyle/>
          <a:p>
            <a:pPr algn="l" eaLnBrk="1" hangingPunct="1"/>
            <a:r>
              <a:rPr lang="en-US" sz="3600" b="1" smtClean="0">
                <a:latin typeface="Times New Roman" pitchFamily="18" charset="0"/>
                <a:cs typeface="Times New Roman" pitchFamily="18" charset="0"/>
              </a:rPr>
              <a:t>Deviations in worship of the church</a:t>
            </a:r>
          </a:p>
        </p:txBody>
      </p:sp>
      <p:sp>
        <p:nvSpPr>
          <p:cNvPr id="3075" name="Rectangle 3"/>
          <p:cNvSpPr>
            <a:spLocks noGrp="1" noChangeArrowheads="1"/>
          </p:cNvSpPr>
          <p:nvPr>
            <p:ph type="body" idx="1"/>
          </p:nvPr>
        </p:nvSpPr>
        <p:spPr>
          <a:xfrm>
            <a:off x="457200" y="1362075"/>
            <a:ext cx="8229600" cy="4764088"/>
          </a:xfrm>
        </p:spPr>
        <p:txBody>
          <a:bodyPr/>
          <a:lstStyle/>
          <a:p>
            <a:pPr marL="0" indent="0" eaLnBrk="1" hangingPunct="1">
              <a:buFontTx/>
              <a:buNone/>
              <a:defRPr/>
            </a:pPr>
            <a:r>
              <a:rPr lang="en-US" b="1" dirty="0" smtClean="0"/>
              <a:t>Building the foundation….</a:t>
            </a:r>
          </a:p>
          <a:p>
            <a:pPr eaLnBrk="1" hangingPunct="1">
              <a:defRPr/>
            </a:pPr>
            <a:r>
              <a:rPr lang="en-US" sz="2800" u="sng" dirty="0" smtClean="0"/>
              <a:t>Sports</a:t>
            </a:r>
            <a:r>
              <a:rPr lang="en-US" sz="2800" dirty="0" smtClean="0"/>
              <a:t>:</a:t>
            </a:r>
          </a:p>
          <a:p>
            <a:pPr lvl="1" eaLnBrk="1" hangingPunct="1">
              <a:defRPr/>
            </a:pPr>
            <a:r>
              <a:rPr lang="en-US" sz="2600" dirty="0" smtClean="0"/>
              <a:t>Why does a player get assessed a penalty when he drops the ball in the wrong location after a lost ball in the hazard?</a:t>
            </a:r>
          </a:p>
          <a:p>
            <a:pPr lvl="1" eaLnBrk="1" hangingPunct="1">
              <a:defRPr/>
            </a:pPr>
            <a:r>
              <a:rPr lang="en-US" sz="2600" dirty="0" smtClean="0"/>
              <a:t>All organized sports have rules and regulations.</a:t>
            </a:r>
          </a:p>
          <a:p>
            <a:pPr lvl="1" eaLnBrk="1" hangingPunct="1">
              <a:defRPr/>
            </a:pPr>
            <a:r>
              <a:rPr lang="en-US" sz="2600" dirty="0" smtClean="0"/>
              <a:t>“</a:t>
            </a:r>
            <a:r>
              <a:rPr lang="en-US" sz="2600" i="1" dirty="0" smtClean="0"/>
              <a:t>The Rules of Golf</a:t>
            </a:r>
            <a:r>
              <a:rPr lang="en-US" sz="2600" dirty="0" smtClean="0"/>
              <a:t>” is the “Gold Standard” of golf.</a:t>
            </a:r>
            <a:endParaRPr lang="en-US" dirty="0"/>
          </a:p>
        </p:txBody>
      </p:sp>
      <p:pic>
        <p:nvPicPr>
          <p:cNvPr id="5124" name="Picture 4" descr="depositphotos_1750966-Silhouettes-of-young-peopl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6248400"/>
            <a:ext cx="990600" cy="528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5" name="Picture 16" descr="cooltext95795242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76400" y="6324600"/>
            <a:ext cx="7010400" cy="44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6" name="Picture 17" descr="ornbar2pink"/>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6725" y="990600"/>
            <a:ext cx="822960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500"/>
                                  </p:stCondLst>
                                  <p:childTnLst>
                                    <p:set>
                                      <p:cBhvr>
                                        <p:cTn id="6" dur="1" fill="hold">
                                          <p:stCondLst>
                                            <p:cond delay="0"/>
                                          </p:stCondLst>
                                        </p:cTn>
                                        <p:tgtEl>
                                          <p:spTgt spid="3075">
                                            <p:txEl>
                                              <p:pRg st="1" end="1"/>
                                            </p:txEl>
                                          </p:spTgt>
                                        </p:tgtEl>
                                        <p:attrNameLst>
                                          <p:attrName>style.visibility</p:attrName>
                                        </p:attrNameLst>
                                      </p:cBhvr>
                                      <p:to>
                                        <p:strVal val="visible"/>
                                      </p:to>
                                    </p:set>
                                    <p:animEffect transition="in" filter="wipe(left)">
                                      <p:cBhvr>
                                        <p:cTn id="7" dur="1250"/>
                                        <p:tgtEl>
                                          <p:spTgt spid="3075">
                                            <p:txEl>
                                              <p:pRg st="1" end="1"/>
                                            </p:txEl>
                                          </p:spTgt>
                                        </p:tgtEl>
                                      </p:cBhvr>
                                    </p:animEffect>
                                  </p:childTnLst>
                                </p:cTn>
                              </p:par>
                            </p:childTnLst>
                          </p:cTn>
                        </p:par>
                        <p:par>
                          <p:cTn id="8" fill="hold" nodeType="afterGroup">
                            <p:stCondLst>
                              <p:cond delay="1750"/>
                            </p:stCondLst>
                            <p:childTnLst>
                              <p:par>
                                <p:cTn id="9" presetID="2" presetClass="entr" presetSubtype="8" fill="hold" nodeType="afterEffect">
                                  <p:stCondLst>
                                    <p:cond delay="1250"/>
                                  </p:stCondLst>
                                  <p:childTnLst>
                                    <p:set>
                                      <p:cBhvr>
                                        <p:cTn id="10" dur="1" fill="hold">
                                          <p:stCondLst>
                                            <p:cond delay="0"/>
                                          </p:stCondLst>
                                        </p:cTn>
                                        <p:tgtEl>
                                          <p:spTgt spid="3075">
                                            <p:txEl>
                                              <p:pRg st="2" end="2"/>
                                            </p:txEl>
                                          </p:spTgt>
                                        </p:tgtEl>
                                        <p:attrNameLst>
                                          <p:attrName>style.visibility</p:attrName>
                                        </p:attrNameLst>
                                      </p:cBhvr>
                                      <p:to>
                                        <p:strVal val="visible"/>
                                      </p:to>
                                    </p:set>
                                    <p:anim calcmode="lin" valueType="num">
                                      <p:cBhvr additive="base">
                                        <p:cTn id="11" dur="1000" fill="hold"/>
                                        <p:tgtEl>
                                          <p:spTgt spid="3075">
                                            <p:txEl>
                                              <p:pRg st="2" end="2"/>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30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3075">
                                            <p:txEl>
                                              <p:pRg st="3" end="3"/>
                                            </p:txEl>
                                          </p:spTgt>
                                        </p:tgtEl>
                                        <p:attrNameLst>
                                          <p:attrName>style.visibility</p:attrName>
                                        </p:attrNameLst>
                                      </p:cBhvr>
                                      <p:to>
                                        <p:strVal val="visible"/>
                                      </p:to>
                                    </p:set>
                                    <p:anim calcmode="lin" valueType="num">
                                      <p:cBhvr additive="base">
                                        <p:cTn id="17" dur="1000" fill="hold"/>
                                        <p:tgtEl>
                                          <p:spTgt spid="3075">
                                            <p:txEl>
                                              <p:pRg st="3" end="3"/>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307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nodeType="clickEffect">
                                  <p:stCondLst>
                                    <p:cond delay="0"/>
                                  </p:stCondLst>
                                  <p:childTnLst>
                                    <p:set>
                                      <p:cBhvr>
                                        <p:cTn id="22" dur="1" fill="hold">
                                          <p:stCondLst>
                                            <p:cond delay="0"/>
                                          </p:stCondLst>
                                        </p:cTn>
                                        <p:tgtEl>
                                          <p:spTgt spid="3075">
                                            <p:txEl>
                                              <p:pRg st="4" end="4"/>
                                            </p:txEl>
                                          </p:spTgt>
                                        </p:tgtEl>
                                        <p:attrNameLst>
                                          <p:attrName>style.visibility</p:attrName>
                                        </p:attrNameLst>
                                      </p:cBhvr>
                                      <p:to>
                                        <p:strVal val="visible"/>
                                      </p:to>
                                    </p:set>
                                    <p:anim calcmode="lin" valueType="num">
                                      <p:cBhvr additive="base">
                                        <p:cTn id="23" dur="1000" fill="hold"/>
                                        <p:tgtEl>
                                          <p:spTgt spid="3075">
                                            <p:txEl>
                                              <p:pRg st="4" end="4"/>
                                            </p:txEl>
                                          </p:spTgt>
                                        </p:tgtEl>
                                        <p:attrNameLst>
                                          <p:attrName>ppt_x</p:attrName>
                                        </p:attrNameLst>
                                      </p:cBhvr>
                                      <p:tavLst>
                                        <p:tav tm="0">
                                          <p:val>
                                            <p:strVal val="0-#ppt_w/2"/>
                                          </p:val>
                                        </p:tav>
                                        <p:tav tm="100000">
                                          <p:val>
                                            <p:strVal val="#ppt_x"/>
                                          </p:val>
                                        </p:tav>
                                      </p:tavLst>
                                    </p:anim>
                                    <p:anim calcmode="lin" valueType="num">
                                      <p:cBhvr additive="base">
                                        <p:cTn id="24" dur="1000" fill="hold"/>
                                        <p:tgtEl>
                                          <p:spTgt spid="307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28600"/>
            <a:ext cx="8229600" cy="685800"/>
          </a:xfrm>
        </p:spPr>
        <p:txBody>
          <a:bodyPr/>
          <a:lstStyle/>
          <a:p>
            <a:pPr algn="l" eaLnBrk="1" hangingPunct="1"/>
            <a:r>
              <a:rPr lang="en-US" sz="3600" b="1" smtClean="0">
                <a:latin typeface="Times New Roman" pitchFamily="18" charset="0"/>
                <a:cs typeface="Times New Roman" pitchFamily="18" charset="0"/>
              </a:rPr>
              <a:t>Deviations in worship of the church</a:t>
            </a:r>
          </a:p>
        </p:txBody>
      </p:sp>
      <p:sp>
        <p:nvSpPr>
          <p:cNvPr id="3075" name="Rectangle 3"/>
          <p:cNvSpPr>
            <a:spLocks noGrp="1" noChangeArrowheads="1"/>
          </p:cNvSpPr>
          <p:nvPr>
            <p:ph type="body" idx="1"/>
          </p:nvPr>
        </p:nvSpPr>
        <p:spPr>
          <a:xfrm>
            <a:off x="457200" y="1362075"/>
            <a:ext cx="8229600" cy="4764088"/>
          </a:xfrm>
        </p:spPr>
        <p:txBody>
          <a:bodyPr/>
          <a:lstStyle/>
          <a:p>
            <a:pPr marL="0" indent="0" eaLnBrk="1" hangingPunct="1">
              <a:buFontTx/>
              <a:buNone/>
              <a:defRPr/>
            </a:pPr>
            <a:r>
              <a:rPr lang="en-US" b="1" dirty="0" smtClean="0"/>
              <a:t>Building the foundation….</a:t>
            </a:r>
          </a:p>
          <a:p>
            <a:pPr eaLnBrk="1" hangingPunct="1">
              <a:defRPr/>
            </a:pPr>
            <a:r>
              <a:rPr lang="en-US" sz="2800" u="sng" dirty="0" smtClean="0"/>
              <a:t>Weight</a:t>
            </a:r>
            <a:r>
              <a:rPr lang="en-US" sz="2800" dirty="0" smtClean="0"/>
              <a:t>:</a:t>
            </a:r>
          </a:p>
          <a:p>
            <a:pPr lvl="1" eaLnBrk="1" hangingPunct="1">
              <a:defRPr/>
            </a:pPr>
            <a:r>
              <a:rPr lang="en-US" sz="2600" dirty="0" smtClean="0"/>
              <a:t>How do we know how much an object weighs?</a:t>
            </a:r>
          </a:p>
          <a:p>
            <a:pPr lvl="1" eaLnBrk="1" hangingPunct="1">
              <a:defRPr/>
            </a:pPr>
            <a:r>
              <a:rPr lang="en-US" sz="2600" dirty="0" smtClean="0"/>
              <a:t>There are laws</a:t>
            </a:r>
            <a:r>
              <a:rPr lang="en-US" sz="2600" dirty="0"/>
              <a:t>, regulations, and standards to achieve equity between buyers and sellers in the marketplace</a:t>
            </a:r>
            <a:r>
              <a:rPr lang="en-US" sz="2600" dirty="0" smtClean="0"/>
              <a:t>.</a:t>
            </a:r>
            <a:endParaRPr lang="en-US" sz="2600" dirty="0"/>
          </a:p>
        </p:txBody>
      </p:sp>
      <p:pic>
        <p:nvPicPr>
          <p:cNvPr id="6148" name="Picture 4" descr="depositphotos_1750966-Silhouettes-of-young-peopl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6248400"/>
            <a:ext cx="990600" cy="528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9" name="Picture 16" descr="cooltext95795242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76400" y="6324600"/>
            <a:ext cx="7010400" cy="44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50" name="Picture 17" descr="ornbar2pink"/>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6725" y="990600"/>
            <a:ext cx="822960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500"/>
                                  </p:stCondLst>
                                  <p:childTnLst>
                                    <p:set>
                                      <p:cBhvr>
                                        <p:cTn id="6" dur="1" fill="hold">
                                          <p:stCondLst>
                                            <p:cond delay="0"/>
                                          </p:stCondLst>
                                        </p:cTn>
                                        <p:tgtEl>
                                          <p:spTgt spid="3075">
                                            <p:txEl>
                                              <p:pRg st="1" end="1"/>
                                            </p:txEl>
                                          </p:spTgt>
                                        </p:tgtEl>
                                        <p:attrNameLst>
                                          <p:attrName>style.visibility</p:attrName>
                                        </p:attrNameLst>
                                      </p:cBhvr>
                                      <p:to>
                                        <p:strVal val="visible"/>
                                      </p:to>
                                    </p:set>
                                    <p:animEffect transition="in" filter="wipe(left)">
                                      <p:cBhvr>
                                        <p:cTn id="7" dur="1250"/>
                                        <p:tgtEl>
                                          <p:spTgt spid="3075">
                                            <p:txEl>
                                              <p:pRg st="1" end="1"/>
                                            </p:txEl>
                                          </p:spTgt>
                                        </p:tgtEl>
                                      </p:cBhvr>
                                    </p:animEffect>
                                  </p:childTnLst>
                                </p:cTn>
                              </p:par>
                            </p:childTnLst>
                          </p:cTn>
                        </p:par>
                        <p:par>
                          <p:cTn id="8" fill="hold" nodeType="afterGroup">
                            <p:stCondLst>
                              <p:cond delay="1750"/>
                            </p:stCondLst>
                            <p:childTnLst>
                              <p:par>
                                <p:cTn id="9" presetID="2" presetClass="entr" presetSubtype="8" fill="hold" nodeType="afterEffect">
                                  <p:stCondLst>
                                    <p:cond delay="1250"/>
                                  </p:stCondLst>
                                  <p:childTnLst>
                                    <p:set>
                                      <p:cBhvr>
                                        <p:cTn id="10" dur="1" fill="hold">
                                          <p:stCondLst>
                                            <p:cond delay="0"/>
                                          </p:stCondLst>
                                        </p:cTn>
                                        <p:tgtEl>
                                          <p:spTgt spid="3075">
                                            <p:txEl>
                                              <p:pRg st="2" end="2"/>
                                            </p:txEl>
                                          </p:spTgt>
                                        </p:tgtEl>
                                        <p:attrNameLst>
                                          <p:attrName>style.visibility</p:attrName>
                                        </p:attrNameLst>
                                      </p:cBhvr>
                                      <p:to>
                                        <p:strVal val="visible"/>
                                      </p:to>
                                    </p:set>
                                    <p:anim calcmode="lin" valueType="num">
                                      <p:cBhvr additive="base">
                                        <p:cTn id="11" dur="1000" fill="hold"/>
                                        <p:tgtEl>
                                          <p:spTgt spid="3075">
                                            <p:txEl>
                                              <p:pRg st="2" end="2"/>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30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3075">
                                            <p:txEl>
                                              <p:pRg st="3" end="3"/>
                                            </p:txEl>
                                          </p:spTgt>
                                        </p:tgtEl>
                                        <p:attrNameLst>
                                          <p:attrName>style.visibility</p:attrName>
                                        </p:attrNameLst>
                                      </p:cBhvr>
                                      <p:to>
                                        <p:strVal val="visible"/>
                                      </p:to>
                                    </p:set>
                                    <p:anim calcmode="lin" valueType="num">
                                      <p:cBhvr additive="base">
                                        <p:cTn id="17" dur="1000" fill="hold"/>
                                        <p:tgtEl>
                                          <p:spTgt spid="3075">
                                            <p:txEl>
                                              <p:pRg st="3" end="3"/>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307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628650"/>
            <a:ext cx="4716463" cy="59055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171" name="TextBox 1"/>
          <p:cNvSpPr txBox="1">
            <a:spLocks noChangeArrowheads="1"/>
          </p:cNvSpPr>
          <p:nvPr/>
        </p:nvSpPr>
        <p:spPr bwMode="auto">
          <a:xfrm>
            <a:off x="77788" y="187325"/>
            <a:ext cx="48006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solidFill>
                  <a:srgbClr val="000000"/>
                </a:solidFill>
              </a:rPr>
              <a:t>International Prototype of the kilogram (IPK)</a:t>
            </a:r>
          </a:p>
        </p:txBody>
      </p:sp>
      <p:grpSp>
        <p:nvGrpSpPr>
          <p:cNvPr id="3" name="Group 2"/>
          <p:cNvGrpSpPr>
            <a:grpSpLocks/>
          </p:cNvGrpSpPr>
          <p:nvPr/>
        </p:nvGrpSpPr>
        <p:grpSpPr bwMode="auto">
          <a:xfrm>
            <a:off x="5029200" y="1714500"/>
            <a:ext cx="2609850" cy="3733800"/>
            <a:chOff x="5029200" y="1714500"/>
            <a:chExt cx="2609161" cy="3733800"/>
          </a:xfrm>
        </p:grpSpPr>
        <p:pic>
          <p:nvPicPr>
            <p:cNvPr id="7199"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29200" y="1714500"/>
              <a:ext cx="2609161" cy="3733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200" name="TextBox 4"/>
            <p:cNvSpPr txBox="1">
              <a:spLocks noChangeArrowheads="1"/>
            </p:cNvSpPr>
            <p:nvPr/>
          </p:nvSpPr>
          <p:spPr bwMode="auto">
            <a:xfrm>
              <a:off x="5039436" y="1744913"/>
              <a:ext cx="9144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smtClean="0">
                  <a:solidFill>
                    <a:srgbClr val="FFFFFF"/>
                  </a:solidFill>
                </a:rPr>
                <a:t>IPK 20</a:t>
              </a:r>
            </a:p>
          </p:txBody>
        </p:sp>
      </p:grpSp>
      <p:grpSp>
        <p:nvGrpSpPr>
          <p:cNvPr id="5" name="Group 5"/>
          <p:cNvGrpSpPr>
            <a:grpSpLocks/>
          </p:cNvGrpSpPr>
          <p:nvPr/>
        </p:nvGrpSpPr>
        <p:grpSpPr bwMode="auto">
          <a:xfrm>
            <a:off x="7848600" y="557213"/>
            <a:ext cx="304800" cy="5438775"/>
            <a:chOff x="7848600" y="556988"/>
            <a:chExt cx="304800" cy="5439224"/>
          </a:xfrm>
        </p:grpSpPr>
        <p:sp>
          <p:nvSpPr>
            <p:cNvPr id="4" name="Oval 3"/>
            <p:cNvSpPr/>
            <p:nvPr/>
          </p:nvSpPr>
          <p:spPr>
            <a:xfrm>
              <a:off x="7848600" y="556988"/>
              <a:ext cx="304800" cy="433423"/>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8" name="Oval 7"/>
            <p:cNvSpPr/>
            <p:nvPr/>
          </p:nvSpPr>
          <p:spPr>
            <a:xfrm>
              <a:off x="7848600" y="1280948"/>
              <a:ext cx="304800" cy="433423"/>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9" name="Oval 8"/>
            <p:cNvSpPr/>
            <p:nvPr/>
          </p:nvSpPr>
          <p:spPr>
            <a:xfrm>
              <a:off x="7848600" y="1930288"/>
              <a:ext cx="304800" cy="433424"/>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0" name="Oval 9"/>
            <p:cNvSpPr/>
            <p:nvPr/>
          </p:nvSpPr>
          <p:spPr>
            <a:xfrm>
              <a:off x="7848600" y="2590743"/>
              <a:ext cx="304800" cy="433424"/>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1" name="Oval 10"/>
            <p:cNvSpPr/>
            <p:nvPr/>
          </p:nvSpPr>
          <p:spPr>
            <a:xfrm>
              <a:off x="7848600" y="3363920"/>
              <a:ext cx="304800" cy="435011"/>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2" name="Oval 11"/>
            <p:cNvSpPr/>
            <p:nvPr/>
          </p:nvSpPr>
          <p:spPr>
            <a:xfrm>
              <a:off x="7848600" y="4114869"/>
              <a:ext cx="304800" cy="433424"/>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3" name="Oval 12"/>
            <p:cNvSpPr/>
            <p:nvPr/>
          </p:nvSpPr>
          <p:spPr>
            <a:xfrm>
              <a:off x="7848600" y="4800725"/>
              <a:ext cx="304800" cy="433424"/>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 name="Oval 13"/>
            <p:cNvSpPr/>
            <p:nvPr/>
          </p:nvSpPr>
          <p:spPr>
            <a:xfrm>
              <a:off x="7848600" y="5562788"/>
              <a:ext cx="304800" cy="433424"/>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grpSp>
        <p:nvGrpSpPr>
          <p:cNvPr id="6" name="Group 6"/>
          <p:cNvGrpSpPr>
            <a:grpSpLocks/>
          </p:cNvGrpSpPr>
          <p:nvPr/>
        </p:nvGrpSpPr>
        <p:grpSpPr bwMode="auto">
          <a:xfrm>
            <a:off x="8458200" y="123825"/>
            <a:ext cx="152400" cy="6410325"/>
            <a:chOff x="8458200" y="123376"/>
            <a:chExt cx="152400" cy="6410774"/>
          </a:xfrm>
        </p:grpSpPr>
        <p:sp>
          <p:nvSpPr>
            <p:cNvPr id="15" name="Oval 14"/>
            <p:cNvSpPr/>
            <p:nvPr/>
          </p:nvSpPr>
          <p:spPr>
            <a:xfrm>
              <a:off x="8458200" y="123376"/>
              <a:ext cx="152400" cy="249255"/>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 name="Oval 15"/>
            <p:cNvSpPr/>
            <p:nvPr/>
          </p:nvSpPr>
          <p:spPr>
            <a:xfrm>
              <a:off x="8458200" y="525042"/>
              <a:ext cx="152400" cy="249254"/>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7" name="Oval 16"/>
            <p:cNvSpPr/>
            <p:nvPr/>
          </p:nvSpPr>
          <p:spPr>
            <a:xfrm>
              <a:off x="8458200" y="990212"/>
              <a:ext cx="152400" cy="249255"/>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8" name="Oval 17"/>
            <p:cNvSpPr/>
            <p:nvPr/>
          </p:nvSpPr>
          <p:spPr>
            <a:xfrm>
              <a:off x="8458200" y="1464908"/>
              <a:ext cx="152400" cy="249254"/>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9" name="Oval 18"/>
            <p:cNvSpPr/>
            <p:nvPr/>
          </p:nvSpPr>
          <p:spPr>
            <a:xfrm>
              <a:off x="8458200" y="1922140"/>
              <a:ext cx="152400" cy="249254"/>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 name="Oval 19"/>
            <p:cNvSpPr/>
            <p:nvPr/>
          </p:nvSpPr>
          <p:spPr>
            <a:xfrm>
              <a:off x="8458200" y="2363496"/>
              <a:ext cx="152400" cy="249254"/>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1" name="Oval 20"/>
            <p:cNvSpPr/>
            <p:nvPr/>
          </p:nvSpPr>
          <p:spPr>
            <a:xfrm>
              <a:off x="8458200" y="2798501"/>
              <a:ext cx="152400" cy="247667"/>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2" name="Oval 21"/>
            <p:cNvSpPr/>
            <p:nvPr/>
          </p:nvSpPr>
          <p:spPr>
            <a:xfrm>
              <a:off x="8458200" y="3239857"/>
              <a:ext cx="152400" cy="249254"/>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3" name="Oval 22"/>
            <p:cNvSpPr/>
            <p:nvPr/>
          </p:nvSpPr>
          <p:spPr>
            <a:xfrm>
              <a:off x="8458200" y="3673275"/>
              <a:ext cx="152400" cy="249255"/>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4" name="Oval 23"/>
            <p:cNvSpPr/>
            <p:nvPr/>
          </p:nvSpPr>
          <p:spPr>
            <a:xfrm>
              <a:off x="8458200" y="4092404"/>
              <a:ext cx="152400" cy="247667"/>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5" name="Oval 24"/>
            <p:cNvSpPr/>
            <p:nvPr/>
          </p:nvSpPr>
          <p:spPr>
            <a:xfrm>
              <a:off x="8458200" y="4536935"/>
              <a:ext cx="152400" cy="249255"/>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6" name="Oval 25"/>
            <p:cNvSpPr/>
            <p:nvPr/>
          </p:nvSpPr>
          <p:spPr>
            <a:xfrm>
              <a:off x="8458200" y="5017982"/>
              <a:ext cx="152400" cy="247667"/>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7" name="Oval 26"/>
            <p:cNvSpPr/>
            <p:nvPr/>
          </p:nvSpPr>
          <p:spPr>
            <a:xfrm>
              <a:off x="8458200" y="5438698"/>
              <a:ext cx="152400" cy="247667"/>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8" name="Oval 27"/>
            <p:cNvSpPr/>
            <p:nvPr/>
          </p:nvSpPr>
          <p:spPr>
            <a:xfrm>
              <a:off x="8458200" y="5872117"/>
              <a:ext cx="152400" cy="249254"/>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9" name="Oval 28"/>
            <p:cNvSpPr/>
            <p:nvPr/>
          </p:nvSpPr>
          <p:spPr>
            <a:xfrm>
              <a:off x="8458200" y="6284896"/>
              <a:ext cx="152400" cy="249254"/>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sp>
        <p:nvSpPr>
          <p:cNvPr id="2" name="Left Arrow 1"/>
          <p:cNvSpPr/>
          <p:nvPr/>
        </p:nvSpPr>
        <p:spPr>
          <a:xfrm>
            <a:off x="3352800" y="1281113"/>
            <a:ext cx="5638800" cy="5441950"/>
          </a:xfrm>
          <a:prstGeom prst="lef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solidFill>
                  <a:srgbClr val="FFFFFF"/>
                </a:solidFill>
              </a:rPr>
              <a:t>The IPK is the “Gold Standard” of weight measurement.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right)">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28600"/>
            <a:ext cx="8229600" cy="685800"/>
          </a:xfrm>
        </p:spPr>
        <p:txBody>
          <a:bodyPr/>
          <a:lstStyle/>
          <a:p>
            <a:pPr algn="l" eaLnBrk="1" hangingPunct="1"/>
            <a:r>
              <a:rPr lang="en-US" sz="3600" b="1" smtClean="0">
                <a:latin typeface="Times New Roman" pitchFamily="18" charset="0"/>
                <a:cs typeface="Times New Roman" pitchFamily="18" charset="0"/>
              </a:rPr>
              <a:t>Deviations in worship of the church</a:t>
            </a:r>
          </a:p>
        </p:txBody>
      </p:sp>
      <p:sp>
        <p:nvSpPr>
          <p:cNvPr id="3075" name="Rectangle 3"/>
          <p:cNvSpPr>
            <a:spLocks noGrp="1" noChangeArrowheads="1"/>
          </p:cNvSpPr>
          <p:nvPr>
            <p:ph type="body" idx="1"/>
          </p:nvPr>
        </p:nvSpPr>
        <p:spPr>
          <a:xfrm>
            <a:off x="457200" y="1362075"/>
            <a:ext cx="8229600" cy="4764088"/>
          </a:xfrm>
        </p:spPr>
        <p:txBody>
          <a:bodyPr/>
          <a:lstStyle/>
          <a:p>
            <a:pPr marL="0" indent="0" eaLnBrk="1" hangingPunct="1">
              <a:buFontTx/>
              <a:buNone/>
              <a:defRPr/>
            </a:pPr>
            <a:r>
              <a:rPr lang="en-US" b="1" dirty="0" smtClean="0"/>
              <a:t>Building the foundation….</a:t>
            </a:r>
          </a:p>
          <a:p>
            <a:pPr eaLnBrk="1" hangingPunct="1">
              <a:defRPr/>
            </a:pPr>
            <a:r>
              <a:rPr lang="en-US" sz="2800" u="sng" dirty="0" smtClean="0"/>
              <a:t>Law</a:t>
            </a:r>
            <a:r>
              <a:rPr lang="en-US" sz="2800" dirty="0" smtClean="0"/>
              <a:t>:</a:t>
            </a:r>
          </a:p>
          <a:p>
            <a:pPr lvl="1" eaLnBrk="1" hangingPunct="1">
              <a:defRPr/>
            </a:pPr>
            <a:r>
              <a:rPr lang="en-US" sz="2600" dirty="0" smtClean="0"/>
              <a:t>How do we know when we break the law?</a:t>
            </a:r>
          </a:p>
          <a:p>
            <a:pPr lvl="1" eaLnBrk="1" hangingPunct="1">
              <a:defRPr/>
            </a:pPr>
            <a:r>
              <a:rPr lang="en-US" sz="2600" dirty="0" smtClean="0"/>
              <a:t>In 1787, the Constitution was adopted by the Constitutional Convention.</a:t>
            </a:r>
            <a:endParaRPr lang="en-US" dirty="0"/>
          </a:p>
        </p:txBody>
      </p:sp>
      <p:pic>
        <p:nvPicPr>
          <p:cNvPr id="8196" name="Picture 4" descr="depositphotos_1750966-Silhouettes-of-young-peopl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6248400"/>
            <a:ext cx="990600" cy="528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7" name="Picture 16" descr="cooltext95795242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76400" y="6324600"/>
            <a:ext cx="7010400" cy="44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8" name="Picture 17" descr="ornbar2pink"/>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6725" y="990600"/>
            <a:ext cx="822960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500"/>
                                  </p:stCondLst>
                                  <p:childTnLst>
                                    <p:set>
                                      <p:cBhvr>
                                        <p:cTn id="6" dur="1" fill="hold">
                                          <p:stCondLst>
                                            <p:cond delay="0"/>
                                          </p:stCondLst>
                                        </p:cTn>
                                        <p:tgtEl>
                                          <p:spTgt spid="3075">
                                            <p:txEl>
                                              <p:pRg st="1" end="1"/>
                                            </p:txEl>
                                          </p:spTgt>
                                        </p:tgtEl>
                                        <p:attrNameLst>
                                          <p:attrName>style.visibility</p:attrName>
                                        </p:attrNameLst>
                                      </p:cBhvr>
                                      <p:to>
                                        <p:strVal val="visible"/>
                                      </p:to>
                                    </p:set>
                                    <p:animEffect transition="in" filter="wipe(left)">
                                      <p:cBhvr>
                                        <p:cTn id="7" dur="1250"/>
                                        <p:tgtEl>
                                          <p:spTgt spid="3075">
                                            <p:txEl>
                                              <p:pRg st="1" end="1"/>
                                            </p:txEl>
                                          </p:spTgt>
                                        </p:tgtEl>
                                      </p:cBhvr>
                                    </p:animEffect>
                                  </p:childTnLst>
                                </p:cTn>
                              </p:par>
                            </p:childTnLst>
                          </p:cTn>
                        </p:par>
                        <p:par>
                          <p:cTn id="8" fill="hold" nodeType="afterGroup">
                            <p:stCondLst>
                              <p:cond delay="1750"/>
                            </p:stCondLst>
                            <p:childTnLst>
                              <p:par>
                                <p:cTn id="9" presetID="2" presetClass="entr" presetSubtype="8" fill="hold" nodeType="afterEffect">
                                  <p:stCondLst>
                                    <p:cond delay="1250"/>
                                  </p:stCondLst>
                                  <p:childTnLst>
                                    <p:set>
                                      <p:cBhvr>
                                        <p:cTn id="10" dur="1" fill="hold">
                                          <p:stCondLst>
                                            <p:cond delay="0"/>
                                          </p:stCondLst>
                                        </p:cTn>
                                        <p:tgtEl>
                                          <p:spTgt spid="3075">
                                            <p:txEl>
                                              <p:pRg st="2" end="2"/>
                                            </p:txEl>
                                          </p:spTgt>
                                        </p:tgtEl>
                                        <p:attrNameLst>
                                          <p:attrName>style.visibility</p:attrName>
                                        </p:attrNameLst>
                                      </p:cBhvr>
                                      <p:to>
                                        <p:strVal val="visible"/>
                                      </p:to>
                                    </p:set>
                                    <p:anim calcmode="lin" valueType="num">
                                      <p:cBhvr additive="base">
                                        <p:cTn id="11" dur="1000" fill="hold"/>
                                        <p:tgtEl>
                                          <p:spTgt spid="3075">
                                            <p:txEl>
                                              <p:pRg st="2" end="2"/>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30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3075">
                                            <p:txEl>
                                              <p:pRg st="3" end="3"/>
                                            </p:txEl>
                                          </p:spTgt>
                                        </p:tgtEl>
                                        <p:attrNameLst>
                                          <p:attrName>style.visibility</p:attrName>
                                        </p:attrNameLst>
                                      </p:cBhvr>
                                      <p:to>
                                        <p:strVal val="visible"/>
                                      </p:to>
                                    </p:set>
                                    <p:anim calcmode="lin" valueType="num">
                                      <p:cBhvr additive="base">
                                        <p:cTn id="17" dur="1000" fill="hold"/>
                                        <p:tgtEl>
                                          <p:spTgt spid="3075">
                                            <p:txEl>
                                              <p:pRg st="3" end="3"/>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307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05000" y="174625"/>
            <a:ext cx="5564188" cy="6705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extBox 2"/>
          <p:cNvSpPr txBox="1">
            <a:spLocks noChangeArrowheads="1"/>
          </p:cNvSpPr>
          <p:nvPr/>
        </p:nvSpPr>
        <p:spPr bwMode="auto">
          <a:xfrm>
            <a:off x="2133600" y="2143125"/>
            <a:ext cx="4495800" cy="1384300"/>
          </a:xfrm>
          <a:prstGeom prst="rect">
            <a:avLst/>
          </a:prstGeom>
          <a:gradFill rotWithShape="0">
            <a:gsLst>
              <a:gs pos="0">
                <a:srgbClr val="CBCBCB"/>
              </a:gs>
              <a:gs pos="5000">
                <a:srgbClr val="5F5F5F"/>
              </a:gs>
              <a:gs pos="52000">
                <a:srgbClr val="5F5F5F"/>
              </a:gs>
              <a:gs pos="78999">
                <a:srgbClr val="777777"/>
              </a:gs>
              <a:gs pos="99001">
                <a:srgbClr val="292929"/>
              </a:gs>
              <a:gs pos="100000">
                <a:srgbClr val="FFFFFF"/>
              </a:gs>
              <a:gs pos="100000">
                <a:srgbClr val="B2B2B2"/>
              </a:gs>
              <a:gs pos="100000">
                <a:srgbClr val="EAEAEA"/>
              </a:gs>
            </a:gsLst>
            <a:lin ang="5400000"/>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smtClean="0">
                <a:solidFill>
                  <a:srgbClr val="000000"/>
                </a:solidFill>
              </a:rPr>
              <a:t>It established America’s national government and fundamental laws. </a:t>
            </a:r>
          </a:p>
        </p:txBody>
      </p:sp>
      <p:sp>
        <p:nvSpPr>
          <p:cNvPr id="5" name="TextBox 4"/>
          <p:cNvSpPr txBox="1">
            <a:spLocks noChangeArrowheads="1"/>
          </p:cNvSpPr>
          <p:nvPr/>
        </p:nvSpPr>
        <p:spPr bwMode="auto">
          <a:xfrm>
            <a:off x="2884488" y="4495800"/>
            <a:ext cx="4495800" cy="954088"/>
          </a:xfrm>
          <a:prstGeom prst="rect">
            <a:avLst/>
          </a:prstGeom>
          <a:gradFill rotWithShape="0">
            <a:gsLst>
              <a:gs pos="0">
                <a:srgbClr val="CBCBCB"/>
              </a:gs>
              <a:gs pos="5000">
                <a:srgbClr val="5F5F5F"/>
              </a:gs>
              <a:gs pos="52000">
                <a:srgbClr val="5F5F5F"/>
              </a:gs>
              <a:gs pos="78999">
                <a:srgbClr val="777777"/>
              </a:gs>
              <a:gs pos="99001">
                <a:srgbClr val="292929"/>
              </a:gs>
              <a:gs pos="100000">
                <a:srgbClr val="FFFFFF"/>
              </a:gs>
              <a:gs pos="100000">
                <a:srgbClr val="B2B2B2"/>
              </a:gs>
              <a:gs pos="100000">
                <a:srgbClr val="EAEAEA"/>
              </a:gs>
            </a:gsLst>
            <a:lin ang="5400000"/>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smtClean="0">
                <a:solidFill>
                  <a:srgbClr val="000000"/>
                </a:solidFill>
              </a:rPr>
              <a:t>It is the basis for all laws within the United States.</a:t>
            </a: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Horizont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out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05000" y="152400"/>
            <a:ext cx="5564188" cy="6705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xtBox 1"/>
          <p:cNvSpPr txBox="1">
            <a:spLocks noChangeArrowheads="1"/>
          </p:cNvSpPr>
          <p:nvPr/>
        </p:nvSpPr>
        <p:spPr bwMode="auto">
          <a:xfrm>
            <a:off x="1727200" y="2185988"/>
            <a:ext cx="5919788" cy="212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4400" b="1" smtClean="0">
                <a:solidFill>
                  <a:srgbClr val="996600"/>
                </a:solidFill>
              </a:rPr>
              <a:t>The “Gold Standard” of the United States judicial system.</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2114</Words>
  <Application>Microsoft Office PowerPoint</Application>
  <PresentationFormat>On-screen Show (4:3)</PresentationFormat>
  <Paragraphs>214</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Deviations in worship of the church</vt:lpstr>
      <vt:lpstr>Deviations in worship of the church</vt:lpstr>
      <vt:lpstr>Deviations in worship of the church</vt:lpstr>
      <vt:lpstr>Deviations in worship of the church</vt:lpstr>
      <vt:lpstr>Deviations in worship of the church</vt:lpstr>
      <vt:lpstr>Slide 6</vt:lpstr>
      <vt:lpstr>Deviations in worship of the church</vt:lpstr>
      <vt:lpstr>Slide 8</vt:lpstr>
      <vt:lpstr>Slide 9</vt:lpstr>
      <vt:lpstr>Deviations in worship of the church</vt:lpstr>
      <vt:lpstr>Deviations in worship of the church</vt:lpstr>
      <vt:lpstr>Deviations in worship of the church</vt:lpstr>
      <vt:lpstr>Deviations in worship of the church</vt:lpstr>
      <vt:lpstr>Deviations in worship of the church</vt:lpstr>
      <vt:lpstr>Deviations in worship of the church</vt:lpstr>
      <vt:lpstr>Deviations in worship of the church</vt:lpstr>
      <vt:lpstr>Deviations in worship of the church</vt:lpstr>
      <vt:lpstr>Deviations in worship of the church</vt:lpstr>
      <vt:lpstr>Deviations in worship of the church</vt:lpstr>
      <vt:lpstr>Deviations in worship of the church</vt:lpstr>
      <vt:lpstr>Deviations in worship of the church</vt:lpstr>
      <vt:lpstr>Deviations in worship of the church</vt:lpstr>
      <vt:lpstr>Deviations in worship of the church</vt:lpstr>
      <vt:lpstr>Deviations in worship of the church</vt:lpstr>
      <vt:lpstr>Deviations in worship of the church</vt:lpstr>
      <vt:lpstr>Deviations in worship of the church</vt:lpstr>
      <vt:lpstr>Deviations in worship of the church</vt:lpstr>
      <vt:lpstr>Deviations in worship of the church</vt:lpstr>
      <vt:lpstr>Deviations in worship of the church</vt:lpstr>
      <vt:lpstr>Deviations in worship of the church</vt:lpstr>
      <vt:lpstr>Deviations in worship of the church</vt:lpstr>
      <vt:lpstr>Deviations in worship of the church</vt:lpstr>
      <vt:lpstr>Deviations in worship of the church</vt:lpstr>
      <vt:lpstr>Deviations in worship of the church</vt:lpstr>
      <vt:lpstr>Deviations in worship of the church</vt:lpstr>
      <vt:lpstr>Deviations in worship of the church</vt:lpstr>
      <vt:lpstr>Deviations in worship of the church</vt:lpstr>
      <vt:lpstr>Deviations in worship of the church</vt:lpstr>
      <vt:lpstr>Deviations in worship of the church</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Deviations in worship of the church</dc:title>
  <dc:creator>Eastside_audio</dc:creator>
  <cp:lastModifiedBy>Eastside_audio</cp:lastModifiedBy>
  <cp:revision>1</cp:revision>
  <dcterms:created xsi:type="dcterms:W3CDTF">2013-06-08T18:58:35Z</dcterms:created>
  <dcterms:modified xsi:type="dcterms:W3CDTF">2013-06-08T18:59:12Z</dcterms:modified>
</cp:coreProperties>
</file>