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0"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99FCE90-63E1-4F4C-9FE1-D5F9643F6A03}" type="datetimeFigureOut">
              <a:rPr lang="en-US" smtClean="0"/>
              <a:t>6/8/2013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3D8A2D-2530-4E2C-8745-9DD05099AD5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9FCE90-63E1-4F4C-9FE1-D5F9643F6A03}" type="datetimeFigureOut">
              <a:rPr lang="en-US" smtClean="0"/>
              <a:t>6/8/2013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3D8A2D-2530-4E2C-8745-9DD05099AD5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9FCE90-63E1-4F4C-9FE1-D5F9643F6A03}" type="datetimeFigureOut">
              <a:rPr lang="en-US" smtClean="0"/>
              <a:t>6/8/2013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3D8A2D-2530-4E2C-8745-9DD05099AD5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9FCE90-63E1-4F4C-9FE1-D5F9643F6A03}" type="datetimeFigureOut">
              <a:rPr lang="en-US" smtClean="0"/>
              <a:t>6/8/2013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3D8A2D-2530-4E2C-8745-9DD05099AD5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9FCE90-63E1-4F4C-9FE1-D5F9643F6A03}" type="datetimeFigureOut">
              <a:rPr lang="en-US" smtClean="0"/>
              <a:t>6/8/2013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3D8A2D-2530-4E2C-8745-9DD05099AD5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99FCE90-63E1-4F4C-9FE1-D5F9643F6A03}" type="datetimeFigureOut">
              <a:rPr lang="en-US" smtClean="0"/>
              <a:t>6/8/2013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3D8A2D-2530-4E2C-8745-9DD05099AD5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99FCE90-63E1-4F4C-9FE1-D5F9643F6A03}" type="datetimeFigureOut">
              <a:rPr lang="en-US" smtClean="0"/>
              <a:t>6/8/2013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3D8A2D-2530-4E2C-8745-9DD05099AD5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9FCE90-63E1-4F4C-9FE1-D5F9643F6A03}" type="datetimeFigureOut">
              <a:rPr lang="en-US" smtClean="0"/>
              <a:t>6/8/2013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3D8A2D-2530-4E2C-8745-9DD05099AD5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9FCE90-63E1-4F4C-9FE1-D5F9643F6A03}" type="datetimeFigureOut">
              <a:rPr lang="en-US" smtClean="0"/>
              <a:t>6/8/2013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E3D8A2D-2530-4E2C-8745-9DD05099AD5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9FCE90-63E1-4F4C-9FE1-D5F9643F6A03}" type="datetimeFigureOut">
              <a:rPr lang="en-US" smtClean="0"/>
              <a:t>6/8/2013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3D8A2D-2530-4E2C-8745-9DD05099AD5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9FCE90-63E1-4F4C-9FE1-D5F9643F6A03}" type="datetimeFigureOut">
              <a:rPr lang="en-US" smtClean="0"/>
              <a:t>6/8/2013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3D8A2D-2530-4E2C-8745-9DD05099AD5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9FCE90-63E1-4F4C-9FE1-D5F9643F6A03}" type="datetimeFigureOut">
              <a:rPr lang="en-US" smtClean="0"/>
              <a:t>6/8/2013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3D8A2D-2530-4E2C-8745-9DD05099AD5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8" descr="mf6HAyE"/>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33400" y="2286000"/>
            <a:ext cx="1754188" cy="3886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051" name="Rectangle 3"/>
          <p:cNvSpPr>
            <a:spLocks noGrp="1" noChangeArrowheads="1"/>
          </p:cNvSpPr>
          <p:nvPr>
            <p:ph type="ctrTitle"/>
          </p:nvPr>
        </p:nvSpPr>
        <p:spPr>
          <a:xfrm>
            <a:off x="2057400" y="2514600"/>
            <a:ext cx="6400800" cy="1524000"/>
          </a:xfrm>
          <a:ln w="76200" cmpd="tri">
            <a:solidFill>
              <a:srgbClr val="5F5F5F"/>
            </a:solidFill>
            <a:miter lim="800000"/>
            <a:headEnd/>
            <a:tailEnd/>
          </a:ln>
        </p:spPr>
        <p:txBody>
          <a:bodyPr/>
          <a:lstStyle/>
          <a:p>
            <a:pPr eaLnBrk="1" hangingPunct="1"/>
            <a:r>
              <a:rPr lang="en-US" smtClean="0"/>
              <a:t>Attributes of Teachers Handling Ridicule</a:t>
            </a:r>
          </a:p>
        </p:txBody>
      </p:sp>
      <p:sp>
        <p:nvSpPr>
          <p:cNvPr id="2052" name="Rectangle 4"/>
          <p:cNvSpPr>
            <a:spLocks noGrp="1" noChangeArrowheads="1"/>
          </p:cNvSpPr>
          <p:nvPr>
            <p:ph type="subTitle" idx="1"/>
          </p:nvPr>
        </p:nvSpPr>
        <p:spPr>
          <a:xfrm>
            <a:off x="2057400" y="4267200"/>
            <a:ext cx="6400800" cy="1219200"/>
          </a:xfrm>
          <a:ln w="38100" cmpd="dbl">
            <a:solidFill>
              <a:schemeClr val="tx1"/>
            </a:solidFill>
            <a:miter lim="800000"/>
            <a:headEnd/>
            <a:tailEnd/>
          </a:ln>
        </p:spPr>
        <p:txBody>
          <a:bodyPr/>
          <a:lstStyle/>
          <a:p>
            <a:pPr eaLnBrk="1" hangingPunct="1"/>
            <a:r>
              <a:rPr lang="en-US" dirty="0" smtClean="0"/>
              <a:t>Brent </a:t>
            </a:r>
            <a:r>
              <a:rPr lang="en-US" dirty="0" err="1" smtClean="0"/>
              <a:t>Siota</a:t>
            </a:r>
            <a:endParaRPr lang="en-US" dirty="0" smtClean="0"/>
          </a:p>
        </p:txBody>
      </p:sp>
      <p:pic>
        <p:nvPicPr>
          <p:cNvPr id="2053" name="Picture 5" descr="cooltext957716049"/>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04800" y="152400"/>
            <a:ext cx="8658225"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54" name="Picture 9" descr="cooltext957952424"/>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219200" y="1155700"/>
            <a:ext cx="70104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55" name="Picture 11" descr="ornbar2pink"/>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533400" y="6334125"/>
            <a:ext cx="8153400" cy="371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28600"/>
            <a:ext cx="8229600" cy="990600"/>
          </a:xfrm>
        </p:spPr>
        <p:txBody>
          <a:bodyPr>
            <a:normAutofit fontScale="90000"/>
          </a:bodyPr>
          <a:lstStyle/>
          <a:p>
            <a:pPr eaLnBrk="1" hangingPunct="1"/>
            <a:r>
              <a:rPr lang="en-US" sz="3200" i="1" smtClean="0">
                <a:cs typeface="Times New Roman" pitchFamily="18" charset="0"/>
              </a:rPr>
              <a:t>The Lord’s Servant</a:t>
            </a:r>
            <a:br>
              <a:rPr lang="en-US" sz="3200" i="1" smtClean="0">
                <a:cs typeface="Times New Roman" pitchFamily="18" charset="0"/>
              </a:rPr>
            </a:br>
            <a:r>
              <a:rPr lang="en-US" sz="3200" i="1" smtClean="0">
                <a:solidFill>
                  <a:schemeClr val="tx1"/>
                </a:solidFill>
              </a:rPr>
              <a:t>Does Not Strive</a:t>
            </a:r>
            <a:endParaRPr lang="en-US" sz="3200" smtClean="0">
              <a:solidFill>
                <a:srgbClr val="FF0000"/>
              </a:solidFill>
              <a:latin typeface="Times New Roman" pitchFamily="18" charset="0"/>
              <a:cs typeface="Times New Roman" pitchFamily="18" charset="0"/>
            </a:endParaRPr>
          </a:p>
        </p:txBody>
      </p:sp>
      <p:sp>
        <p:nvSpPr>
          <p:cNvPr id="11267" name="Rectangle 3"/>
          <p:cNvSpPr>
            <a:spLocks noGrp="1" noChangeArrowheads="1"/>
          </p:cNvSpPr>
          <p:nvPr>
            <p:ph type="body" idx="1"/>
          </p:nvPr>
        </p:nvSpPr>
        <p:spPr/>
        <p:txBody>
          <a:bodyPr/>
          <a:lstStyle/>
          <a:p>
            <a:r>
              <a:rPr lang="en-US" sz="2800" smtClean="0"/>
              <a:t>Does not:</a:t>
            </a:r>
          </a:p>
          <a:p>
            <a:pPr lvl="1"/>
            <a:r>
              <a:rPr lang="en-US" sz="2400" smtClean="0"/>
              <a:t>Brawl  Titus 3:2</a:t>
            </a:r>
          </a:p>
          <a:p>
            <a:pPr lvl="1"/>
            <a:r>
              <a:rPr lang="en-US" sz="2400" smtClean="0"/>
              <a:t>Bite and devour  Galatians 5:15</a:t>
            </a:r>
          </a:p>
          <a:p>
            <a:pPr lvl="1"/>
            <a:r>
              <a:rPr lang="en-US" sz="2400" smtClean="0"/>
              <a:t>Fight and war  James 4:2</a:t>
            </a:r>
          </a:p>
          <a:p>
            <a:pPr lvl="1"/>
            <a:endParaRPr lang="en-US" sz="1200" smtClean="0"/>
          </a:p>
          <a:p>
            <a:r>
              <a:rPr lang="en-US" sz="2800" smtClean="0"/>
              <a:t>We should earnestly contend without strife</a:t>
            </a:r>
          </a:p>
          <a:p>
            <a:pPr lvl="1"/>
            <a:r>
              <a:rPr lang="en-US" sz="2400" smtClean="0"/>
              <a:t>Jude 3</a:t>
            </a:r>
          </a:p>
          <a:p>
            <a:pPr lvl="1"/>
            <a:r>
              <a:rPr lang="en-US" sz="2400" smtClean="0"/>
              <a:t>Acts 17:2-3, 16-17  </a:t>
            </a:r>
          </a:p>
          <a:p>
            <a:endParaRPr lang="en-US" smtClean="0"/>
          </a:p>
        </p:txBody>
      </p:sp>
      <p:pic>
        <p:nvPicPr>
          <p:cNvPr id="11268" name="Picture 4" descr="depositphotos_1750966-Silhouettes-of-young-people"/>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09600" y="6248400"/>
            <a:ext cx="990600" cy="528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1269" name="Picture 16" descr="cooltext95795242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676400" y="6324600"/>
            <a:ext cx="70104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1270" name="Picture 17" descr="ornbar2pink"/>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57200" y="1219200"/>
            <a:ext cx="8229600" cy="371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228600"/>
            <a:ext cx="8229600" cy="990600"/>
          </a:xfrm>
        </p:spPr>
        <p:txBody>
          <a:bodyPr>
            <a:normAutofit fontScale="90000"/>
          </a:bodyPr>
          <a:lstStyle/>
          <a:p>
            <a:pPr eaLnBrk="1" hangingPunct="1"/>
            <a:r>
              <a:rPr lang="en-US" sz="3200" i="1" smtClean="0">
                <a:cs typeface="Times New Roman" pitchFamily="18" charset="0"/>
              </a:rPr>
              <a:t>The Lord’s Servant</a:t>
            </a:r>
            <a:br>
              <a:rPr lang="en-US" sz="3200" i="1" smtClean="0">
                <a:cs typeface="Times New Roman" pitchFamily="18" charset="0"/>
              </a:rPr>
            </a:br>
            <a:r>
              <a:rPr lang="en-US" sz="3200" i="1" smtClean="0">
                <a:cs typeface="Times New Roman" pitchFamily="18" charset="0"/>
              </a:rPr>
              <a:t>(2 Tim 2:23-26</a:t>
            </a:r>
            <a:r>
              <a:rPr lang="en-US" sz="3200" smtClean="0">
                <a:cs typeface="Times New Roman" pitchFamily="18" charset="0"/>
              </a:rPr>
              <a:t>)</a:t>
            </a:r>
            <a:endParaRPr lang="en-US" sz="3200" smtClean="0">
              <a:latin typeface="Times New Roman" pitchFamily="18" charset="0"/>
              <a:cs typeface="Times New Roman" pitchFamily="18" charset="0"/>
            </a:endParaRPr>
          </a:p>
        </p:txBody>
      </p:sp>
      <p:sp>
        <p:nvSpPr>
          <p:cNvPr id="12291" name="Rectangle 3"/>
          <p:cNvSpPr>
            <a:spLocks noGrp="1" noChangeArrowheads="1"/>
          </p:cNvSpPr>
          <p:nvPr>
            <p:ph type="body" idx="1"/>
          </p:nvPr>
        </p:nvSpPr>
        <p:spPr/>
        <p:txBody>
          <a:bodyPr/>
          <a:lstStyle/>
          <a:p>
            <a:pPr eaLnBrk="1" hangingPunct="1"/>
            <a:r>
              <a:rPr lang="en-US" sz="2800" smtClean="0"/>
              <a:t>Avoids foolish and unlearned questions</a:t>
            </a:r>
          </a:p>
          <a:p>
            <a:pPr eaLnBrk="1" hangingPunct="1"/>
            <a:r>
              <a:rPr lang="en-US" sz="2800" smtClean="0"/>
              <a:t>Does not strive</a:t>
            </a:r>
          </a:p>
          <a:p>
            <a:pPr eaLnBrk="1" hangingPunct="1"/>
            <a:r>
              <a:rPr lang="en-US" sz="2800" smtClean="0">
                <a:solidFill>
                  <a:srgbClr val="FF0000"/>
                </a:solidFill>
              </a:rPr>
              <a:t>Is gentle unto all men</a:t>
            </a:r>
          </a:p>
          <a:p>
            <a:pPr eaLnBrk="1" hangingPunct="1"/>
            <a:r>
              <a:rPr lang="en-US" sz="2800" smtClean="0"/>
              <a:t>Is apt to teach</a:t>
            </a:r>
          </a:p>
          <a:p>
            <a:pPr eaLnBrk="1" hangingPunct="1"/>
            <a:r>
              <a:rPr lang="en-US" sz="2800" smtClean="0"/>
              <a:t>Is patient</a:t>
            </a:r>
          </a:p>
          <a:p>
            <a:pPr eaLnBrk="1" hangingPunct="1"/>
            <a:r>
              <a:rPr lang="en-US" sz="2800" smtClean="0"/>
              <a:t>Instructs in meekness</a:t>
            </a:r>
          </a:p>
        </p:txBody>
      </p:sp>
      <p:pic>
        <p:nvPicPr>
          <p:cNvPr id="12292" name="Picture 4" descr="depositphotos_1750966-Silhouettes-of-young-people"/>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09600" y="6248400"/>
            <a:ext cx="990600" cy="528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2293" name="Picture 16" descr="cooltext95795242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676400" y="6324600"/>
            <a:ext cx="70104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2294" name="Picture 17" descr="ornbar2pink"/>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57200" y="1219200"/>
            <a:ext cx="8229600" cy="371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228600"/>
            <a:ext cx="8229600" cy="990600"/>
          </a:xfrm>
        </p:spPr>
        <p:txBody>
          <a:bodyPr>
            <a:normAutofit fontScale="90000"/>
          </a:bodyPr>
          <a:lstStyle/>
          <a:p>
            <a:pPr eaLnBrk="1" hangingPunct="1"/>
            <a:r>
              <a:rPr lang="en-US" sz="3200" i="1" smtClean="0">
                <a:cs typeface="Times New Roman" pitchFamily="18" charset="0"/>
              </a:rPr>
              <a:t>The Lord’s Servant</a:t>
            </a:r>
            <a:br>
              <a:rPr lang="en-US" sz="3200" i="1" smtClean="0">
                <a:cs typeface="Times New Roman" pitchFamily="18" charset="0"/>
              </a:rPr>
            </a:br>
            <a:r>
              <a:rPr lang="en-US" sz="3200" i="1" smtClean="0">
                <a:solidFill>
                  <a:schemeClr val="tx1"/>
                </a:solidFill>
              </a:rPr>
              <a:t>Is Gentle Unto All Men</a:t>
            </a:r>
            <a:endParaRPr lang="en-US" sz="3200" smtClean="0">
              <a:solidFill>
                <a:srgbClr val="FF0000"/>
              </a:solidFill>
              <a:latin typeface="Times New Roman" pitchFamily="18" charset="0"/>
              <a:cs typeface="Times New Roman" pitchFamily="18" charset="0"/>
            </a:endParaRPr>
          </a:p>
        </p:txBody>
      </p:sp>
      <p:sp>
        <p:nvSpPr>
          <p:cNvPr id="13315" name="Rectangle 3"/>
          <p:cNvSpPr>
            <a:spLocks noGrp="1" noChangeArrowheads="1"/>
          </p:cNvSpPr>
          <p:nvPr>
            <p:ph type="body" idx="1"/>
          </p:nvPr>
        </p:nvSpPr>
        <p:spPr/>
        <p:txBody>
          <a:bodyPr/>
          <a:lstStyle/>
          <a:p>
            <a:r>
              <a:rPr lang="en-US" sz="2800" smtClean="0"/>
              <a:t>James 3:17</a:t>
            </a:r>
          </a:p>
          <a:p>
            <a:pPr lvl="1"/>
            <a:r>
              <a:rPr lang="en-US" sz="2400" smtClean="0"/>
              <a:t>Gentleness reveals wisdom from above</a:t>
            </a:r>
          </a:p>
          <a:p>
            <a:pPr lvl="1"/>
            <a:endParaRPr lang="en-US" sz="1200" smtClean="0"/>
          </a:p>
          <a:p>
            <a:r>
              <a:rPr lang="en-US" sz="2800" smtClean="0"/>
              <a:t>Titus 3:2-3</a:t>
            </a:r>
          </a:p>
          <a:p>
            <a:pPr lvl="1"/>
            <a:r>
              <a:rPr lang="en-US" sz="2400" smtClean="0"/>
              <a:t>Gentleness remembers what God has done for us</a:t>
            </a:r>
          </a:p>
          <a:p>
            <a:pPr lvl="1"/>
            <a:endParaRPr lang="en-US" sz="1200" smtClean="0"/>
          </a:p>
          <a:p>
            <a:r>
              <a:rPr lang="en-US" sz="2800" smtClean="0"/>
              <a:t>Philippians 4:5</a:t>
            </a:r>
          </a:p>
          <a:p>
            <a:pPr lvl="1"/>
            <a:r>
              <a:rPr lang="en-US" sz="2400" smtClean="0"/>
              <a:t>Who should not be gentle knowing that the Lord is watching nearby?</a:t>
            </a:r>
          </a:p>
        </p:txBody>
      </p:sp>
      <p:pic>
        <p:nvPicPr>
          <p:cNvPr id="13316" name="Picture 4" descr="depositphotos_1750966-Silhouettes-of-young-people"/>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09600" y="6248400"/>
            <a:ext cx="990600" cy="528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3317" name="Picture 16" descr="cooltext95795242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676400" y="6324600"/>
            <a:ext cx="70104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3318" name="Picture 17" descr="ornbar2pink"/>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57200" y="1219200"/>
            <a:ext cx="8229600" cy="371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228600"/>
            <a:ext cx="8229600" cy="990600"/>
          </a:xfrm>
        </p:spPr>
        <p:txBody>
          <a:bodyPr>
            <a:normAutofit fontScale="90000"/>
          </a:bodyPr>
          <a:lstStyle/>
          <a:p>
            <a:pPr eaLnBrk="1" hangingPunct="1"/>
            <a:r>
              <a:rPr lang="en-US" sz="3200" i="1" smtClean="0">
                <a:cs typeface="Times New Roman" pitchFamily="18" charset="0"/>
              </a:rPr>
              <a:t>The Lord’s Servant</a:t>
            </a:r>
            <a:br>
              <a:rPr lang="en-US" sz="3200" i="1" smtClean="0">
                <a:cs typeface="Times New Roman" pitchFamily="18" charset="0"/>
              </a:rPr>
            </a:br>
            <a:r>
              <a:rPr lang="en-US" sz="3200" i="1" smtClean="0">
                <a:cs typeface="Times New Roman" pitchFamily="18" charset="0"/>
              </a:rPr>
              <a:t>(2 Timothy 2:23-26</a:t>
            </a:r>
            <a:r>
              <a:rPr lang="en-US" sz="3200" smtClean="0">
                <a:cs typeface="Times New Roman" pitchFamily="18" charset="0"/>
              </a:rPr>
              <a:t>)</a:t>
            </a:r>
            <a:endParaRPr lang="en-US" sz="3200" smtClean="0">
              <a:latin typeface="Times New Roman" pitchFamily="18" charset="0"/>
              <a:cs typeface="Times New Roman" pitchFamily="18" charset="0"/>
            </a:endParaRPr>
          </a:p>
        </p:txBody>
      </p:sp>
      <p:sp>
        <p:nvSpPr>
          <p:cNvPr id="14339" name="Rectangle 3"/>
          <p:cNvSpPr>
            <a:spLocks noGrp="1" noChangeArrowheads="1"/>
          </p:cNvSpPr>
          <p:nvPr>
            <p:ph type="body" idx="1"/>
          </p:nvPr>
        </p:nvSpPr>
        <p:spPr/>
        <p:txBody>
          <a:bodyPr/>
          <a:lstStyle/>
          <a:p>
            <a:pPr eaLnBrk="1" hangingPunct="1"/>
            <a:r>
              <a:rPr lang="en-US" sz="2800" smtClean="0"/>
              <a:t>Avoids foolish and unlearned questions</a:t>
            </a:r>
          </a:p>
          <a:p>
            <a:pPr eaLnBrk="1" hangingPunct="1"/>
            <a:r>
              <a:rPr lang="en-US" sz="2800" smtClean="0"/>
              <a:t>Does not strive</a:t>
            </a:r>
          </a:p>
          <a:p>
            <a:pPr eaLnBrk="1" hangingPunct="1"/>
            <a:r>
              <a:rPr lang="en-US" sz="2800" smtClean="0"/>
              <a:t>Is gentle unto all men</a:t>
            </a:r>
          </a:p>
          <a:p>
            <a:pPr eaLnBrk="1" hangingPunct="1"/>
            <a:r>
              <a:rPr lang="en-US" sz="2800" smtClean="0">
                <a:solidFill>
                  <a:srgbClr val="FF0000"/>
                </a:solidFill>
              </a:rPr>
              <a:t>Is apt to teach</a:t>
            </a:r>
          </a:p>
          <a:p>
            <a:pPr eaLnBrk="1" hangingPunct="1"/>
            <a:r>
              <a:rPr lang="en-US" sz="2800" smtClean="0"/>
              <a:t>Is patient</a:t>
            </a:r>
          </a:p>
          <a:p>
            <a:pPr eaLnBrk="1" hangingPunct="1"/>
            <a:r>
              <a:rPr lang="en-US" sz="2800" smtClean="0"/>
              <a:t>Instructs in meekness</a:t>
            </a:r>
          </a:p>
        </p:txBody>
      </p:sp>
      <p:pic>
        <p:nvPicPr>
          <p:cNvPr id="14340" name="Picture 4" descr="depositphotos_1750966-Silhouettes-of-young-people"/>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09600" y="6248400"/>
            <a:ext cx="990600" cy="528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4341" name="Picture 16" descr="cooltext95795242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676400" y="6324600"/>
            <a:ext cx="70104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4342" name="Picture 17" descr="ornbar2pink"/>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57200" y="1219200"/>
            <a:ext cx="8229600" cy="371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228600"/>
            <a:ext cx="8229600" cy="990600"/>
          </a:xfrm>
        </p:spPr>
        <p:txBody>
          <a:bodyPr>
            <a:normAutofit fontScale="90000"/>
          </a:bodyPr>
          <a:lstStyle/>
          <a:p>
            <a:pPr eaLnBrk="1" hangingPunct="1"/>
            <a:r>
              <a:rPr lang="en-US" sz="3200" i="1" smtClean="0">
                <a:cs typeface="Times New Roman" pitchFamily="18" charset="0"/>
              </a:rPr>
              <a:t>The Lord’s Servant</a:t>
            </a:r>
            <a:br>
              <a:rPr lang="en-US" sz="3200" i="1" smtClean="0">
                <a:cs typeface="Times New Roman" pitchFamily="18" charset="0"/>
              </a:rPr>
            </a:br>
            <a:r>
              <a:rPr lang="en-US" sz="3200" i="1" smtClean="0">
                <a:solidFill>
                  <a:schemeClr val="tx1"/>
                </a:solidFill>
              </a:rPr>
              <a:t>Is Apt to Teach</a:t>
            </a:r>
            <a:endParaRPr lang="en-US" sz="3200" smtClean="0">
              <a:solidFill>
                <a:srgbClr val="FF0000"/>
              </a:solidFill>
              <a:latin typeface="Times New Roman" pitchFamily="18" charset="0"/>
              <a:cs typeface="Times New Roman" pitchFamily="18" charset="0"/>
            </a:endParaRPr>
          </a:p>
        </p:txBody>
      </p:sp>
      <p:sp>
        <p:nvSpPr>
          <p:cNvPr id="15363" name="Rectangle 3"/>
          <p:cNvSpPr>
            <a:spLocks noGrp="1" noChangeArrowheads="1"/>
          </p:cNvSpPr>
          <p:nvPr>
            <p:ph type="body" idx="1"/>
          </p:nvPr>
        </p:nvSpPr>
        <p:spPr/>
        <p:txBody>
          <a:bodyPr/>
          <a:lstStyle/>
          <a:p>
            <a:r>
              <a:rPr lang="en-US" sz="2800" smtClean="0"/>
              <a:t>Ezra 7:10</a:t>
            </a:r>
          </a:p>
          <a:p>
            <a:pPr lvl="1"/>
            <a:r>
              <a:rPr lang="en-US" sz="2400" smtClean="0"/>
              <a:t>Ezra prepared his heart to </a:t>
            </a:r>
            <a:r>
              <a:rPr lang="en-US" sz="2400" u="sng" smtClean="0"/>
              <a:t>seek the law</a:t>
            </a:r>
            <a:r>
              <a:rPr lang="en-US" sz="2400" smtClean="0"/>
              <a:t>.  </a:t>
            </a:r>
          </a:p>
          <a:p>
            <a:pPr lvl="2"/>
            <a:r>
              <a:rPr lang="en-US" smtClean="0"/>
              <a:t>Teachers should be “apt to learn” (2 Timothy 2:15)</a:t>
            </a:r>
          </a:p>
          <a:p>
            <a:pPr lvl="3"/>
            <a:r>
              <a:rPr lang="en-US" smtClean="0"/>
              <a:t>Apollos (Acts 18:24-26)</a:t>
            </a:r>
          </a:p>
          <a:p>
            <a:pPr lvl="3"/>
            <a:r>
              <a:rPr lang="en-US" smtClean="0"/>
              <a:t>God’s judgment of us is what matters.  (1 Corinthians 4:3-5)</a:t>
            </a:r>
          </a:p>
          <a:p>
            <a:pPr lvl="3"/>
            <a:r>
              <a:rPr lang="en-US" smtClean="0"/>
              <a:t>Noble men checked even Paul  (Acts 17:11)</a:t>
            </a:r>
          </a:p>
          <a:p>
            <a:pPr lvl="3"/>
            <a:r>
              <a:rPr lang="en-US" smtClean="0"/>
              <a:t>Am I a better man than Apollos or Paul?  </a:t>
            </a:r>
          </a:p>
        </p:txBody>
      </p:sp>
      <p:pic>
        <p:nvPicPr>
          <p:cNvPr id="15364" name="Picture 4" descr="depositphotos_1750966-Silhouettes-of-young-people"/>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09600" y="6248400"/>
            <a:ext cx="990600" cy="528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5365" name="Picture 16" descr="cooltext95795242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676400" y="6324600"/>
            <a:ext cx="70104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5366" name="Picture 17" descr="ornbar2pink"/>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57200" y="1219200"/>
            <a:ext cx="8229600" cy="371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228600"/>
            <a:ext cx="8229600" cy="990600"/>
          </a:xfrm>
        </p:spPr>
        <p:txBody>
          <a:bodyPr>
            <a:normAutofit fontScale="90000"/>
          </a:bodyPr>
          <a:lstStyle/>
          <a:p>
            <a:pPr eaLnBrk="1" hangingPunct="1"/>
            <a:r>
              <a:rPr lang="en-US" sz="3200" i="1" smtClean="0">
                <a:cs typeface="Times New Roman" pitchFamily="18" charset="0"/>
              </a:rPr>
              <a:t>The Lord’s Servant</a:t>
            </a:r>
            <a:br>
              <a:rPr lang="en-US" sz="3200" i="1" smtClean="0">
                <a:cs typeface="Times New Roman" pitchFamily="18" charset="0"/>
              </a:rPr>
            </a:br>
            <a:r>
              <a:rPr lang="en-US" sz="3200" i="1" smtClean="0">
                <a:solidFill>
                  <a:schemeClr val="tx1"/>
                </a:solidFill>
              </a:rPr>
              <a:t>Is Apt to Teach</a:t>
            </a:r>
            <a:endParaRPr lang="en-US" sz="3200" smtClean="0">
              <a:solidFill>
                <a:srgbClr val="FF0000"/>
              </a:solidFill>
              <a:latin typeface="Times New Roman" pitchFamily="18" charset="0"/>
              <a:cs typeface="Times New Roman" pitchFamily="18" charset="0"/>
            </a:endParaRPr>
          </a:p>
        </p:txBody>
      </p:sp>
      <p:sp>
        <p:nvSpPr>
          <p:cNvPr id="16387" name="Rectangle 3"/>
          <p:cNvSpPr>
            <a:spLocks noGrp="1" noChangeArrowheads="1"/>
          </p:cNvSpPr>
          <p:nvPr>
            <p:ph type="body" idx="1"/>
          </p:nvPr>
        </p:nvSpPr>
        <p:spPr/>
        <p:txBody>
          <a:bodyPr/>
          <a:lstStyle/>
          <a:p>
            <a:r>
              <a:rPr lang="en-US" sz="2800" smtClean="0"/>
              <a:t>Ezra 7:10</a:t>
            </a:r>
          </a:p>
          <a:p>
            <a:pPr lvl="1"/>
            <a:r>
              <a:rPr lang="en-US" sz="2400" smtClean="0"/>
              <a:t>Ezra sought to </a:t>
            </a:r>
            <a:r>
              <a:rPr lang="en-US" sz="2400" u="sng" smtClean="0"/>
              <a:t>do the law</a:t>
            </a:r>
            <a:r>
              <a:rPr lang="en-US" sz="2400" smtClean="0"/>
              <a:t>.  </a:t>
            </a:r>
          </a:p>
          <a:p>
            <a:pPr lvl="2"/>
            <a:r>
              <a:rPr lang="en-US" smtClean="0"/>
              <a:t>We should purge our lives of dishonorable conduct (2 Timothy 2:21)</a:t>
            </a:r>
          </a:p>
          <a:p>
            <a:pPr lvl="2"/>
            <a:endParaRPr lang="en-US" sz="1200" smtClean="0"/>
          </a:p>
          <a:p>
            <a:pPr lvl="1"/>
            <a:r>
              <a:rPr lang="en-US" sz="2400" smtClean="0"/>
              <a:t>Ezra </a:t>
            </a:r>
            <a:r>
              <a:rPr lang="en-US" sz="2400" u="sng" smtClean="0"/>
              <a:t>taught the law</a:t>
            </a:r>
            <a:r>
              <a:rPr lang="en-US" sz="2400" smtClean="0"/>
              <a:t> (2 Timothy 2:2)</a:t>
            </a:r>
          </a:p>
        </p:txBody>
      </p:sp>
      <p:pic>
        <p:nvPicPr>
          <p:cNvPr id="16388" name="Picture 4" descr="depositphotos_1750966-Silhouettes-of-young-people"/>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09600" y="6248400"/>
            <a:ext cx="990600" cy="528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6389" name="Picture 16" descr="cooltext95795242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676400" y="6324600"/>
            <a:ext cx="70104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6390" name="Picture 17" descr="ornbar2pink"/>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57200" y="1219200"/>
            <a:ext cx="8229600" cy="371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7" name="Table 6"/>
          <p:cNvGraphicFramePr>
            <a:graphicFrameLocks noGrp="1"/>
          </p:cNvGraphicFramePr>
          <p:nvPr/>
        </p:nvGraphicFramePr>
        <p:xfrm>
          <a:off x="1084263" y="4953000"/>
          <a:ext cx="6975475" cy="517618"/>
        </p:xfrm>
        <a:graphic>
          <a:graphicData uri="http://schemas.openxmlformats.org/drawingml/2006/table">
            <a:tbl>
              <a:tblPr firstRow="1" bandRow="1">
                <a:tableStyleId>{5C22544A-7EE6-4342-B048-85BDC9FD1C3A}</a:tableStyleId>
              </a:tblPr>
              <a:tblGrid>
                <a:gridCol w="6975475"/>
              </a:tblGrid>
              <a:tr h="517525">
                <a:tc>
                  <a:txBody>
                    <a:bodyPr/>
                    <a:lstStyle/>
                    <a:p>
                      <a:pPr algn="ctr"/>
                      <a:r>
                        <a:rPr lang="en-US" sz="2800" b="0" baseline="0" dirty="0" smtClean="0">
                          <a:solidFill>
                            <a:schemeClr val="tx1"/>
                          </a:solidFill>
                        </a:rPr>
                        <a:t>Remember 2 Timothy 2:15 and Ezra 7:10</a:t>
                      </a:r>
                      <a:endParaRPr lang="en-US" sz="2800" b="0" baseline="0" dirty="0">
                        <a:solidFill>
                          <a:schemeClr val="tx1"/>
                        </a:solidFill>
                      </a:endParaRPr>
                    </a:p>
                  </a:txBody>
                  <a:tcPr marL="91433" marR="91433" marT="45449" marB="45449">
                    <a:solidFill>
                      <a:schemeClr val="accent1">
                        <a:lumMod val="90000"/>
                      </a:schemeClr>
                    </a:solidFill>
                  </a:tcPr>
                </a:tc>
              </a:tr>
            </a:tbl>
          </a:graphicData>
        </a:graphic>
      </p:graphicFrame>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228600"/>
            <a:ext cx="8229600" cy="990600"/>
          </a:xfrm>
        </p:spPr>
        <p:txBody>
          <a:bodyPr>
            <a:normAutofit fontScale="90000"/>
          </a:bodyPr>
          <a:lstStyle/>
          <a:p>
            <a:pPr eaLnBrk="1" hangingPunct="1"/>
            <a:r>
              <a:rPr lang="en-US" sz="3200" i="1" smtClean="0">
                <a:cs typeface="Times New Roman" pitchFamily="18" charset="0"/>
              </a:rPr>
              <a:t>The Lord’s Servant</a:t>
            </a:r>
            <a:br>
              <a:rPr lang="en-US" sz="3200" i="1" smtClean="0">
                <a:cs typeface="Times New Roman" pitchFamily="18" charset="0"/>
              </a:rPr>
            </a:br>
            <a:r>
              <a:rPr lang="en-US" sz="3200" i="1" smtClean="0">
                <a:cs typeface="Times New Roman" pitchFamily="18" charset="0"/>
              </a:rPr>
              <a:t>(2 Timothy 2:23-26</a:t>
            </a:r>
            <a:r>
              <a:rPr lang="en-US" sz="3200" smtClean="0">
                <a:cs typeface="Times New Roman" pitchFamily="18" charset="0"/>
              </a:rPr>
              <a:t>)</a:t>
            </a:r>
            <a:endParaRPr lang="en-US" sz="3200" smtClean="0">
              <a:latin typeface="Times New Roman" pitchFamily="18" charset="0"/>
              <a:cs typeface="Times New Roman" pitchFamily="18" charset="0"/>
            </a:endParaRPr>
          </a:p>
        </p:txBody>
      </p:sp>
      <p:sp>
        <p:nvSpPr>
          <p:cNvPr id="17411" name="Rectangle 3"/>
          <p:cNvSpPr>
            <a:spLocks noGrp="1" noChangeArrowheads="1"/>
          </p:cNvSpPr>
          <p:nvPr>
            <p:ph type="body" idx="1"/>
          </p:nvPr>
        </p:nvSpPr>
        <p:spPr/>
        <p:txBody>
          <a:bodyPr/>
          <a:lstStyle/>
          <a:p>
            <a:pPr eaLnBrk="1" hangingPunct="1"/>
            <a:r>
              <a:rPr lang="en-US" sz="2800" smtClean="0"/>
              <a:t>Avoids foolish and unlearned questions</a:t>
            </a:r>
          </a:p>
          <a:p>
            <a:pPr eaLnBrk="1" hangingPunct="1"/>
            <a:r>
              <a:rPr lang="en-US" sz="2800" smtClean="0"/>
              <a:t>Does not strive</a:t>
            </a:r>
          </a:p>
          <a:p>
            <a:pPr eaLnBrk="1" hangingPunct="1"/>
            <a:r>
              <a:rPr lang="en-US" sz="2800" smtClean="0"/>
              <a:t>Is gentle unto all men</a:t>
            </a:r>
          </a:p>
          <a:p>
            <a:pPr eaLnBrk="1" hangingPunct="1"/>
            <a:r>
              <a:rPr lang="en-US" sz="2800" smtClean="0"/>
              <a:t>Is apt to teach</a:t>
            </a:r>
          </a:p>
          <a:p>
            <a:pPr eaLnBrk="1" hangingPunct="1"/>
            <a:r>
              <a:rPr lang="en-US" sz="2800" smtClean="0">
                <a:solidFill>
                  <a:srgbClr val="FF0000"/>
                </a:solidFill>
              </a:rPr>
              <a:t>Is patient</a:t>
            </a:r>
          </a:p>
          <a:p>
            <a:pPr eaLnBrk="1" hangingPunct="1"/>
            <a:r>
              <a:rPr lang="en-US" sz="2800" smtClean="0"/>
              <a:t>Instructs in meekness</a:t>
            </a:r>
          </a:p>
        </p:txBody>
      </p:sp>
      <p:pic>
        <p:nvPicPr>
          <p:cNvPr id="17412" name="Picture 4" descr="depositphotos_1750966-Silhouettes-of-young-people"/>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09600" y="6248400"/>
            <a:ext cx="990600" cy="528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7413" name="Picture 16" descr="cooltext95795242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676400" y="6324600"/>
            <a:ext cx="70104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7414" name="Picture 17" descr="ornbar2pink"/>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57200" y="1219200"/>
            <a:ext cx="8229600" cy="371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28600"/>
            <a:ext cx="8229600" cy="990600"/>
          </a:xfrm>
        </p:spPr>
        <p:txBody>
          <a:bodyPr>
            <a:normAutofit fontScale="90000"/>
          </a:bodyPr>
          <a:lstStyle/>
          <a:p>
            <a:pPr eaLnBrk="1" hangingPunct="1"/>
            <a:r>
              <a:rPr lang="en-US" sz="3200" i="1" smtClean="0">
                <a:cs typeface="Times New Roman" pitchFamily="18" charset="0"/>
              </a:rPr>
              <a:t>The Lord’s Servant</a:t>
            </a:r>
            <a:br>
              <a:rPr lang="en-US" sz="3200" i="1" smtClean="0">
                <a:cs typeface="Times New Roman" pitchFamily="18" charset="0"/>
              </a:rPr>
            </a:br>
            <a:r>
              <a:rPr lang="en-US" sz="3200" i="1" smtClean="0">
                <a:cs typeface="Times New Roman" pitchFamily="18" charset="0"/>
              </a:rPr>
              <a:t>Is Patient</a:t>
            </a:r>
            <a:endParaRPr lang="en-US" sz="3200" smtClean="0">
              <a:solidFill>
                <a:srgbClr val="FF0000"/>
              </a:solidFill>
              <a:latin typeface="Times New Roman" pitchFamily="18" charset="0"/>
              <a:cs typeface="Times New Roman" pitchFamily="18" charset="0"/>
            </a:endParaRPr>
          </a:p>
        </p:txBody>
      </p:sp>
      <p:sp>
        <p:nvSpPr>
          <p:cNvPr id="18435" name="Rectangle 3"/>
          <p:cNvSpPr>
            <a:spLocks noGrp="1" noChangeArrowheads="1"/>
          </p:cNvSpPr>
          <p:nvPr>
            <p:ph type="body" idx="1"/>
          </p:nvPr>
        </p:nvSpPr>
        <p:spPr/>
        <p:txBody>
          <a:bodyPr>
            <a:normAutofit lnSpcReduction="10000"/>
          </a:bodyPr>
          <a:lstStyle/>
          <a:p>
            <a:r>
              <a:rPr lang="en-US" sz="2800" smtClean="0"/>
              <a:t>Hebrews 5:12</a:t>
            </a:r>
          </a:p>
          <a:p>
            <a:pPr lvl="1"/>
            <a:r>
              <a:rPr lang="en-US" sz="2400" smtClean="0"/>
              <a:t>We are responsible to God to teach others </a:t>
            </a:r>
            <a:endParaRPr lang="en-US" sz="1200" smtClean="0"/>
          </a:p>
          <a:p>
            <a:r>
              <a:rPr lang="en-US" sz="2800" smtClean="0"/>
              <a:t>Romans 1:16</a:t>
            </a:r>
          </a:p>
          <a:p>
            <a:pPr lvl="1"/>
            <a:r>
              <a:rPr lang="en-US" sz="2400" smtClean="0"/>
              <a:t>The power is in the gospel, not in us</a:t>
            </a:r>
          </a:p>
          <a:p>
            <a:pPr lvl="1"/>
            <a:r>
              <a:rPr lang="en-US" sz="2400" smtClean="0"/>
              <a:t>Let God give the increase (1 Corinthians 3:6)</a:t>
            </a:r>
          </a:p>
          <a:p>
            <a:pPr lvl="1"/>
            <a:r>
              <a:rPr lang="en-US" sz="2400" smtClean="0"/>
              <a:t>Others are not rejecting you  (John 12:48)</a:t>
            </a:r>
            <a:endParaRPr lang="en-US" sz="1200" smtClean="0"/>
          </a:p>
          <a:p>
            <a:r>
              <a:rPr lang="en-US" sz="2800" smtClean="0"/>
              <a:t>Matthew 7:7</a:t>
            </a:r>
          </a:p>
          <a:p>
            <a:pPr lvl="1"/>
            <a:r>
              <a:rPr lang="en-US" sz="2400" smtClean="0"/>
              <a:t>If someone is seeking God, they will find Him.</a:t>
            </a:r>
          </a:p>
          <a:p>
            <a:pPr lvl="2"/>
            <a:r>
              <a:rPr lang="en-US" smtClean="0"/>
              <a:t>Perhaps God will use us to reach them (2 Timothy 2:21).</a:t>
            </a:r>
          </a:p>
        </p:txBody>
      </p:sp>
      <p:pic>
        <p:nvPicPr>
          <p:cNvPr id="18436" name="Picture 4" descr="depositphotos_1750966-Silhouettes-of-young-people"/>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09600" y="6248400"/>
            <a:ext cx="990600" cy="528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8437" name="Picture 16" descr="cooltext95795242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676400" y="6324600"/>
            <a:ext cx="70104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8438" name="Picture 17" descr="ornbar2pink"/>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57200" y="1219200"/>
            <a:ext cx="8229600" cy="371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28600"/>
            <a:ext cx="8229600" cy="990600"/>
          </a:xfrm>
        </p:spPr>
        <p:txBody>
          <a:bodyPr>
            <a:normAutofit fontScale="90000"/>
          </a:bodyPr>
          <a:lstStyle/>
          <a:p>
            <a:pPr eaLnBrk="1" hangingPunct="1"/>
            <a:r>
              <a:rPr lang="en-US" sz="3200" i="1" smtClean="0">
                <a:cs typeface="Times New Roman" pitchFamily="18" charset="0"/>
              </a:rPr>
              <a:t>The Lord’s Servant</a:t>
            </a:r>
            <a:br>
              <a:rPr lang="en-US" sz="3200" i="1" smtClean="0">
                <a:cs typeface="Times New Roman" pitchFamily="18" charset="0"/>
              </a:rPr>
            </a:br>
            <a:r>
              <a:rPr lang="en-US" sz="3200" i="1" smtClean="0">
                <a:cs typeface="Times New Roman" pitchFamily="18" charset="0"/>
              </a:rPr>
              <a:t>(2 Timothy 2:23-26</a:t>
            </a:r>
            <a:r>
              <a:rPr lang="en-US" sz="3200" smtClean="0">
                <a:cs typeface="Times New Roman" pitchFamily="18" charset="0"/>
              </a:rPr>
              <a:t>)</a:t>
            </a:r>
            <a:endParaRPr lang="en-US" sz="3200" smtClean="0">
              <a:latin typeface="Times New Roman" pitchFamily="18" charset="0"/>
              <a:cs typeface="Times New Roman" pitchFamily="18" charset="0"/>
            </a:endParaRPr>
          </a:p>
        </p:txBody>
      </p:sp>
      <p:sp>
        <p:nvSpPr>
          <p:cNvPr id="19459" name="Rectangle 3"/>
          <p:cNvSpPr>
            <a:spLocks noGrp="1" noChangeArrowheads="1"/>
          </p:cNvSpPr>
          <p:nvPr>
            <p:ph type="body" idx="1"/>
          </p:nvPr>
        </p:nvSpPr>
        <p:spPr/>
        <p:txBody>
          <a:bodyPr/>
          <a:lstStyle/>
          <a:p>
            <a:pPr eaLnBrk="1" hangingPunct="1"/>
            <a:r>
              <a:rPr lang="en-US" sz="2800" smtClean="0"/>
              <a:t>Avoids foolish and unlearned questions</a:t>
            </a:r>
          </a:p>
          <a:p>
            <a:pPr eaLnBrk="1" hangingPunct="1"/>
            <a:r>
              <a:rPr lang="en-US" sz="2800" smtClean="0"/>
              <a:t>Does not strive</a:t>
            </a:r>
          </a:p>
          <a:p>
            <a:pPr eaLnBrk="1" hangingPunct="1"/>
            <a:r>
              <a:rPr lang="en-US" sz="2800" smtClean="0"/>
              <a:t>Is gentle unto all men</a:t>
            </a:r>
          </a:p>
          <a:p>
            <a:pPr eaLnBrk="1" hangingPunct="1"/>
            <a:r>
              <a:rPr lang="en-US" sz="2800" smtClean="0"/>
              <a:t>Is apt to teach</a:t>
            </a:r>
          </a:p>
          <a:p>
            <a:pPr eaLnBrk="1" hangingPunct="1"/>
            <a:r>
              <a:rPr lang="en-US" sz="2800" smtClean="0"/>
              <a:t>Is patient</a:t>
            </a:r>
          </a:p>
          <a:p>
            <a:pPr eaLnBrk="1" hangingPunct="1"/>
            <a:r>
              <a:rPr lang="en-US" sz="2800" smtClean="0">
                <a:solidFill>
                  <a:srgbClr val="FF0000"/>
                </a:solidFill>
              </a:rPr>
              <a:t>Instructs in meekness</a:t>
            </a:r>
          </a:p>
        </p:txBody>
      </p:sp>
      <p:pic>
        <p:nvPicPr>
          <p:cNvPr id="19460" name="Picture 4" descr="depositphotos_1750966-Silhouettes-of-young-people"/>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09600" y="6248400"/>
            <a:ext cx="990600" cy="528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9461" name="Picture 16" descr="cooltext95795242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676400" y="6324600"/>
            <a:ext cx="70104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9462" name="Picture 17" descr="ornbar2pink"/>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57200" y="1219200"/>
            <a:ext cx="8229600" cy="371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228600"/>
            <a:ext cx="8229600" cy="990600"/>
          </a:xfrm>
        </p:spPr>
        <p:txBody>
          <a:bodyPr>
            <a:normAutofit fontScale="90000"/>
          </a:bodyPr>
          <a:lstStyle/>
          <a:p>
            <a:pPr eaLnBrk="1" hangingPunct="1"/>
            <a:r>
              <a:rPr lang="en-US" sz="3200" i="1" smtClean="0">
                <a:cs typeface="Times New Roman" pitchFamily="18" charset="0"/>
              </a:rPr>
              <a:t>The Lord’s Servant</a:t>
            </a:r>
            <a:br>
              <a:rPr lang="en-US" sz="3200" i="1" smtClean="0">
                <a:cs typeface="Times New Roman" pitchFamily="18" charset="0"/>
              </a:rPr>
            </a:br>
            <a:r>
              <a:rPr lang="en-US" sz="3200" i="1" smtClean="0">
                <a:cs typeface="Times New Roman" pitchFamily="18" charset="0"/>
              </a:rPr>
              <a:t>Instructs in Meekness</a:t>
            </a:r>
            <a:endParaRPr lang="en-US" sz="3200" smtClean="0">
              <a:solidFill>
                <a:srgbClr val="FF0000"/>
              </a:solidFill>
              <a:latin typeface="Times New Roman" pitchFamily="18" charset="0"/>
              <a:cs typeface="Times New Roman" pitchFamily="18" charset="0"/>
            </a:endParaRPr>
          </a:p>
        </p:txBody>
      </p:sp>
      <p:sp>
        <p:nvSpPr>
          <p:cNvPr id="20483" name="Rectangle 3"/>
          <p:cNvSpPr>
            <a:spLocks noGrp="1" noChangeArrowheads="1"/>
          </p:cNvSpPr>
          <p:nvPr>
            <p:ph type="body" idx="1"/>
          </p:nvPr>
        </p:nvSpPr>
        <p:spPr/>
        <p:txBody>
          <a:bodyPr/>
          <a:lstStyle/>
          <a:p>
            <a:pPr marL="342900" lvl="1" indent="-342900">
              <a:buFontTx/>
              <a:buChar char="•"/>
            </a:pPr>
            <a:r>
              <a:rPr lang="en-US" smtClean="0"/>
              <a:t>The proper disposition toward others comes from understanding:</a:t>
            </a:r>
          </a:p>
          <a:p>
            <a:pPr marL="742950" lvl="2" indent="-342900"/>
            <a:r>
              <a:rPr lang="en-US" smtClean="0"/>
              <a:t>What God has done for us  (Titus 3:2-3)</a:t>
            </a:r>
          </a:p>
          <a:p>
            <a:pPr marL="742950" lvl="2" indent="-342900"/>
            <a:r>
              <a:rPr lang="en-US" smtClean="0"/>
              <a:t>That we can be tempted  (Galatians 6:1)</a:t>
            </a:r>
          </a:p>
          <a:p>
            <a:pPr marL="742950" lvl="2" indent="-342900"/>
            <a:r>
              <a:rPr lang="en-US" smtClean="0"/>
              <a:t>That we can be lost  (1 Corinthians 9:27)</a:t>
            </a:r>
          </a:p>
        </p:txBody>
      </p:sp>
      <p:pic>
        <p:nvPicPr>
          <p:cNvPr id="20484" name="Picture 4" descr="depositphotos_1750966-Silhouettes-of-young-people"/>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09600" y="6248400"/>
            <a:ext cx="990600" cy="528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485" name="Picture 16" descr="cooltext95795242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676400" y="6324600"/>
            <a:ext cx="70104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486" name="Picture 17" descr="ornbar2pink"/>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57200" y="1219200"/>
            <a:ext cx="8229600" cy="371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228600"/>
            <a:ext cx="8229600" cy="990600"/>
          </a:xfrm>
        </p:spPr>
        <p:txBody>
          <a:bodyPr/>
          <a:lstStyle/>
          <a:p>
            <a:pPr eaLnBrk="1" hangingPunct="1"/>
            <a:endParaRPr lang="en-US" sz="3600" smtClean="0">
              <a:latin typeface="Times New Roman" pitchFamily="18" charset="0"/>
              <a:cs typeface="Times New Roman" pitchFamily="18" charset="0"/>
            </a:endParaRPr>
          </a:p>
        </p:txBody>
      </p:sp>
      <p:sp>
        <p:nvSpPr>
          <p:cNvPr id="3075" name="Rectangle 3"/>
          <p:cNvSpPr>
            <a:spLocks noGrp="1" noChangeArrowheads="1"/>
          </p:cNvSpPr>
          <p:nvPr>
            <p:ph type="body" idx="1"/>
          </p:nvPr>
        </p:nvSpPr>
        <p:spPr/>
        <p:txBody>
          <a:bodyPr/>
          <a:lstStyle/>
          <a:p>
            <a:pPr marL="0" indent="0">
              <a:buFontTx/>
              <a:buNone/>
              <a:defRPr/>
            </a:pPr>
            <a:r>
              <a:rPr lang="en-US" sz="2800" dirty="0" smtClean="0"/>
              <a:t>Objectives:  </a:t>
            </a:r>
            <a:endParaRPr lang="en-US" sz="2800" dirty="0"/>
          </a:p>
          <a:p>
            <a:pPr>
              <a:defRPr/>
            </a:pPr>
            <a:r>
              <a:rPr lang="en-US" sz="2800" dirty="0" smtClean="0"/>
              <a:t>Examine </a:t>
            </a:r>
            <a:r>
              <a:rPr lang="en-US" sz="2800" dirty="0"/>
              <a:t>Biblical keys for </a:t>
            </a:r>
            <a:r>
              <a:rPr lang="en-US" sz="2800" dirty="0" smtClean="0"/>
              <a:t>teaching</a:t>
            </a:r>
            <a:endParaRPr lang="en-US" sz="2800" dirty="0"/>
          </a:p>
          <a:p>
            <a:pPr>
              <a:defRPr/>
            </a:pPr>
            <a:r>
              <a:rPr lang="en-US" sz="2800" dirty="0" smtClean="0"/>
              <a:t>Examine </a:t>
            </a:r>
            <a:r>
              <a:rPr lang="en-US" sz="2800" dirty="0"/>
              <a:t>Bible examples </a:t>
            </a:r>
            <a:r>
              <a:rPr lang="en-US" sz="2800" dirty="0" smtClean="0"/>
              <a:t>that will help in dealing </a:t>
            </a:r>
            <a:r>
              <a:rPr lang="en-US" sz="2800" dirty="0"/>
              <a:t>with rejection and ridicule </a:t>
            </a:r>
            <a:endParaRPr lang="en-US" sz="2800" dirty="0" smtClean="0"/>
          </a:p>
          <a:p>
            <a:pPr marL="0" indent="0">
              <a:buFontTx/>
              <a:buNone/>
              <a:defRPr/>
            </a:pPr>
            <a:endParaRPr lang="en-US" dirty="0" smtClean="0"/>
          </a:p>
          <a:p>
            <a:pPr marL="0" indent="0" algn="r">
              <a:buFontTx/>
              <a:buNone/>
              <a:defRPr/>
            </a:pPr>
            <a:endParaRPr lang="en-US" dirty="0"/>
          </a:p>
        </p:txBody>
      </p:sp>
      <p:pic>
        <p:nvPicPr>
          <p:cNvPr id="3076" name="Picture 4" descr="depositphotos_1750966-Silhouettes-of-young-people"/>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09600" y="6248400"/>
            <a:ext cx="990600" cy="528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077" name="Picture 16" descr="cooltext95795242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676400" y="6324600"/>
            <a:ext cx="70104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078" name="Picture 17" descr="ornbar2pink"/>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57200" y="1219200"/>
            <a:ext cx="8229600" cy="371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228600"/>
            <a:ext cx="8229600" cy="990600"/>
          </a:xfrm>
        </p:spPr>
        <p:txBody>
          <a:bodyPr>
            <a:normAutofit fontScale="90000"/>
          </a:bodyPr>
          <a:lstStyle/>
          <a:p>
            <a:pPr eaLnBrk="1" hangingPunct="1"/>
            <a:r>
              <a:rPr lang="en-US" sz="3200" i="1" smtClean="0">
                <a:cs typeface="Times New Roman" pitchFamily="18" charset="0"/>
              </a:rPr>
              <a:t>The Lord’s Servant</a:t>
            </a:r>
            <a:br>
              <a:rPr lang="en-US" sz="3200" i="1" smtClean="0">
                <a:cs typeface="Times New Roman" pitchFamily="18" charset="0"/>
              </a:rPr>
            </a:br>
            <a:r>
              <a:rPr lang="en-US" sz="3200" i="1" smtClean="0">
                <a:cs typeface="Times New Roman" pitchFamily="18" charset="0"/>
              </a:rPr>
              <a:t>Desires That Others Be Saved</a:t>
            </a:r>
            <a:endParaRPr lang="en-US" sz="3200" smtClean="0">
              <a:solidFill>
                <a:srgbClr val="FF0000"/>
              </a:solidFill>
              <a:latin typeface="Times New Roman" pitchFamily="18" charset="0"/>
              <a:cs typeface="Times New Roman" pitchFamily="18" charset="0"/>
            </a:endParaRPr>
          </a:p>
        </p:txBody>
      </p:sp>
      <p:sp>
        <p:nvSpPr>
          <p:cNvPr id="21507" name="Rectangle 3"/>
          <p:cNvSpPr>
            <a:spLocks noGrp="1" noChangeArrowheads="1"/>
          </p:cNvSpPr>
          <p:nvPr>
            <p:ph type="body" idx="1"/>
          </p:nvPr>
        </p:nvSpPr>
        <p:spPr/>
        <p:txBody>
          <a:bodyPr/>
          <a:lstStyle/>
          <a:p>
            <a:r>
              <a:rPr lang="en-US" sz="2800" smtClean="0"/>
              <a:t>2 Timothy 2:25-26</a:t>
            </a:r>
          </a:p>
          <a:p>
            <a:pPr lvl="1"/>
            <a:r>
              <a:rPr lang="en-US" sz="2400" smtClean="0"/>
              <a:t>“If God peradventure will give them repentance...” </a:t>
            </a:r>
          </a:p>
          <a:p>
            <a:pPr lvl="1"/>
            <a:r>
              <a:rPr lang="en-US" sz="2400" smtClean="0"/>
              <a:t>A counter example  (Jonah 4:1)</a:t>
            </a:r>
          </a:p>
          <a:p>
            <a:pPr lvl="1"/>
            <a:endParaRPr lang="en-US" sz="1200" smtClean="0"/>
          </a:p>
          <a:p>
            <a:r>
              <a:rPr lang="en-US" sz="2800" smtClean="0"/>
              <a:t>Acts 8:23</a:t>
            </a:r>
          </a:p>
          <a:p>
            <a:pPr lvl="1"/>
            <a:r>
              <a:rPr lang="en-US" sz="2400" smtClean="0"/>
              <a:t>We want to help others break free from Satan</a:t>
            </a:r>
          </a:p>
        </p:txBody>
      </p:sp>
      <p:pic>
        <p:nvPicPr>
          <p:cNvPr id="21508" name="Picture 4" descr="depositphotos_1750966-Silhouettes-of-young-people"/>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09600" y="6248400"/>
            <a:ext cx="990600" cy="528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1509" name="Picture 16" descr="cooltext95795242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676400" y="6324600"/>
            <a:ext cx="70104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1510" name="Picture 17" descr="ornbar2pink"/>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57200" y="1219200"/>
            <a:ext cx="8229600" cy="371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228600"/>
            <a:ext cx="8229600" cy="990600"/>
          </a:xfrm>
        </p:spPr>
        <p:txBody>
          <a:bodyPr/>
          <a:lstStyle/>
          <a:p>
            <a:pPr eaLnBrk="1" hangingPunct="1"/>
            <a:endParaRPr lang="en-US" sz="3600" smtClean="0">
              <a:latin typeface="Times New Roman" pitchFamily="18" charset="0"/>
              <a:cs typeface="Times New Roman" pitchFamily="18" charset="0"/>
            </a:endParaRPr>
          </a:p>
        </p:txBody>
      </p:sp>
      <p:sp>
        <p:nvSpPr>
          <p:cNvPr id="3075" name="Rectangle 3"/>
          <p:cNvSpPr>
            <a:spLocks noGrp="1" noChangeArrowheads="1"/>
          </p:cNvSpPr>
          <p:nvPr>
            <p:ph type="body" idx="1"/>
          </p:nvPr>
        </p:nvSpPr>
        <p:spPr/>
        <p:txBody>
          <a:bodyPr/>
          <a:lstStyle/>
          <a:p>
            <a:pPr marL="0" indent="0">
              <a:buFontTx/>
              <a:buNone/>
              <a:defRPr/>
            </a:pPr>
            <a:r>
              <a:rPr lang="en-US" sz="2800" dirty="0" smtClean="0"/>
              <a:t>Objectives:  </a:t>
            </a:r>
            <a:endParaRPr lang="en-US" sz="2800" dirty="0"/>
          </a:p>
          <a:p>
            <a:pPr>
              <a:defRPr/>
            </a:pPr>
            <a:r>
              <a:rPr lang="en-US" sz="2800" dirty="0" smtClean="0"/>
              <a:t>Examine </a:t>
            </a:r>
            <a:r>
              <a:rPr lang="en-US" sz="2800" dirty="0"/>
              <a:t>Biblical keys for </a:t>
            </a:r>
            <a:r>
              <a:rPr lang="en-US" sz="2800" dirty="0" smtClean="0"/>
              <a:t>teaching</a:t>
            </a:r>
            <a:endParaRPr lang="en-US" sz="2800" dirty="0"/>
          </a:p>
          <a:p>
            <a:pPr>
              <a:defRPr/>
            </a:pPr>
            <a:r>
              <a:rPr lang="en-US" sz="2800" dirty="0" smtClean="0">
                <a:solidFill>
                  <a:srgbClr val="FF0000"/>
                </a:solidFill>
              </a:rPr>
              <a:t>Examine </a:t>
            </a:r>
            <a:r>
              <a:rPr lang="en-US" sz="2800" dirty="0">
                <a:solidFill>
                  <a:srgbClr val="FF0000"/>
                </a:solidFill>
              </a:rPr>
              <a:t>Bible examples that will help </a:t>
            </a:r>
            <a:r>
              <a:rPr lang="en-US" sz="2800" dirty="0" smtClean="0">
                <a:solidFill>
                  <a:srgbClr val="FF0000"/>
                </a:solidFill>
              </a:rPr>
              <a:t>in dealing </a:t>
            </a:r>
            <a:r>
              <a:rPr lang="en-US" sz="2800" dirty="0">
                <a:solidFill>
                  <a:srgbClr val="FF0000"/>
                </a:solidFill>
              </a:rPr>
              <a:t>with rejection and ridicule </a:t>
            </a:r>
            <a:endParaRPr lang="en-US" sz="2800" dirty="0" smtClean="0">
              <a:solidFill>
                <a:srgbClr val="FF0000"/>
              </a:solidFill>
            </a:endParaRPr>
          </a:p>
          <a:p>
            <a:pPr marL="0" indent="0">
              <a:buFontTx/>
              <a:buNone/>
              <a:defRPr/>
            </a:pPr>
            <a:endParaRPr lang="en-US" dirty="0" smtClean="0"/>
          </a:p>
          <a:p>
            <a:pPr marL="0" indent="0" algn="r">
              <a:buFontTx/>
              <a:buNone/>
              <a:defRPr/>
            </a:pPr>
            <a:endParaRPr lang="en-US" dirty="0"/>
          </a:p>
        </p:txBody>
      </p:sp>
      <p:pic>
        <p:nvPicPr>
          <p:cNvPr id="22532" name="Picture 4" descr="depositphotos_1750966-Silhouettes-of-young-people"/>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09600" y="6248400"/>
            <a:ext cx="990600" cy="528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2533" name="Picture 16" descr="cooltext95795242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676400" y="6324600"/>
            <a:ext cx="70104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2534" name="Picture 17" descr="ornbar2pink"/>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57200" y="1219200"/>
            <a:ext cx="8229600" cy="371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228600"/>
            <a:ext cx="8229600" cy="990600"/>
          </a:xfrm>
        </p:spPr>
        <p:txBody>
          <a:bodyPr/>
          <a:lstStyle/>
          <a:p>
            <a:pPr eaLnBrk="1" hangingPunct="1"/>
            <a:r>
              <a:rPr lang="en-US" sz="3200" i="1" smtClean="0">
                <a:cs typeface="Times New Roman" pitchFamily="18" charset="0"/>
              </a:rPr>
              <a:t>Examples</a:t>
            </a:r>
          </a:p>
        </p:txBody>
      </p:sp>
      <p:sp>
        <p:nvSpPr>
          <p:cNvPr id="23555" name="Rectangle 3"/>
          <p:cNvSpPr>
            <a:spLocks noGrp="1" noChangeArrowheads="1"/>
          </p:cNvSpPr>
          <p:nvPr>
            <p:ph type="body" idx="1"/>
          </p:nvPr>
        </p:nvSpPr>
        <p:spPr/>
        <p:txBody>
          <a:bodyPr/>
          <a:lstStyle/>
          <a:p>
            <a:pPr eaLnBrk="1" hangingPunct="1"/>
            <a:r>
              <a:rPr lang="en-US" sz="2800" smtClean="0"/>
              <a:t>Romans 15:4</a:t>
            </a:r>
          </a:p>
          <a:p>
            <a:pPr lvl="1" eaLnBrk="1" hangingPunct="1"/>
            <a:r>
              <a:rPr lang="en-US" sz="2400" smtClean="0"/>
              <a:t>Give us comfort and hope</a:t>
            </a:r>
          </a:p>
          <a:p>
            <a:pPr lvl="1" eaLnBrk="1" hangingPunct="1"/>
            <a:endParaRPr lang="en-US" sz="1200" smtClean="0"/>
          </a:p>
          <a:p>
            <a:pPr eaLnBrk="1" hangingPunct="1"/>
            <a:r>
              <a:rPr lang="en-US" sz="2800" smtClean="0"/>
              <a:t>Hebrews 12:1</a:t>
            </a:r>
          </a:p>
          <a:p>
            <a:pPr lvl="1" eaLnBrk="1" hangingPunct="1"/>
            <a:r>
              <a:rPr lang="en-US" sz="2400" smtClean="0"/>
              <a:t>Motivate us to run with patience</a:t>
            </a:r>
          </a:p>
        </p:txBody>
      </p:sp>
      <p:pic>
        <p:nvPicPr>
          <p:cNvPr id="23556" name="Picture 4" descr="depositphotos_1750966-Silhouettes-of-young-people"/>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09600" y="6248400"/>
            <a:ext cx="990600" cy="528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557" name="Picture 16" descr="cooltext95795242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676400" y="6324600"/>
            <a:ext cx="70104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558" name="Picture 17" descr="ornbar2pink"/>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57200" y="1219200"/>
            <a:ext cx="8229600" cy="371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28600"/>
            <a:ext cx="8229600" cy="990600"/>
          </a:xfrm>
        </p:spPr>
        <p:txBody>
          <a:bodyPr/>
          <a:lstStyle/>
          <a:p>
            <a:pPr eaLnBrk="1" hangingPunct="1"/>
            <a:r>
              <a:rPr lang="en-US" sz="3200" i="1" smtClean="0">
                <a:cs typeface="Times New Roman" pitchFamily="18" charset="0"/>
              </a:rPr>
              <a:t>Examples - Jesus</a:t>
            </a:r>
          </a:p>
        </p:txBody>
      </p:sp>
      <p:sp>
        <p:nvSpPr>
          <p:cNvPr id="24579" name="Rectangle 3"/>
          <p:cNvSpPr>
            <a:spLocks noGrp="1" noChangeArrowheads="1"/>
          </p:cNvSpPr>
          <p:nvPr>
            <p:ph type="body" idx="1"/>
          </p:nvPr>
        </p:nvSpPr>
        <p:spPr/>
        <p:txBody>
          <a:bodyPr/>
          <a:lstStyle/>
          <a:p>
            <a:pPr eaLnBrk="1" hangingPunct="1"/>
            <a:r>
              <a:rPr lang="en-US" sz="2800" smtClean="0"/>
              <a:t>1 Peter 2:21-23</a:t>
            </a:r>
          </a:p>
          <a:p>
            <a:pPr lvl="1" eaLnBrk="1" hangingPunct="1"/>
            <a:r>
              <a:rPr lang="en-US" sz="2400" smtClean="0"/>
              <a:t>He was reviled, but did not revile</a:t>
            </a:r>
          </a:p>
          <a:p>
            <a:pPr lvl="1" eaLnBrk="1" hangingPunct="1"/>
            <a:r>
              <a:rPr lang="en-US" sz="2400" smtClean="0"/>
              <a:t>He suffered, but did not threaten</a:t>
            </a:r>
          </a:p>
          <a:p>
            <a:pPr lvl="1" eaLnBrk="1" hangingPunct="1"/>
            <a:r>
              <a:rPr lang="en-US" sz="2400" smtClean="0"/>
              <a:t>Jesus committed himself to Him that judges rightly</a:t>
            </a:r>
          </a:p>
          <a:p>
            <a:pPr lvl="1" eaLnBrk="1" hangingPunct="1"/>
            <a:endParaRPr lang="en-US" sz="1200" smtClean="0"/>
          </a:p>
          <a:p>
            <a:pPr eaLnBrk="1" hangingPunct="1"/>
            <a:r>
              <a:rPr lang="en-US" sz="2800" smtClean="0"/>
              <a:t>Hebrews 12:2-3</a:t>
            </a:r>
          </a:p>
          <a:p>
            <a:pPr lvl="1" eaLnBrk="1" hangingPunct="1"/>
            <a:r>
              <a:rPr lang="en-US" sz="2400" smtClean="0"/>
              <a:t>Looked past the suffering</a:t>
            </a:r>
          </a:p>
          <a:p>
            <a:pPr lvl="1" eaLnBrk="1" hangingPunct="1"/>
            <a:r>
              <a:rPr lang="en-US" sz="2400" smtClean="0"/>
              <a:t>Endured the cross</a:t>
            </a:r>
          </a:p>
          <a:p>
            <a:pPr lvl="1" eaLnBrk="1" hangingPunct="1"/>
            <a:r>
              <a:rPr lang="en-US" sz="2400" smtClean="0"/>
              <a:t>Despised the shame</a:t>
            </a:r>
          </a:p>
          <a:p>
            <a:pPr lvl="1" eaLnBrk="1" hangingPunct="1"/>
            <a:r>
              <a:rPr lang="en-US" sz="2400" smtClean="0"/>
              <a:t>Consider him</a:t>
            </a:r>
          </a:p>
        </p:txBody>
      </p:sp>
      <p:pic>
        <p:nvPicPr>
          <p:cNvPr id="24580" name="Picture 4" descr="depositphotos_1750966-Silhouettes-of-young-people"/>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09600" y="6248400"/>
            <a:ext cx="990600" cy="528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4581" name="Picture 16" descr="cooltext95795242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676400" y="6324600"/>
            <a:ext cx="70104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4582" name="Picture 17" descr="ornbar2pink"/>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57200" y="1219200"/>
            <a:ext cx="8229600" cy="371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228600"/>
            <a:ext cx="8229600" cy="990600"/>
          </a:xfrm>
        </p:spPr>
        <p:txBody>
          <a:bodyPr/>
          <a:lstStyle/>
          <a:p>
            <a:pPr eaLnBrk="1" hangingPunct="1"/>
            <a:r>
              <a:rPr lang="en-US" sz="3200" i="1" smtClean="0">
                <a:cs typeface="Times New Roman" pitchFamily="18" charset="0"/>
              </a:rPr>
              <a:t>Examples – The Apostles</a:t>
            </a:r>
          </a:p>
        </p:txBody>
      </p:sp>
      <p:sp>
        <p:nvSpPr>
          <p:cNvPr id="25603" name="Rectangle 3"/>
          <p:cNvSpPr>
            <a:spLocks noGrp="1" noChangeArrowheads="1"/>
          </p:cNvSpPr>
          <p:nvPr>
            <p:ph type="body" idx="1"/>
          </p:nvPr>
        </p:nvSpPr>
        <p:spPr/>
        <p:txBody>
          <a:bodyPr/>
          <a:lstStyle/>
          <a:p>
            <a:pPr eaLnBrk="1" hangingPunct="1"/>
            <a:r>
              <a:rPr lang="en-US" sz="2800" smtClean="0"/>
              <a:t>1 Corinthians 4:12-13</a:t>
            </a:r>
          </a:p>
          <a:p>
            <a:pPr lvl="1" eaLnBrk="1" hangingPunct="1"/>
            <a:r>
              <a:rPr lang="en-US" sz="2400" smtClean="0"/>
              <a:t>Reviled, we bless</a:t>
            </a:r>
          </a:p>
          <a:p>
            <a:pPr lvl="1" eaLnBrk="1" hangingPunct="1"/>
            <a:r>
              <a:rPr lang="en-US" sz="2400" smtClean="0"/>
              <a:t>Persecuted, we suffer it</a:t>
            </a:r>
          </a:p>
          <a:p>
            <a:pPr lvl="1" eaLnBrk="1" hangingPunct="1"/>
            <a:r>
              <a:rPr lang="en-US" sz="2400" smtClean="0"/>
              <a:t>Defamed, we entreat</a:t>
            </a:r>
          </a:p>
          <a:p>
            <a:pPr lvl="1" eaLnBrk="1" hangingPunct="1"/>
            <a:r>
              <a:rPr lang="en-US" sz="2400" smtClean="0"/>
              <a:t>Made as the filth of the world</a:t>
            </a:r>
          </a:p>
          <a:p>
            <a:pPr lvl="1" eaLnBrk="1" hangingPunct="1"/>
            <a:r>
              <a:rPr lang="en-US" sz="2400" smtClean="0"/>
              <a:t>Are the offscouring of all things</a:t>
            </a:r>
          </a:p>
          <a:p>
            <a:pPr lvl="1" eaLnBrk="1" hangingPunct="1"/>
            <a:endParaRPr lang="en-US" sz="1200" smtClean="0"/>
          </a:p>
          <a:p>
            <a:pPr eaLnBrk="1" hangingPunct="1"/>
            <a:endParaRPr lang="en-US" smtClean="0"/>
          </a:p>
        </p:txBody>
      </p:sp>
      <p:pic>
        <p:nvPicPr>
          <p:cNvPr id="25604" name="Picture 4" descr="depositphotos_1750966-Silhouettes-of-young-people"/>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09600" y="6248400"/>
            <a:ext cx="990600" cy="528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5605" name="Picture 16" descr="cooltext95795242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676400" y="6324600"/>
            <a:ext cx="70104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5606" name="Picture 17" descr="ornbar2pink"/>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57200" y="1219200"/>
            <a:ext cx="8229600" cy="371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228600"/>
            <a:ext cx="8229600" cy="990600"/>
          </a:xfrm>
        </p:spPr>
        <p:txBody>
          <a:bodyPr/>
          <a:lstStyle/>
          <a:p>
            <a:pPr eaLnBrk="1" hangingPunct="1"/>
            <a:r>
              <a:rPr lang="en-US" sz="3200" i="1" smtClean="0">
                <a:cs typeface="Times New Roman" pitchFamily="18" charset="0"/>
              </a:rPr>
              <a:t>Examples – The Apostles</a:t>
            </a:r>
          </a:p>
        </p:txBody>
      </p:sp>
      <p:sp>
        <p:nvSpPr>
          <p:cNvPr id="26627" name="Rectangle 3"/>
          <p:cNvSpPr>
            <a:spLocks noGrp="1" noChangeArrowheads="1"/>
          </p:cNvSpPr>
          <p:nvPr>
            <p:ph type="body" idx="1"/>
          </p:nvPr>
        </p:nvSpPr>
        <p:spPr/>
        <p:txBody>
          <a:bodyPr/>
          <a:lstStyle/>
          <a:p>
            <a:pPr eaLnBrk="1" hangingPunct="1"/>
            <a:r>
              <a:rPr lang="en-US" sz="2800" smtClean="0"/>
              <a:t>1 Peter 3:9</a:t>
            </a:r>
          </a:p>
          <a:p>
            <a:pPr lvl="1" eaLnBrk="1" hangingPunct="1"/>
            <a:r>
              <a:rPr lang="en-US" sz="2400" smtClean="0"/>
              <a:t>Not rendering evil for evil or railing for railing</a:t>
            </a:r>
          </a:p>
          <a:p>
            <a:pPr lvl="1" eaLnBrk="1" hangingPunct="1"/>
            <a:r>
              <a:rPr lang="en-US" sz="2400" smtClean="0"/>
              <a:t>But blessing</a:t>
            </a:r>
          </a:p>
          <a:p>
            <a:pPr lvl="1" eaLnBrk="1" hangingPunct="1"/>
            <a:endParaRPr lang="en-US" sz="1200" smtClean="0"/>
          </a:p>
          <a:p>
            <a:pPr eaLnBrk="1" hangingPunct="1"/>
            <a:r>
              <a:rPr lang="en-US" sz="2800" smtClean="0"/>
              <a:t>I Peter 4:14-16</a:t>
            </a:r>
          </a:p>
          <a:p>
            <a:pPr lvl="1" eaLnBrk="1" hangingPunct="1"/>
            <a:r>
              <a:rPr lang="en-US" sz="2400" smtClean="0"/>
              <a:t>If you are reproached for the name of Christ, happy are you (Acts 5:41)</a:t>
            </a:r>
          </a:p>
          <a:p>
            <a:pPr lvl="1" eaLnBrk="1" hangingPunct="1"/>
            <a:r>
              <a:rPr lang="en-US" sz="2400" smtClean="0"/>
              <a:t>If you suffer as a Christian, don’t be ashamed, but glorify God</a:t>
            </a:r>
          </a:p>
          <a:p>
            <a:pPr eaLnBrk="1" hangingPunct="1"/>
            <a:endParaRPr lang="en-US" smtClean="0"/>
          </a:p>
        </p:txBody>
      </p:sp>
      <p:pic>
        <p:nvPicPr>
          <p:cNvPr id="26628" name="Picture 4" descr="depositphotos_1750966-Silhouettes-of-young-people"/>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09600" y="6248400"/>
            <a:ext cx="990600" cy="528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6629" name="Picture 16" descr="cooltext95795242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676400" y="6324600"/>
            <a:ext cx="70104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6630" name="Picture 17" descr="ornbar2pink"/>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57200" y="1219200"/>
            <a:ext cx="8229600" cy="371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228600"/>
            <a:ext cx="8229600" cy="990600"/>
          </a:xfrm>
        </p:spPr>
        <p:txBody>
          <a:bodyPr/>
          <a:lstStyle/>
          <a:p>
            <a:pPr eaLnBrk="1" hangingPunct="1"/>
            <a:endParaRPr lang="en-US" sz="4000" smtClean="0">
              <a:latin typeface="Times New Roman" pitchFamily="18" charset="0"/>
              <a:cs typeface="Times New Roman" pitchFamily="18" charset="0"/>
            </a:endParaRPr>
          </a:p>
        </p:txBody>
      </p:sp>
      <p:sp>
        <p:nvSpPr>
          <p:cNvPr id="27651" name="Rectangle 3"/>
          <p:cNvSpPr>
            <a:spLocks noGrp="1" noChangeArrowheads="1"/>
          </p:cNvSpPr>
          <p:nvPr>
            <p:ph type="body" idx="1"/>
          </p:nvPr>
        </p:nvSpPr>
        <p:spPr/>
        <p:txBody>
          <a:bodyPr/>
          <a:lstStyle/>
          <a:p>
            <a:pPr marL="0" indent="0" eaLnBrk="1" hangingPunct="1">
              <a:buFontTx/>
              <a:buNone/>
            </a:pPr>
            <a:r>
              <a:rPr lang="en-US" sz="2800" smtClean="0"/>
              <a:t>“And the things that thou hast heard of me among many witnesses, the same commit thou to faithful men, who shall be able to teach others also.  Thou therefore endure hardness, as a good soldier of Jesus Christ.”  2 Timothy 2:2-3</a:t>
            </a:r>
          </a:p>
        </p:txBody>
      </p:sp>
      <p:pic>
        <p:nvPicPr>
          <p:cNvPr id="27652" name="Picture 4" descr="depositphotos_1750966-Silhouettes-of-young-people"/>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09600" y="6248400"/>
            <a:ext cx="990600" cy="528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7653" name="Picture 16" descr="cooltext95795242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676400" y="6324600"/>
            <a:ext cx="70104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7654" name="Picture 17" descr="ornbar2pink"/>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57200" y="1219200"/>
            <a:ext cx="8229600" cy="371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28600"/>
            <a:ext cx="8229600" cy="990600"/>
          </a:xfrm>
        </p:spPr>
        <p:txBody>
          <a:bodyPr/>
          <a:lstStyle/>
          <a:p>
            <a:pPr eaLnBrk="1" hangingPunct="1"/>
            <a:endParaRPr lang="en-US" sz="3600" smtClean="0">
              <a:latin typeface="Times New Roman" pitchFamily="18" charset="0"/>
              <a:cs typeface="Times New Roman" pitchFamily="18" charset="0"/>
            </a:endParaRPr>
          </a:p>
        </p:txBody>
      </p:sp>
      <p:sp>
        <p:nvSpPr>
          <p:cNvPr id="3075" name="Rectangle 3"/>
          <p:cNvSpPr>
            <a:spLocks noGrp="1" noChangeArrowheads="1"/>
          </p:cNvSpPr>
          <p:nvPr>
            <p:ph type="body" idx="1"/>
          </p:nvPr>
        </p:nvSpPr>
        <p:spPr/>
        <p:txBody>
          <a:bodyPr/>
          <a:lstStyle/>
          <a:p>
            <a:pPr marL="0" indent="0">
              <a:buFontTx/>
              <a:buNone/>
              <a:defRPr/>
            </a:pPr>
            <a:r>
              <a:rPr lang="en-US" sz="2800" dirty="0" smtClean="0"/>
              <a:t>Objectives:  </a:t>
            </a:r>
          </a:p>
          <a:p>
            <a:pPr>
              <a:defRPr/>
            </a:pPr>
            <a:r>
              <a:rPr lang="en-US" sz="2800" dirty="0" smtClean="0">
                <a:solidFill>
                  <a:srgbClr val="FF0000"/>
                </a:solidFill>
              </a:rPr>
              <a:t>Examine </a:t>
            </a:r>
            <a:r>
              <a:rPr lang="en-US" sz="2800" dirty="0">
                <a:solidFill>
                  <a:srgbClr val="FF0000"/>
                </a:solidFill>
              </a:rPr>
              <a:t>Biblical keys for </a:t>
            </a:r>
            <a:r>
              <a:rPr lang="en-US" sz="2800" dirty="0" smtClean="0">
                <a:solidFill>
                  <a:srgbClr val="FF0000"/>
                </a:solidFill>
              </a:rPr>
              <a:t>teaching</a:t>
            </a:r>
            <a:endParaRPr lang="en-US" sz="2800" dirty="0">
              <a:solidFill>
                <a:srgbClr val="FF0000"/>
              </a:solidFill>
            </a:endParaRPr>
          </a:p>
          <a:p>
            <a:pPr>
              <a:defRPr/>
            </a:pPr>
            <a:r>
              <a:rPr lang="en-US" sz="2800" dirty="0" smtClean="0"/>
              <a:t>Examine </a:t>
            </a:r>
            <a:r>
              <a:rPr lang="en-US" sz="2800" dirty="0"/>
              <a:t>Bible examples that will help </a:t>
            </a:r>
            <a:r>
              <a:rPr lang="en-US" sz="2800" dirty="0" smtClean="0"/>
              <a:t>in dealing </a:t>
            </a:r>
            <a:r>
              <a:rPr lang="en-US" sz="2800" dirty="0"/>
              <a:t>with rejection and ridicule </a:t>
            </a:r>
            <a:endParaRPr lang="en-US" sz="2800" dirty="0" smtClean="0"/>
          </a:p>
          <a:p>
            <a:pPr>
              <a:defRPr/>
            </a:pPr>
            <a:endParaRPr lang="en-US" sz="2800" dirty="0"/>
          </a:p>
          <a:p>
            <a:pPr>
              <a:defRPr/>
            </a:pPr>
            <a:endParaRPr lang="en-US" sz="2800" dirty="0" smtClean="0"/>
          </a:p>
          <a:p>
            <a:pPr marL="0" indent="0">
              <a:buFontTx/>
              <a:buNone/>
              <a:defRPr/>
            </a:pPr>
            <a:r>
              <a:rPr lang="en-US" sz="2800" dirty="0" smtClean="0">
                <a:solidFill>
                  <a:srgbClr val="FF0000"/>
                </a:solidFill>
              </a:rPr>
              <a:t>2 Timothy </a:t>
            </a:r>
            <a:r>
              <a:rPr lang="en-US" sz="2800" dirty="0">
                <a:solidFill>
                  <a:srgbClr val="FF0000"/>
                </a:solidFill>
              </a:rPr>
              <a:t>2:23-26</a:t>
            </a:r>
          </a:p>
          <a:p>
            <a:pPr>
              <a:defRPr/>
            </a:pPr>
            <a:endParaRPr lang="en-US" dirty="0" smtClean="0"/>
          </a:p>
          <a:p>
            <a:pPr marL="0" indent="0">
              <a:buFontTx/>
              <a:buNone/>
              <a:defRPr/>
            </a:pPr>
            <a:endParaRPr lang="en-US" dirty="0" smtClean="0"/>
          </a:p>
          <a:p>
            <a:pPr marL="0" indent="0" algn="r">
              <a:buFontTx/>
              <a:buNone/>
              <a:defRPr/>
            </a:pPr>
            <a:endParaRPr lang="en-US" dirty="0"/>
          </a:p>
        </p:txBody>
      </p:sp>
      <p:pic>
        <p:nvPicPr>
          <p:cNvPr id="4100" name="Picture 4" descr="depositphotos_1750966-Silhouettes-of-young-people"/>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09600" y="6248400"/>
            <a:ext cx="990600" cy="528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101" name="Picture 16" descr="cooltext95795242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676400" y="6324600"/>
            <a:ext cx="70104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102" name="Picture 17" descr="ornbar2pink"/>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57200" y="1219200"/>
            <a:ext cx="8229600" cy="371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28600"/>
            <a:ext cx="8229600" cy="990600"/>
          </a:xfrm>
        </p:spPr>
        <p:txBody>
          <a:bodyPr>
            <a:normAutofit fontScale="90000"/>
          </a:bodyPr>
          <a:lstStyle/>
          <a:p>
            <a:pPr eaLnBrk="1" hangingPunct="1"/>
            <a:r>
              <a:rPr lang="en-US" sz="3200" i="1" smtClean="0">
                <a:cs typeface="Times New Roman" pitchFamily="18" charset="0"/>
              </a:rPr>
              <a:t>The Lord’s Servant</a:t>
            </a:r>
            <a:br>
              <a:rPr lang="en-US" sz="3200" i="1" smtClean="0">
                <a:cs typeface="Times New Roman" pitchFamily="18" charset="0"/>
              </a:rPr>
            </a:br>
            <a:r>
              <a:rPr lang="en-US" sz="3200" i="1" smtClean="0">
                <a:cs typeface="Times New Roman" pitchFamily="18" charset="0"/>
              </a:rPr>
              <a:t>(2 Timothy 2:23-26</a:t>
            </a:r>
            <a:r>
              <a:rPr lang="en-US" sz="3200" smtClean="0">
                <a:cs typeface="Times New Roman" pitchFamily="18" charset="0"/>
              </a:rPr>
              <a:t>)</a:t>
            </a:r>
            <a:endParaRPr lang="en-US" sz="3200" smtClean="0">
              <a:latin typeface="Times New Roman" pitchFamily="18" charset="0"/>
              <a:cs typeface="Times New Roman" pitchFamily="18" charset="0"/>
            </a:endParaRPr>
          </a:p>
        </p:txBody>
      </p:sp>
      <p:sp>
        <p:nvSpPr>
          <p:cNvPr id="5123" name="Rectangle 3"/>
          <p:cNvSpPr>
            <a:spLocks noGrp="1" noChangeArrowheads="1"/>
          </p:cNvSpPr>
          <p:nvPr>
            <p:ph type="body" idx="1"/>
          </p:nvPr>
        </p:nvSpPr>
        <p:spPr/>
        <p:txBody>
          <a:bodyPr/>
          <a:lstStyle/>
          <a:p>
            <a:pPr eaLnBrk="1" hangingPunct="1"/>
            <a:r>
              <a:rPr lang="en-US" sz="2800" smtClean="0"/>
              <a:t>Avoids foolish and unlearned questions</a:t>
            </a:r>
          </a:p>
          <a:p>
            <a:pPr eaLnBrk="1" hangingPunct="1"/>
            <a:r>
              <a:rPr lang="en-US" sz="2800" smtClean="0"/>
              <a:t>Does not strive</a:t>
            </a:r>
          </a:p>
          <a:p>
            <a:pPr eaLnBrk="1" hangingPunct="1"/>
            <a:r>
              <a:rPr lang="en-US" sz="2800" smtClean="0"/>
              <a:t>Is gentle unto all men</a:t>
            </a:r>
          </a:p>
          <a:p>
            <a:pPr eaLnBrk="1" hangingPunct="1"/>
            <a:r>
              <a:rPr lang="en-US" sz="2800" smtClean="0"/>
              <a:t>Is apt to teach</a:t>
            </a:r>
          </a:p>
          <a:p>
            <a:pPr eaLnBrk="1" hangingPunct="1"/>
            <a:r>
              <a:rPr lang="en-US" sz="2800" smtClean="0"/>
              <a:t>Is patient</a:t>
            </a:r>
          </a:p>
          <a:p>
            <a:pPr eaLnBrk="1" hangingPunct="1"/>
            <a:r>
              <a:rPr lang="en-US" sz="2800" smtClean="0"/>
              <a:t>Instructs in meekness</a:t>
            </a:r>
          </a:p>
        </p:txBody>
      </p:sp>
      <p:pic>
        <p:nvPicPr>
          <p:cNvPr id="5124" name="Picture 4" descr="depositphotos_1750966-Silhouettes-of-young-people"/>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09600" y="6248400"/>
            <a:ext cx="990600" cy="528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5125" name="Picture 16" descr="cooltext95795242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676400" y="6324600"/>
            <a:ext cx="70104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5126" name="Picture 17" descr="ornbar2pink"/>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57200" y="1219200"/>
            <a:ext cx="8229600" cy="371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228600"/>
            <a:ext cx="8229600" cy="990600"/>
          </a:xfrm>
        </p:spPr>
        <p:txBody>
          <a:bodyPr>
            <a:normAutofit fontScale="90000"/>
          </a:bodyPr>
          <a:lstStyle/>
          <a:p>
            <a:pPr eaLnBrk="1" hangingPunct="1"/>
            <a:r>
              <a:rPr lang="en-US" sz="3200" i="1" smtClean="0">
                <a:cs typeface="Times New Roman" pitchFamily="18" charset="0"/>
              </a:rPr>
              <a:t>The Lord’s Servant</a:t>
            </a:r>
            <a:br>
              <a:rPr lang="en-US" sz="3200" i="1" smtClean="0">
                <a:cs typeface="Times New Roman" pitchFamily="18" charset="0"/>
              </a:rPr>
            </a:br>
            <a:r>
              <a:rPr lang="en-US" sz="3200" i="1" smtClean="0">
                <a:cs typeface="Times New Roman" pitchFamily="18" charset="0"/>
              </a:rPr>
              <a:t>(2 Timothy 2:23-26</a:t>
            </a:r>
            <a:r>
              <a:rPr lang="en-US" sz="3200" smtClean="0">
                <a:cs typeface="Times New Roman" pitchFamily="18" charset="0"/>
              </a:rPr>
              <a:t>)</a:t>
            </a:r>
          </a:p>
        </p:txBody>
      </p:sp>
      <p:sp>
        <p:nvSpPr>
          <p:cNvPr id="6147" name="Rectangle 3"/>
          <p:cNvSpPr>
            <a:spLocks noGrp="1" noChangeArrowheads="1"/>
          </p:cNvSpPr>
          <p:nvPr>
            <p:ph type="body" idx="1"/>
          </p:nvPr>
        </p:nvSpPr>
        <p:spPr/>
        <p:txBody>
          <a:bodyPr/>
          <a:lstStyle/>
          <a:p>
            <a:r>
              <a:rPr lang="en-US" sz="2800" u="sng" smtClean="0"/>
              <a:t>Speaks</a:t>
            </a:r>
            <a:r>
              <a:rPr lang="en-US" sz="2800" smtClean="0"/>
              <a:t> the word of God!</a:t>
            </a:r>
            <a:endParaRPr lang="en-US" smtClean="0"/>
          </a:p>
          <a:p>
            <a:endParaRPr lang="en-US" sz="1200" smtClean="0"/>
          </a:p>
          <a:p>
            <a:pPr marL="400050" lvl="1" indent="0">
              <a:buFontTx/>
              <a:buNone/>
            </a:pPr>
            <a:r>
              <a:rPr lang="en-US" smtClean="0"/>
              <a:t>“In meekness </a:t>
            </a:r>
            <a:r>
              <a:rPr lang="en-US" u="sng" smtClean="0"/>
              <a:t>instructing</a:t>
            </a:r>
            <a:r>
              <a:rPr lang="en-US" smtClean="0"/>
              <a:t> those that oppose themselves; if God peradventure will give them repentance to the acknowledging of the truth” </a:t>
            </a:r>
          </a:p>
          <a:p>
            <a:pPr marL="400050" lvl="1" indent="0">
              <a:buFontTx/>
              <a:buNone/>
            </a:pPr>
            <a:r>
              <a:rPr lang="en-US" smtClean="0"/>
              <a:t>(2 Timothy 2:25)</a:t>
            </a:r>
          </a:p>
        </p:txBody>
      </p:sp>
      <p:pic>
        <p:nvPicPr>
          <p:cNvPr id="6148" name="Picture 4" descr="depositphotos_1750966-Silhouettes-of-young-people"/>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09600" y="6248400"/>
            <a:ext cx="990600" cy="528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149" name="Picture 16" descr="cooltext95795242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676400" y="6324600"/>
            <a:ext cx="70104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150" name="Picture 17" descr="ornbar2pink"/>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57200" y="1219200"/>
            <a:ext cx="8229600" cy="371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228600"/>
            <a:ext cx="8229600" cy="990600"/>
          </a:xfrm>
        </p:spPr>
        <p:txBody>
          <a:bodyPr>
            <a:normAutofit fontScale="90000"/>
          </a:bodyPr>
          <a:lstStyle/>
          <a:p>
            <a:pPr eaLnBrk="1" hangingPunct="1"/>
            <a:r>
              <a:rPr lang="en-US" sz="3200" i="1" smtClean="0">
                <a:cs typeface="Times New Roman" pitchFamily="18" charset="0"/>
              </a:rPr>
              <a:t>The Lord’s Servant</a:t>
            </a:r>
            <a:br>
              <a:rPr lang="en-US" sz="3200" i="1" smtClean="0">
                <a:cs typeface="Times New Roman" pitchFamily="18" charset="0"/>
              </a:rPr>
            </a:br>
            <a:r>
              <a:rPr lang="en-US" sz="3200" i="1" smtClean="0">
                <a:cs typeface="Times New Roman" pitchFamily="18" charset="0"/>
              </a:rPr>
              <a:t>(2 Timothy 2:23-26</a:t>
            </a:r>
            <a:r>
              <a:rPr lang="en-US" sz="3200" smtClean="0">
                <a:cs typeface="Times New Roman" pitchFamily="18" charset="0"/>
              </a:rPr>
              <a:t>)</a:t>
            </a:r>
            <a:endParaRPr lang="en-US" sz="3200" smtClean="0">
              <a:latin typeface="Times New Roman" pitchFamily="18" charset="0"/>
              <a:cs typeface="Times New Roman" pitchFamily="18" charset="0"/>
            </a:endParaRPr>
          </a:p>
        </p:txBody>
      </p:sp>
      <p:sp>
        <p:nvSpPr>
          <p:cNvPr id="7171" name="Rectangle 3"/>
          <p:cNvSpPr>
            <a:spLocks noGrp="1" noChangeArrowheads="1"/>
          </p:cNvSpPr>
          <p:nvPr>
            <p:ph type="body" idx="1"/>
          </p:nvPr>
        </p:nvSpPr>
        <p:spPr/>
        <p:txBody>
          <a:bodyPr/>
          <a:lstStyle/>
          <a:p>
            <a:pPr eaLnBrk="1" hangingPunct="1"/>
            <a:r>
              <a:rPr lang="en-US" sz="2800" smtClean="0">
                <a:solidFill>
                  <a:srgbClr val="FF0000"/>
                </a:solidFill>
              </a:rPr>
              <a:t>Avoids foolish and unlearned questions</a:t>
            </a:r>
          </a:p>
          <a:p>
            <a:pPr eaLnBrk="1" hangingPunct="1"/>
            <a:r>
              <a:rPr lang="en-US" sz="2800" smtClean="0"/>
              <a:t>Does not strive</a:t>
            </a:r>
          </a:p>
          <a:p>
            <a:pPr eaLnBrk="1" hangingPunct="1"/>
            <a:r>
              <a:rPr lang="en-US" sz="2800" smtClean="0"/>
              <a:t>Is gentle unto all men</a:t>
            </a:r>
          </a:p>
          <a:p>
            <a:pPr eaLnBrk="1" hangingPunct="1"/>
            <a:r>
              <a:rPr lang="en-US" sz="2800" smtClean="0"/>
              <a:t>Is apt to teach</a:t>
            </a:r>
          </a:p>
          <a:p>
            <a:pPr eaLnBrk="1" hangingPunct="1"/>
            <a:r>
              <a:rPr lang="en-US" sz="2800" smtClean="0"/>
              <a:t>Is patient</a:t>
            </a:r>
          </a:p>
          <a:p>
            <a:pPr eaLnBrk="1" hangingPunct="1"/>
            <a:r>
              <a:rPr lang="en-US" sz="2800" smtClean="0"/>
              <a:t>Instructs in meekness</a:t>
            </a:r>
          </a:p>
        </p:txBody>
      </p:sp>
      <p:pic>
        <p:nvPicPr>
          <p:cNvPr id="7172" name="Picture 4" descr="depositphotos_1750966-Silhouettes-of-young-people"/>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09600" y="6248400"/>
            <a:ext cx="990600" cy="528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173" name="Picture 16" descr="cooltext95795242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676400" y="6324600"/>
            <a:ext cx="70104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174" name="Picture 17" descr="ornbar2pink"/>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57200" y="1219200"/>
            <a:ext cx="8229600" cy="371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228600"/>
            <a:ext cx="8229600" cy="990600"/>
          </a:xfrm>
        </p:spPr>
        <p:txBody>
          <a:bodyPr>
            <a:normAutofit fontScale="90000"/>
          </a:bodyPr>
          <a:lstStyle/>
          <a:p>
            <a:pPr eaLnBrk="1" hangingPunct="1"/>
            <a:r>
              <a:rPr lang="en-US" sz="3200" i="1" smtClean="0">
                <a:cs typeface="Times New Roman" pitchFamily="18" charset="0"/>
              </a:rPr>
              <a:t>The Lord’s Servant</a:t>
            </a:r>
            <a:br>
              <a:rPr lang="en-US" sz="3200" i="1" smtClean="0">
                <a:cs typeface="Times New Roman" pitchFamily="18" charset="0"/>
              </a:rPr>
            </a:br>
            <a:r>
              <a:rPr lang="en-US" sz="3200" i="1" smtClean="0">
                <a:solidFill>
                  <a:schemeClr val="tx1"/>
                </a:solidFill>
              </a:rPr>
              <a:t>Avoids Foolish and Unlearned Questions</a:t>
            </a:r>
            <a:endParaRPr lang="en-US" sz="3200" smtClean="0">
              <a:solidFill>
                <a:schemeClr val="tx1"/>
              </a:solidFill>
              <a:latin typeface="Times New Roman" pitchFamily="18" charset="0"/>
              <a:cs typeface="Times New Roman" pitchFamily="18" charset="0"/>
            </a:endParaRPr>
          </a:p>
        </p:txBody>
      </p:sp>
      <p:sp>
        <p:nvSpPr>
          <p:cNvPr id="7171" name="Rectangle 3"/>
          <p:cNvSpPr>
            <a:spLocks noGrp="1" noChangeArrowheads="1"/>
          </p:cNvSpPr>
          <p:nvPr>
            <p:ph type="body" idx="1"/>
          </p:nvPr>
        </p:nvSpPr>
        <p:spPr/>
        <p:txBody>
          <a:bodyPr/>
          <a:lstStyle/>
          <a:p>
            <a:pPr>
              <a:defRPr/>
            </a:pPr>
            <a:r>
              <a:rPr lang="en-US" sz="2400" dirty="0" smtClean="0"/>
              <a:t>Mark 11:30-31</a:t>
            </a:r>
          </a:p>
          <a:p>
            <a:pPr lvl="1">
              <a:defRPr/>
            </a:pPr>
            <a:r>
              <a:rPr lang="en-US" sz="2000" dirty="0" smtClean="0"/>
              <a:t>Is it from heaven or men?</a:t>
            </a:r>
          </a:p>
          <a:p>
            <a:pPr lvl="1">
              <a:defRPr/>
            </a:pPr>
            <a:endParaRPr lang="en-US" sz="1200" dirty="0" smtClean="0"/>
          </a:p>
          <a:p>
            <a:pPr>
              <a:defRPr/>
            </a:pPr>
            <a:r>
              <a:rPr lang="en-US" sz="2400" dirty="0" smtClean="0"/>
              <a:t>Romans 10:17, 2 Corinthians 4:13</a:t>
            </a:r>
          </a:p>
          <a:p>
            <a:pPr lvl="1">
              <a:defRPr/>
            </a:pPr>
            <a:r>
              <a:rPr lang="en-US" sz="2000" dirty="0" smtClean="0"/>
              <a:t>The spirit of faith believes and speaks what is </a:t>
            </a:r>
            <a:r>
              <a:rPr lang="en-US" sz="2000" u="sng" dirty="0" smtClean="0"/>
              <a:t>revealed</a:t>
            </a:r>
            <a:r>
              <a:rPr lang="en-US" sz="2000" dirty="0" smtClean="0"/>
              <a:t> in the word of God.</a:t>
            </a:r>
          </a:p>
          <a:p>
            <a:pPr lvl="1">
              <a:defRPr/>
            </a:pPr>
            <a:endParaRPr lang="en-US" sz="1200" dirty="0" smtClean="0"/>
          </a:p>
          <a:p>
            <a:pPr>
              <a:defRPr/>
            </a:pPr>
            <a:r>
              <a:rPr lang="en-US" sz="2400" dirty="0" smtClean="0"/>
              <a:t>Deuteronomy 29:29</a:t>
            </a:r>
          </a:p>
          <a:p>
            <a:pPr lvl="1">
              <a:defRPr/>
            </a:pPr>
            <a:r>
              <a:rPr lang="en-US" sz="2000" dirty="0" smtClean="0"/>
              <a:t>The things which are </a:t>
            </a:r>
            <a:r>
              <a:rPr lang="en-US" sz="2000" u="sng" dirty="0" smtClean="0"/>
              <a:t>revealed</a:t>
            </a:r>
            <a:r>
              <a:rPr lang="en-US" sz="2000" dirty="0" smtClean="0"/>
              <a:t> belong to us.</a:t>
            </a:r>
          </a:p>
          <a:p>
            <a:pPr lvl="1">
              <a:defRPr/>
            </a:pPr>
            <a:r>
              <a:rPr lang="en-US" sz="2000" u="sng" dirty="0" smtClean="0"/>
              <a:t>The secret things belong to God. </a:t>
            </a:r>
            <a:endParaRPr lang="en-US" sz="2000" u="sng" dirty="0"/>
          </a:p>
          <a:p>
            <a:pPr marL="0" indent="0">
              <a:buFontTx/>
              <a:buNone/>
              <a:defRPr/>
            </a:pPr>
            <a:endParaRPr lang="en-US" sz="2800" dirty="0" smtClean="0"/>
          </a:p>
        </p:txBody>
      </p:sp>
      <p:pic>
        <p:nvPicPr>
          <p:cNvPr id="8196" name="Picture 4" descr="depositphotos_1750966-Silhouettes-of-young-people"/>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09600" y="6248400"/>
            <a:ext cx="990600" cy="528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197" name="Picture 16" descr="cooltext95795242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676400" y="6324600"/>
            <a:ext cx="70104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198" name="Picture 17" descr="ornbar2pink"/>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57200" y="1219200"/>
            <a:ext cx="8229600" cy="371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8" name="Table 7"/>
          <p:cNvGraphicFramePr>
            <a:graphicFrameLocks noGrp="1"/>
          </p:cNvGraphicFramePr>
          <p:nvPr/>
        </p:nvGraphicFramePr>
        <p:xfrm>
          <a:off x="1600200" y="5334000"/>
          <a:ext cx="6137275" cy="533400"/>
        </p:xfrm>
        <a:graphic>
          <a:graphicData uri="http://schemas.openxmlformats.org/drawingml/2006/table">
            <a:tbl>
              <a:tblPr firstRow="1" bandRow="1">
                <a:tableStyleId>{5C22544A-7EE6-4342-B048-85BDC9FD1C3A}</a:tableStyleId>
              </a:tblPr>
              <a:tblGrid>
                <a:gridCol w="6137275"/>
              </a:tblGrid>
              <a:tr h="533400">
                <a:tc>
                  <a:txBody>
                    <a:bodyPr/>
                    <a:lstStyle/>
                    <a:p>
                      <a:pPr algn="ctr"/>
                      <a:r>
                        <a:rPr lang="en-US" sz="2400" b="0" baseline="0" dirty="0" smtClean="0">
                          <a:solidFill>
                            <a:schemeClr val="tx1"/>
                          </a:solidFill>
                        </a:rPr>
                        <a:t>What is </a:t>
                      </a:r>
                      <a:r>
                        <a:rPr lang="en-US" sz="2400" b="0" u="sng" baseline="0" dirty="0" smtClean="0">
                          <a:solidFill>
                            <a:schemeClr val="tx1"/>
                          </a:solidFill>
                        </a:rPr>
                        <a:t>revealed</a:t>
                      </a:r>
                      <a:r>
                        <a:rPr lang="en-US" sz="2400" b="0" baseline="0" dirty="0" smtClean="0">
                          <a:solidFill>
                            <a:schemeClr val="tx1"/>
                          </a:solidFill>
                        </a:rPr>
                        <a:t> is important.</a:t>
                      </a:r>
                      <a:endParaRPr lang="en-US" sz="2400" b="0" baseline="0" dirty="0">
                        <a:solidFill>
                          <a:schemeClr val="tx1"/>
                        </a:solidFill>
                      </a:endParaRPr>
                    </a:p>
                  </a:txBody>
                  <a:tcPr marL="91433" marR="91433" marT="45691" marB="45691">
                    <a:solidFill>
                      <a:schemeClr val="accent1">
                        <a:lumMod val="90000"/>
                      </a:schemeClr>
                    </a:solidFill>
                  </a:tcPr>
                </a:tc>
              </a:tr>
            </a:tbl>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990600"/>
          </a:xfrm>
        </p:spPr>
        <p:txBody>
          <a:bodyPr>
            <a:normAutofit fontScale="90000"/>
          </a:bodyPr>
          <a:lstStyle/>
          <a:p>
            <a:pPr eaLnBrk="1" hangingPunct="1"/>
            <a:r>
              <a:rPr lang="en-US" sz="3200" i="1" smtClean="0">
                <a:cs typeface="Times New Roman" pitchFamily="18" charset="0"/>
              </a:rPr>
              <a:t>The Lord’s Servant</a:t>
            </a:r>
            <a:br>
              <a:rPr lang="en-US" sz="3200" i="1" smtClean="0">
                <a:cs typeface="Times New Roman" pitchFamily="18" charset="0"/>
              </a:rPr>
            </a:br>
            <a:r>
              <a:rPr lang="en-US" sz="3200" i="1" smtClean="0">
                <a:solidFill>
                  <a:schemeClr val="tx1"/>
                </a:solidFill>
              </a:rPr>
              <a:t>Avoids Foolish and Unlearned Questions</a:t>
            </a:r>
            <a:endParaRPr lang="en-US" sz="3200" smtClean="0">
              <a:solidFill>
                <a:schemeClr val="tx1"/>
              </a:solidFill>
              <a:latin typeface="Times New Roman" pitchFamily="18" charset="0"/>
              <a:cs typeface="Times New Roman" pitchFamily="18" charset="0"/>
            </a:endParaRPr>
          </a:p>
        </p:txBody>
      </p:sp>
      <p:sp>
        <p:nvSpPr>
          <p:cNvPr id="9219" name="Rectangle 3"/>
          <p:cNvSpPr>
            <a:spLocks noGrp="1" noChangeArrowheads="1"/>
          </p:cNvSpPr>
          <p:nvPr>
            <p:ph type="body" idx="1"/>
          </p:nvPr>
        </p:nvSpPr>
        <p:spPr/>
        <p:txBody>
          <a:bodyPr/>
          <a:lstStyle/>
          <a:p>
            <a:r>
              <a:rPr lang="en-US" sz="2800" smtClean="0"/>
              <a:t>Matthew 22:23-32</a:t>
            </a:r>
          </a:p>
          <a:p>
            <a:pPr lvl="1"/>
            <a:r>
              <a:rPr lang="en-US" sz="2400" smtClean="0"/>
              <a:t>Jesus’ handling of the Sadducees’ question “whose wife will she be” in Matthew 22:28.</a:t>
            </a:r>
          </a:p>
          <a:p>
            <a:pPr lvl="2"/>
            <a:r>
              <a:rPr lang="en-US" sz="2000" smtClean="0"/>
              <a:t>Jesus rejected their question.  “Ye do err, not knowing the scriptures, nor the power of God.”  (Matthew 22:29)</a:t>
            </a:r>
          </a:p>
          <a:p>
            <a:pPr lvl="2"/>
            <a:r>
              <a:rPr lang="en-US" sz="2000" smtClean="0"/>
              <a:t>Jesus taught the Sadducees that Abraham, Isaac and Jacob were still </a:t>
            </a:r>
            <a:r>
              <a:rPr lang="en-US" sz="2000" u="sng" smtClean="0"/>
              <a:t>alive</a:t>
            </a:r>
            <a:r>
              <a:rPr lang="en-US" sz="2000" smtClean="0"/>
              <a:t>!  (Matthew 22:32, Exodus 3:6)</a:t>
            </a:r>
          </a:p>
          <a:p>
            <a:pPr lvl="2"/>
            <a:r>
              <a:rPr lang="en-US" sz="2000" smtClean="0"/>
              <a:t>An “unlearned question” gives us opportunity to steer the discussion and redirect someone to </a:t>
            </a:r>
            <a:r>
              <a:rPr lang="en-US" sz="2000" u="sng" smtClean="0"/>
              <a:t>what IS revealed</a:t>
            </a:r>
            <a:r>
              <a:rPr lang="en-US" sz="2000" smtClean="0"/>
              <a:t>. </a:t>
            </a:r>
          </a:p>
          <a:p>
            <a:pPr lvl="2"/>
            <a:endParaRPr lang="en-US" smtClean="0"/>
          </a:p>
          <a:p>
            <a:endParaRPr lang="en-US" smtClean="0"/>
          </a:p>
        </p:txBody>
      </p:sp>
      <p:pic>
        <p:nvPicPr>
          <p:cNvPr id="9220" name="Picture 4" descr="depositphotos_1750966-Silhouettes-of-young-people"/>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09600" y="6248400"/>
            <a:ext cx="990600" cy="528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9221" name="Picture 16" descr="cooltext95795242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676400" y="6324600"/>
            <a:ext cx="70104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9222" name="Picture 17" descr="ornbar2pink"/>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57200" y="1219200"/>
            <a:ext cx="8229600" cy="371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7" name="Table 6"/>
          <p:cNvGraphicFramePr>
            <a:graphicFrameLocks noGrp="1"/>
          </p:cNvGraphicFramePr>
          <p:nvPr/>
        </p:nvGraphicFramePr>
        <p:xfrm>
          <a:off x="1254125" y="5029200"/>
          <a:ext cx="6635750" cy="914400"/>
        </p:xfrm>
        <a:graphic>
          <a:graphicData uri="http://schemas.openxmlformats.org/drawingml/2006/table">
            <a:tbl>
              <a:tblPr firstRow="1" bandRow="1">
                <a:tableStyleId>{5C22544A-7EE6-4342-B048-85BDC9FD1C3A}</a:tableStyleId>
              </a:tblPr>
              <a:tblGrid>
                <a:gridCol w="6635750"/>
              </a:tblGrid>
              <a:tr h="914400">
                <a:tc>
                  <a:txBody>
                    <a:bodyPr/>
                    <a:lstStyle/>
                    <a:p>
                      <a:pPr algn="ctr"/>
                      <a:r>
                        <a:rPr lang="en-US" sz="2400" b="0" baseline="0" dirty="0" smtClean="0">
                          <a:solidFill>
                            <a:schemeClr val="tx1"/>
                          </a:solidFill>
                        </a:rPr>
                        <a:t>“The Bible does not address that topic, but the Bible </a:t>
                      </a:r>
                      <a:r>
                        <a:rPr lang="en-US" sz="2400" b="0" u="sng" baseline="0" dirty="0" smtClean="0">
                          <a:solidFill>
                            <a:schemeClr val="tx1"/>
                          </a:solidFill>
                        </a:rPr>
                        <a:t>does</a:t>
                      </a:r>
                      <a:r>
                        <a:rPr lang="en-US" sz="2400" b="0" baseline="0" dirty="0" smtClean="0">
                          <a:solidFill>
                            <a:schemeClr val="tx1"/>
                          </a:solidFill>
                        </a:rPr>
                        <a:t> teach...”</a:t>
                      </a:r>
                      <a:endParaRPr lang="en-US" sz="2400" b="0" baseline="0" dirty="0">
                        <a:solidFill>
                          <a:schemeClr val="tx1"/>
                        </a:solidFill>
                      </a:endParaRPr>
                    </a:p>
                  </a:txBody>
                  <a:tcPr marL="91433" marR="91433" marT="45691" marB="45691">
                    <a:solidFill>
                      <a:schemeClr val="accent1">
                        <a:lumMod val="90000"/>
                      </a:schemeClr>
                    </a:solidFill>
                  </a:tcPr>
                </a:tc>
              </a:tr>
            </a:tbl>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228600"/>
            <a:ext cx="8229600" cy="990600"/>
          </a:xfrm>
        </p:spPr>
        <p:txBody>
          <a:bodyPr>
            <a:normAutofit fontScale="90000"/>
          </a:bodyPr>
          <a:lstStyle/>
          <a:p>
            <a:pPr eaLnBrk="1" hangingPunct="1"/>
            <a:r>
              <a:rPr lang="en-US" sz="3200" i="1" smtClean="0">
                <a:cs typeface="Times New Roman" pitchFamily="18" charset="0"/>
              </a:rPr>
              <a:t>The Lord’s Servant</a:t>
            </a:r>
            <a:br>
              <a:rPr lang="en-US" sz="3200" i="1" smtClean="0">
                <a:cs typeface="Times New Roman" pitchFamily="18" charset="0"/>
              </a:rPr>
            </a:br>
            <a:r>
              <a:rPr lang="en-US" sz="3200" i="1" smtClean="0">
                <a:cs typeface="Times New Roman" pitchFamily="18" charset="0"/>
              </a:rPr>
              <a:t>(2 Timothy 2:23-26</a:t>
            </a:r>
            <a:r>
              <a:rPr lang="en-US" sz="3200" smtClean="0">
                <a:cs typeface="Times New Roman" pitchFamily="18" charset="0"/>
              </a:rPr>
              <a:t>)</a:t>
            </a:r>
            <a:endParaRPr lang="en-US" sz="3200" smtClean="0">
              <a:latin typeface="Times New Roman" pitchFamily="18" charset="0"/>
              <a:cs typeface="Times New Roman" pitchFamily="18" charset="0"/>
            </a:endParaRPr>
          </a:p>
        </p:txBody>
      </p:sp>
      <p:sp>
        <p:nvSpPr>
          <p:cNvPr id="10243" name="Rectangle 3"/>
          <p:cNvSpPr>
            <a:spLocks noGrp="1" noChangeArrowheads="1"/>
          </p:cNvSpPr>
          <p:nvPr>
            <p:ph type="body" idx="1"/>
          </p:nvPr>
        </p:nvSpPr>
        <p:spPr/>
        <p:txBody>
          <a:bodyPr/>
          <a:lstStyle/>
          <a:p>
            <a:pPr eaLnBrk="1" hangingPunct="1"/>
            <a:r>
              <a:rPr lang="en-US" sz="2800" smtClean="0"/>
              <a:t>Avoids foolish and unlearned questions</a:t>
            </a:r>
          </a:p>
          <a:p>
            <a:pPr eaLnBrk="1" hangingPunct="1"/>
            <a:r>
              <a:rPr lang="en-US" sz="2800" smtClean="0">
                <a:solidFill>
                  <a:srgbClr val="FF0000"/>
                </a:solidFill>
              </a:rPr>
              <a:t>Does not strive</a:t>
            </a:r>
          </a:p>
          <a:p>
            <a:pPr eaLnBrk="1" hangingPunct="1"/>
            <a:r>
              <a:rPr lang="en-US" sz="2800" smtClean="0"/>
              <a:t>Is gentle unto all men</a:t>
            </a:r>
          </a:p>
          <a:p>
            <a:pPr eaLnBrk="1" hangingPunct="1"/>
            <a:r>
              <a:rPr lang="en-US" sz="2800" smtClean="0"/>
              <a:t>Is apt to teach</a:t>
            </a:r>
          </a:p>
          <a:p>
            <a:pPr eaLnBrk="1" hangingPunct="1"/>
            <a:r>
              <a:rPr lang="en-US" sz="2800" smtClean="0"/>
              <a:t>Is patient</a:t>
            </a:r>
          </a:p>
          <a:p>
            <a:pPr eaLnBrk="1" hangingPunct="1"/>
            <a:r>
              <a:rPr lang="en-US" sz="2800" smtClean="0"/>
              <a:t>Instructs in meekness</a:t>
            </a:r>
          </a:p>
        </p:txBody>
      </p:sp>
      <p:pic>
        <p:nvPicPr>
          <p:cNvPr id="10244" name="Picture 4" descr="depositphotos_1750966-Silhouettes-of-young-people"/>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09600" y="6248400"/>
            <a:ext cx="990600" cy="528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245" name="Picture 16" descr="cooltext95795242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676400" y="6324600"/>
            <a:ext cx="7010400" cy="44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246" name="Picture 17" descr="ornbar2pink"/>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57200" y="1219200"/>
            <a:ext cx="8229600" cy="371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948</Words>
  <Application>Microsoft Office PowerPoint</Application>
  <PresentationFormat>On-screen Show (4:3)</PresentationFormat>
  <Paragraphs>175</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Attributes of Teachers Handling Ridicule</vt:lpstr>
      <vt:lpstr>Slide 2</vt:lpstr>
      <vt:lpstr>Slide 3</vt:lpstr>
      <vt:lpstr>The Lord’s Servant (2 Timothy 2:23-26)</vt:lpstr>
      <vt:lpstr>The Lord’s Servant (2 Timothy 2:23-26)</vt:lpstr>
      <vt:lpstr>The Lord’s Servant (2 Timothy 2:23-26)</vt:lpstr>
      <vt:lpstr>The Lord’s Servant Avoids Foolish and Unlearned Questions</vt:lpstr>
      <vt:lpstr>The Lord’s Servant Avoids Foolish and Unlearned Questions</vt:lpstr>
      <vt:lpstr>The Lord’s Servant (2 Timothy 2:23-26)</vt:lpstr>
      <vt:lpstr>The Lord’s Servant Does Not Strive</vt:lpstr>
      <vt:lpstr>The Lord’s Servant (2 Tim 2:23-26)</vt:lpstr>
      <vt:lpstr>The Lord’s Servant Is Gentle Unto All Men</vt:lpstr>
      <vt:lpstr>The Lord’s Servant (2 Timothy 2:23-26)</vt:lpstr>
      <vt:lpstr>The Lord’s Servant Is Apt to Teach</vt:lpstr>
      <vt:lpstr>The Lord’s Servant Is Apt to Teach</vt:lpstr>
      <vt:lpstr>The Lord’s Servant (2 Timothy 2:23-26)</vt:lpstr>
      <vt:lpstr>The Lord’s Servant Is Patient</vt:lpstr>
      <vt:lpstr>The Lord’s Servant (2 Timothy 2:23-26)</vt:lpstr>
      <vt:lpstr>The Lord’s Servant Instructs in Meekness</vt:lpstr>
      <vt:lpstr>The Lord’s Servant Desires That Others Be Saved</vt:lpstr>
      <vt:lpstr>Slide 21</vt:lpstr>
      <vt:lpstr>Examples</vt:lpstr>
      <vt:lpstr>Examples - Jesus</vt:lpstr>
      <vt:lpstr>Examples – The Apostles</vt:lpstr>
      <vt:lpstr>Examples – The Apostles</vt:lpstr>
      <vt:lpstr>Slide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Attributes of Teachers Handling Ridicule</dc:title>
  <dc:creator>Eastside_audio</dc:creator>
  <cp:lastModifiedBy>Eastside_audio</cp:lastModifiedBy>
  <cp:revision>1</cp:revision>
  <dcterms:created xsi:type="dcterms:W3CDTF">2013-06-08T19:46:39Z</dcterms:created>
  <dcterms:modified xsi:type="dcterms:W3CDTF">2013-06-08T19:48:16Z</dcterms:modified>
</cp:coreProperties>
</file>