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7D44D-37F9-4743-B8D0-2BEC2AC29BB5}" type="datetimeFigureOut">
              <a:rPr lang="en-US" smtClean="0"/>
              <a:t>6/8/2013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DD4FA-4859-48E7-8505-A09AF292AD3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US" smtClean="0"/>
              <a:t>to help to learn; </a:t>
            </a:r>
            <a:r>
              <a:rPr lang="en-US" u="sng" smtClean="0"/>
              <a:t>tell</a:t>
            </a:r>
            <a:r>
              <a:rPr lang="en-US" smtClean="0"/>
              <a:t> or </a:t>
            </a:r>
            <a:r>
              <a:rPr lang="en-US" u="sng" smtClean="0"/>
              <a:t>show</a:t>
            </a:r>
            <a:r>
              <a:rPr lang="en-US" smtClean="0"/>
              <a:t> (how)</a:t>
            </a:r>
          </a:p>
          <a:p>
            <a:pPr marL="228600" indent="-228600">
              <a:buFontTx/>
              <a:buAutoNum type="arabicPeriod"/>
            </a:pPr>
            <a:r>
              <a:rPr lang="en-US" smtClean="0"/>
              <a:t>to give instruction or lessons in (a subject)</a:t>
            </a:r>
          </a:p>
          <a:p>
            <a:pPr marL="228600" indent="-228600">
              <a:buFontTx/>
              <a:buAutoNum type="arabicPeriod"/>
            </a:pPr>
            <a:r>
              <a:rPr lang="en-US" smtClean="0"/>
              <a:t>to cause to learn or </a:t>
            </a:r>
            <a:r>
              <a:rPr lang="en-US" u="sng" smtClean="0"/>
              <a:t>understand</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E129178-6DA2-48F2-BC53-39B7A55B838F}" type="slidenum">
              <a:rPr lang="en-US" smtClean="0">
                <a:solidFill>
                  <a:prstClr val="black"/>
                </a:solidFill>
              </a:rPr>
              <a:pPr eaLnBrk="1" hangingPunct="1"/>
              <a:t>2</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BC9D65-64D9-4D63-89DB-E427DB4748CE}" type="slidenum">
              <a:rPr lang="en-US" smtClean="0">
                <a:solidFill>
                  <a:srgbClr val="000000"/>
                </a:solidFill>
              </a:rPr>
              <a:pPr eaLnBrk="1" hangingPunct="1"/>
              <a:t>21</a:t>
            </a:fld>
            <a:endParaRPr lang="en-US" smtClean="0">
              <a:solidFill>
                <a:srgbClr val="000000"/>
              </a:solidFill>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0B0131F-AC74-4001-843B-8191C779C308}" type="slidenum">
              <a:rPr lang="en-US" smtClean="0">
                <a:solidFill>
                  <a:srgbClr val="000000"/>
                </a:solidFill>
              </a:rPr>
              <a:pPr eaLnBrk="1" hangingPunct="1"/>
              <a:t>24</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0E661-E88D-4BF1-8F00-A05C1F435ACA}" type="datetimeFigureOut">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4578A-9C0A-458A-A004-79B0A33216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0E661-E88D-4BF1-8F00-A05C1F435ACA}" type="datetimeFigureOut">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4578A-9C0A-458A-A004-79B0A33216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0E661-E88D-4BF1-8F00-A05C1F435ACA}" type="datetimeFigureOut">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4578A-9C0A-458A-A004-79B0A33216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0E661-E88D-4BF1-8F00-A05C1F435ACA}" type="datetimeFigureOut">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4578A-9C0A-458A-A004-79B0A33216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0E661-E88D-4BF1-8F00-A05C1F435ACA}" type="datetimeFigureOut">
              <a:rPr lang="en-US" smtClean="0"/>
              <a:t>6/8/2013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A4578A-9C0A-458A-A004-79B0A33216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0E661-E88D-4BF1-8F00-A05C1F435ACA}" type="datetimeFigureOut">
              <a:rPr lang="en-US" smtClean="0"/>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4578A-9C0A-458A-A004-79B0A33216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B0E661-E88D-4BF1-8F00-A05C1F435ACA}" type="datetimeFigureOut">
              <a:rPr lang="en-US" smtClean="0"/>
              <a:t>6/8/2013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A4578A-9C0A-458A-A004-79B0A33216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0E661-E88D-4BF1-8F00-A05C1F435ACA}" type="datetimeFigureOut">
              <a:rPr lang="en-US" smtClean="0"/>
              <a:t>6/8/2013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A4578A-9C0A-458A-A004-79B0A33216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0E661-E88D-4BF1-8F00-A05C1F435ACA}" type="datetimeFigureOut">
              <a:rPr lang="en-US" smtClean="0"/>
              <a:t>6/8/2013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A4578A-9C0A-458A-A004-79B0A33216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0E661-E88D-4BF1-8F00-A05C1F435ACA}" type="datetimeFigureOut">
              <a:rPr lang="en-US" smtClean="0"/>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4578A-9C0A-458A-A004-79B0A33216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0E661-E88D-4BF1-8F00-A05C1F435ACA}" type="datetimeFigureOut">
              <a:rPr lang="en-US" smtClean="0"/>
              <a:t>6/8/2013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A4578A-9C0A-458A-A004-79B0A33216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0E661-E88D-4BF1-8F00-A05C1F435ACA}" type="datetimeFigureOut">
              <a:rPr lang="en-US" smtClean="0"/>
              <a:t>6/8/2013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4578A-9C0A-458A-A004-79B0A33216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Office_Excel_97-2003_Worksheet2.xls"/><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Office_Excel_97-2003_Worksheet3.xls"/><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Microsoft_Office_Excel_97-2003_Worksheet4.xls"/><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mf6HAy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286000"/>
            <a:ext cx="1754188"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Rectangle 3"/>
          <p:cNvSpPr>
            <a:spLocks noGrp="1" noChangeArrowheads="1"/>
          </p:cNvSpPr>
          <p:nvPr>
            <p:ph type="ctrTitle"/>
          </p:nvPr>
        </p:nvSpPr>
        <p:spPr>
          <a:xfrm>
            <a:off x="2057400" y="2514600"/>
            <a:ext cx="6426200" cy="1371600"/>
          </a:xfrm>
          <a:ln w="76200" cmpd="tri">
            <a:solidFill>
              <a:srgbClr val="5F5F5F"/>
            </a:solidFill>
            <a:miter lim="800000"/>
            <a:headEnd/>
            <a:tailEnd/>
          </a:ln>
        </p:spPr>
        <p:txBody>
          <a:bodyPr/>
          <a:lstStyle/>
          <a:p>
            <a:pPr eaLnBrk="1" hangingPunct="1"/>
            <a:r>
              <a:rPr lang="en-US" smtClean="0"/>
              <a:t>Teaching</a:t>
            </a:r>
            <a:endParaRPr lang="en-US" smtClean="0">
              <a:solidFill>
                <a:schemeClr val="tx1"/>
              </a:solidFill>
              <a:latin typeface="Impact" pitchFamily="34" charset="0"/>
              <a:cs typeface="Times New Roman" pitchFamily="18" charset="0"/>
            </a:endParaRPr>
          </a:p>
        </p:txBody>
      </p:sp>
      <p:sp>
        <p:nvSpPr>
          <p:cNvPr id="18436" name="Rectangle 4"/>
          <p:cNvSpPr>
            <a:spLocks noGrp="1" noChangeArrowheads="1"/>
          </p:cNvSpPr>
          <p:nvPr>
            <p:ph type="subTitle" idx="1"/>
          </p:nvPr>
        </p:nvSpPr>
        <p:spPr>
          <a:xfrm>
            <a:off x="2057400" y="4267200"/>
            <a:ext cx="6324600" cy="762000"/>
          </a:xfrm>
          <a:ln w="38100" cmpd="dbl">
            <a:solidFill>
              <a:schemeClr val="tx1"/>
            </a:solidFill>
            <a:miter lim="800000"/>
            <a:headEnd/>
            <a:tailEnd/>
          </a:ln>
        </p:spPr>
        <p:txBody>
          <a:bodyPr/>
          <a:lstStyle/>
          <a:p>
            <a:pPr eaLnBrk="1" hangingPunct="1"/>
            <a:r>
              <a:rPr lang="en-US" smtClean="0"/>
              <a:t>Wayne Holt</a:t>
            </a:r>
          </a:p>
        </p:txBody>
      </p:sp>
      <p:pic>
        <p:nvPicPr>
          <p:cNvPr id="18437" name="Picture 5" descr="cooltext95771604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52400"/>
            <a:ext cx="865822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9" descr="cooltext95795242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11557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11" descr="ornbar2pin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 y="6334125"/>
            <a:ext cx="81534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990600"/>
          </a:xfrm>
        </p:spPr>
        <p:txBody>
          <a:bodyPr/>
          <a:lstStyle/>
          <a:p>
            <a:pPr eaLnBrk="1" hangingPunct="1"/>
            <a:r>
              <a:rPr lang="en-US" smtClean="0"/>
              <a:t>Present</a:t>
            </a:r>
            <a:endParaRPr lang="en-US" smtClean="0">
              <a:latin typeface="Times New Roman" pitchFamily="18" charset="0"/>
              <a:cs typeface="Times New Roman" pitchFamily="18" charset="0"/>
            </a:endParaRPr>
          </a:p>
        </p:txBody>
      </p:sp>
      <p:sp>
        <p:nvSpPr>
          <p:cNvPr id="25603" name="Rectangle 3"/>
          <p:cNvSpPr>
            <a:spLocks noGrp="1" noChangeArrowheads="1"/>
          </p:cNvSpPr>
          <p:nvPr>
            <p:ph type="body" idx="1"/>
          </p:nvPr>
        </p:nvSpPr>
        <p:spPr/>
        <p:txBody>
          <a:bodyPr/>
          <a:lstStyle/>
          <a:p>
            <a:pPr eaLnBrk="1" hangingPunct="1"/>
            <a:r>
              <a:rPr lang="en-US" smtClean="0"/>
              <a:t>Lecture</a:t>
            </a:r>
          </a:p>
          <a:p>
            <a:pPr eaLnBrk="1" hangingPunct="1"/>
            <a:r>
              <a:rPr lang="en-US" smtClean="0"/>
              <a:t>Handout</a:t>
            </a:r>
          </a:p>
          <a:p>
            <a:pPr eaLnBrk="1" hangingPunct="1"/>
            <a:r>
              <a:rPr lang="en-US" smtClean="0"/>
              <a:t>Bulletin board</a:t>
            </a:r>
          </a:p>
          <a:p>
            <a:pPr eaLnBrk="1" hangingPunct="1"/>
            <a:r>
              <a:rPr lang="en-US" smtClean="0"/>
              <a:t>Marker board</a:t>
            </a:r>
          </a:p>
          <a:p>
            <a:pPr eaLnBrk="1" hangingPunct="1"/>
            <a:r>
              <a:rPr lang="en-US" smtClean="0"/>
              <a:t>PowerPoint</a:t>
            </a:r>
          </a:p>
          <a:p>
            <a:pPr eaLnBrk="1" hangingPunct="1"/>
            <a:r>
              <a:rPr lang="en-US" smtClean="0"/>
              <a:t>Illustration or Case Study</a:t>
            </a:r>
          </a:p>
        </p:txBody>
      </p:sp>
      <p:pic>
        <p:nvPicPr>
          <p:cNvPr id="27652" name="Picture 4" descr="depositphotos_1750966-Silhouettes-of-young-peop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16" descr="cooltext95795242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17" descr="ornbar2pin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5607" name="Chart 7"/>
          <p:cNvGraphicFramePr>
            <a:graphicFrameLocks/>
          </p:cNvGraphicFramePr>
          <p:nvPr/>
        </p:nvGraphicFramePr>
        <p:xfrm>
          <a:off x="4900613" y="1700213"/>
          <a:ext cx="3533775" cy="2924175"/>
        </p:xfrm>
        <a:graphic>
          <a:graphicData uri="http://schemas.openxmlformats.org/presentationml/2006/ole">
            <p:oleObj spid="_x0000_s2050" name="Chart" r:id="rId6" imgW="3533792" imgH="2924243"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56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OleChart spid="256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28600"/>
            <a:ext cx="8229600" cy="990600"/>
          </a:xfrm>
        </p:spPr>
        <p:txBody>
          <a:bodyPr/>
          <a:lstStyle/>
          <a:p>
            <a:pPr eaLnBrk="1" hangingPunct="1"/>
            <a:r>
              <a:rPr lang="en-US" smtClean="0"/>
              <a:t>Involve</a:t>
            </a:r>
            <a:endParaRPr lang="en-US" smtClean="0">
              <a:latin typeface="Times New Roman" pitchFamily="18" charset="0"/>
              <a:cs typeface="Times New Roman" pitchFamily="18" charset="0"/>
            </a:endParaRPr>
          </a:p>
        </p:txBody>
      </p:sp>
      <p:sp>
        <p:nvSpPr>
          <p:cNvPr id="26627" name="Rectangle 3"/>
          <p:cNvSpPr>
            <a:spLocks noGrp="1" noChangeArrowheads="1"/>
          </p:cNvSpPr>
          <p:nvPr>
            <p:ph type="body" idx="1"/>
          </p:nvPr>
        </p:nvSpPr>
        <p:spPr/>
        <p:txBody>
          <a:bodyPr/>
          <a:lstStyle/>
          <a:p>
            <a:pPr eaLnBrk="1" hangingPunct="1"/>
            <a:r>
              <a:rPr lang="en-US" smtClean="0"/>
              <a:t>Debate</a:t>
            </a:r>
          </a:p>
          <a:p>
            <a:pPr eaLnBrk="1" hangingPunct="1"/>
            <a:r>
              <a:rPr lang="en-US" smtClean="0"/>
              <a:t>Field Trip</a:t>
            </a:r>
          </a:p>
          <a:p>
            <a:pPr eaLnBrk="1" hangingPunct="1"/>
            <a:r>
              <a:rPr lang="en-US" smtClean="0"/>
              <a:t>Panel Discussion</a:t>
            </a:r>
          </a:p>
          <a:p>
            <a:pPr eaLnBrk="1" hangingPunct="1"/>
            <a:r>
              <a:rPr lang="en-US" smtClean="0"/>
              <a:t>Quote memory verse</a:t>
            </a:r>
          </a:p>
          <a:p>
            <a:pPr eaLnBrk="1" hangingPunct="1"/>
            <a:r>
              <a:rPr lang="en-US" smtClean="0"/>
              <a:t>Read scripture</a:t>
            </a:r>
          </a:p>
          <a:p>
            <a:pPr eaLnBrk="1" hangingPunct="1"/>
            <a:r>
              <a:rPr lang="en-US" smtClean="0"/>
              <a:t>Answer questions  (verbally)</a:t>
            </a:r>
          </a:p>
          <a:p>
            <a:pPr eaLnBrk="1" hangingPunct="1"/>
            <a:r>
              <a:rPr lang="en-US" smtClean="0"/>
              <a:t>Write on handout</a:t>
            </a:r>
          </a:p>
        </p:txBody>
      </p:sp>
      <p:pic>
        <p:nvPicPr>
          <p:cNvPr id="28676" name="Picture 4" descr="depositphotos_1750966-Silhouettes-of-young-peop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7" name="Picture 16" descr="cooltext95795242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8" name="Picture 17" descr="ornbar2pin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6631" name="Chart 6"/>
          <p:cNvGraphicFramePr>
            <a:graphicFrameLocks/>
          </p:cNvGraphicFramePr>
          <p:nvPr/>
        </p:nvGraphicFramePr>
        <p:xfrm>
          <a:off x="4900613" y="1552575"/>
          <a:ext cx="3533775" cy="2924175"/>
        </p:xfrm>
        <a:graphic>
          <a:graphicData uri="http://schemas.openxmlformats.org/presentationml/2006/ole">
            <p:oleObj spid="_x0000_s3074" name="Chart" r:id="rId6" imgW="3533792" imgH="2924243"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barn(inVertical)">
                                      <p:cBhvr>
                                        <p:cTn id="7" dur="5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6627">
                                            <p:txEl>
                                              <p:pRg st="2" end="2"/>
                                            </p:txEl>
                                          </p:spTgt>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6627">
                                            <p:txEl>
                                              <p:pRg st="3" end="3"/>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6627">
                                            <p:txEl>
                                              <p:pRg st="4" end="4"/>
                                            </p:txEl>
                                          </p:spTgt>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OleChart spid="266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990600"/>
          </a:xfrm>
        </p:spPr>
        <p:txBody>
          <a:bodyPr/>
          <a:lstStyle/>
          <a:p>
            <a:pPr eaLnBrk="1" hangingPunct="1"/>
            <a:r>
              <a:rPr lang="en-US" smtClean="0"/>
              <a:t>Evaluate</a:t>
            </a:r>
            <a:endParaRPr lang="en-US" smtClean="0">
              <a:latin typeface="Times New Roman" pitchFamily="18" charset="0"/>
              <a:cs typeface="Times New Roman" pitchFamily="18" charset="0"/>
            </a:endParaRPr>
          </a:p>
        </p:txBody>
      </p:sp>
      <p:sp>
        <p:nvSpPr>
          <p:cNvPr id="27651" name="Rectangle 3"/>
          <p:cNvSpPr>
            <a:spLocks noGrp="1" noChangeArrowheads="1"/>
          </p:cNvSpPr>
          <p:nvPr>
            <p:ph type="body" idx="1"/>
          </p:nvPr>
        </p:nvSpPr>
        <p:spPr/>
        <p:txBody>
          <a:bodyPr/>
          <a:lstStyle/>
          <a:p>
            <a:pPr eaLnBrk="1" hangingPunct="1"/>
            <a:r>
              <a:rPr lang="en-US" smtClean="0"/>
              <a:t>Test</a:t>
            </a:r>
          </a:p>
          <a:p>
            <a:pPr eaLnBrk="1" hangingPunct="1"/>
            <a:r>
              <a:rPr lang="en-US" smtClean="0"/>
              <a:t>Homework</a:t>
            </a:r>
          </a:p>
          <a:p>
            <a:pPr eaLnBrk="1" hangingPunct="1"/>
            <a:r>
              <a:rPr lang="en-US" smtClean="0"/>
              <a:t>Listen to student</a:t>
            </a:r>
          </a:p>
          <a:p>
            <a:pPr lvl="1" eaLnBrk="1" hangingPunct="1"/>
            <a:r>
              <a:rPr lang="en-US" smtClean="0"/>
              <a:t>quote verse</a:t>
            </a:r>
          </a:p>
          <a:p>
            <a:pPr lvl="1" eaLnBrk="1" hangingPunct="1"/>
            <a:r>
              <a:rPr lang="en-US" smtClean="0"/>
              <a:t>answer question</a:t>
            </a:r>
          </a:p>
          <a:p>
            <a:pPr eaLnBrk="1" hangingPunct="1"/>
            <a:r>
              <a:rPr lang="en-US" smtClean="0"/>
              <a:t>What question did student ask?</a:t>
            </a:r>
          </a:p>
          <a:p>
            <a:pPr eaLnBrk="1" hangingPunct="1"/>
            <a:r>
              <a:rPr lang="en-US" smtClean="0"/>
              <a:t>Observation </a:t>
            </a:r>
          </a:p>
        </p:txBody>
      </p:sp>
      <p:pic>
        <p:nvPicPr>
          <p:cNvPr id="29700" name="Picture 4" descr="depositphotos_1750966-Silhouettes-of-young-peop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16" descr="cooltext95795242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2" name="Picture 17" descr="ornbar2pin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7655" name="Chart 6"/>
          <p:cNvGraphicFramePr>
            <a:graphicFrameLocks/>
          </p:cNvGraphicFramePr>
          <p:nvPr/>
        </p:nvGraphicFramePr>
        <p:xfrm>
          <a:off x="5257800" y="1524000"/>
          <a:ext cx="3533775" cy="2924175"/>
        </p:xfrm>
        <a:graphic>
          <a:graphicData uri="http://schemas.openxmlformats.org/presentationml/2006/ole">
            <p:oleObj spid="_x0000_s4098" name="Chart" r:id="rId6" imgW="3533792" imgH="2924243" progId="Excel.Sheet.8">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barn(inVertical)">
                                      <p:cBhvr>
                                        <p:cTn id="7" dur="500"/>
                                        <p:tgtEl>
                                          <p:spTgt spid="27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7651">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651">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7651">
                                            <p:txEl>
                                              <p:pRg st="5" end="5"/>
                                            </p:txEl>
                                          </p:spTgt>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OleChart spid="276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8229600" cy="990600"/>
          </a:xfrm>
        </p:spPr>
        <p:txBody>
          <a:bodyPr/>
          <a:lstStyle/>
          <a:p>
            <a:pPr eaLnBrk="1" hangingPunct="1"/>
            <a:r>
              <a:rPr lang="en-US" smtClean="0"/>
              <a:t>Visual Aids</a:t>
            </a:r>
            <a:endParaRPr lang="en-US" smtClean="0">
              <a:latin typeface="Times New Roman" pitchFamily="18" charset="0"/>
              <a:cs typeface="Times New Roman" pitchFamily="18" charset="0"/>
            </a:endParaRPr>
          </a:p>
        </p:txBody>
      </p:sp>
      <p:sp>
        <p:nvSpPr>
          <p:cNvPr id="28675" name="Rectangle 3"/>
          <p:cNvSpPr>
            <a:spLocks noGrp="1" noChangeArrowheads="1"/>
          </p:cNvSpPr>
          <p:nvPr>
            <p:ph type="body" idx="1"/>
          </p:nvPr>
        </p:nvSpPr>
        <p:spPr/>
        <p:txBody>
          <a:bodyPr/>
          <a:lstStyle/>
          <a:p>
            <a:pPr eaLnBrk="1" hangingPunct="1"/>
            <a:r>
              <a:rPr lang="en-US" sz="3600" smtClean="0"/>
              <a:t>Handouts</a:t>
            </a:r>
          </a:p>
          <a:p>
            <a:pPr eaLnBrk="1" hangingPunct="1"/>
            <a:r>
              <a:rPr lang="en-US" smtClean="0"/>
              <a:t> Information sheets</a:t>
            </a:r>
          </a:p>
          <a:p>
            <a:pPr eaLnBrk="1" hangingPunct="1"/>
            <a:r>
              <a:rPr lang="en-US" smtClean="0"/>
              <a:t> Questions to do in preparation</a:t>
            </a:r>
          </a:p>
          <a:p>
            <a:pPr eaLnBrk="1" hangingPunct="1"/>
            <a:r>
              <a:rPr lang="en-US" smtClean="0"/>
              <a:t> Questions to do at beginning of class</a:t>
            </a:r>
          </a:p>
          <a:p>
            <a:pPr eaLnBrk="1" hangingPunct="1"/>
            <a:r>
              <a:rPr lang="en-US" smtClean="0"/>
              <a:t> During lesson presentation</a:t>
            </a:r>
          </a:p>
          <a:p>
            <a:pPr lvl="1" eaLnBrk="1" hangingPunct="1"/>
            <a:r>
              <a:rPr lang="en-US" smtClean="0"/>
              <a:t>as a review/quiz</a:t>
            </a:r>
          </a:p>
        </p:txBody>
      </p:sp>
      <p:pic>
        <p:nvPicPr>
          <p:cNvPr id="30724"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6"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675">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04825" y="228600"/>
            <a:ext cx="8229600" cy="990600"/>
          </a:xfrm>
        </p:spPr>
        <p:txBody>
          <a:bodyPr/>
          <a:lstStyle/>
          <a:p>
            <a:pPr eaLnBrk="1" hangingPunct="1"/>
            <a:r>
              <a:rPr lang="en-US" smtClean="0"/>
              <a:t>Visual Aids</a:t>
            </a:r>
            <a:endParaRPr lang="en-US" smtClean="0">
              <a:latin typeface="Times New Roman" pitchFamily="18" charset="0"/>
              <a:cs typeface="Times New Roman" pitchFamily="18" charset="0"/>
            </a:endParaRPr>
          </a:p>
        </p:txBody>
      </p:sp>
      <p:sp>
        <p:nvSpPr>
          <p:cNvPr id="31747" name="Rectangle 3"/>
          <p:cNvSpPr>
            <a:spLocks noGrp="1" noChangeArrowheads="1"/>
          </p:cNvSpPr>
          <p:nvPr>
            <p:ph type="body" idx="1"/>
          </p:nvPr>
        </p:nvSpPr>
        <p:spPr/>
        <p:txBody>
          <a:bodyPr/>
          <a:lstStyle/>
          <a:p>
            <a:pPr eaLnBrk="1" hangingPunct="1"/>
            <a:r>
              <a:rPr lang="en-US" sz="3600" smtClean="0"/>
              <a:t>Bulletin boards</a:t>
            </a:r>
          </a:p>
          <a:p>
            <a:pPr eaLnBrk="1" hangingPunct="1"/>
            <a:r>
              <a:rPr lang="en-US" smtClean="0"/>
              <a:t>  Can be silent</a:t>
            </a:r>
          </a:p>
          <a:p>
            <a:pPr eaLnBrk="1" hangingPunct="1"/>
            <a:r>
              <a:rPr lang="en-US" smtClean="0"/>
              <a:t>  Can be referenced during class</a:t>
            </a:r>
          </a:p>
        </p:txBody>
      </p:sp>
      <p:pic>
        <p:nvPicPr>
          <p:cNvPr id="31748"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1" name="Picture 2" descr="C:\Users\Wayne\Pictures\measure up bullentin boar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4000" y="3363913"/>
            <a:ext cx="6553200" cy="288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04825" y="228600"/>
            <a:ext cx="8229600" cy="990600"/>
          </a:xfrm>
        </p:spPr>
        <p:txBody>
          <a:bodyPr/>
          <a:lstStyle/>
          <a:p>
            <a:pPr eaLnBrk="1" hangingPunct="1"/>
            <a:r>
              <a:rPr lang="en-US" smtClean="0"/>
              <a:t>Visual Aids</a:t>
            </a:r>
            <a:endParaRPr lang="en-US" smtClean="0">
              <a:latin typeface="Times New Roman" pitchFamily="18" charset="0"/>
              <a:cs typeface="Times New Roman" pitchFamily="18" charset="0"/>
            </a:endParaRPr>
          </a:p>
        </p:txBody>
      </p:sp>
      <p:sp>
        <p:nvSpPr>
          <p:cNvPr id="32771" name="Rectangle 3"/>
          <p:cNvSpPr>
            <a:spLocks noGrp="1" noChangeArrowheads="1"/>
          </p:cNvSpPr>
          <p:nvPr>
            <p:ph type="body" idx="1"/>
          </p:nvPr>
        </p:nvSpPr>
        <p:spPr/>
        <p:txBody>
          <a:bodyPr/>
          <a:lstStyle/>
          <a:p>
            <a:pPr eaLnBrk="1" hangingPunct="1"/>
            <a:r>
              <a:rPr lang="en-US" smtClean="0"/>
              <a:t>Interactive</a:t>
            </a:r>
          </a:p>
          <a:p>
            <a:pPr lvl="1" eaLnBrk="1" hangingPunct="1"/>
            <a:r>
              <a:rPr lang="en-US" smtClean="0"/>
              <a:t>have student do matching</a:t>
            </a:r>
          </a:p>
          <a:p>
            <a:pPr lvl="1" eaLnBrk="1" hangingPunct="1"/>
            <a:r>
              <a:rPr lang="en-US" smtClean="0"/>
              <a:t>put a pin on a map, etc  </a:t>
            </a:r>
          </a:p>
          <a:p>
            <a:pPr eaLnBrk="1" hangingPunct="1"/>
            <a:r>
              <a:rPr lang="en-US" smtClean="0"/>
              <a:t>Pictures</a:t>
            </a:r>
          </a:p>
          <a:p>
            <a:pPr eaLnBrk="1" hangingPunct="1"/>
            <a:r>
              <a:rPr lang="en-US" smtClean="0"/>
              <a:t>Drawings</a:t>
            </a:r>
          </a:p>
          <a:p>
            <a:pPr eaLnBrk="1" hangingPunct="1"/>
            <a:r>
              <a:rPr lang="en-US" smtClean="0"/>
              <a:t>Maps</a:t>
            </a:r>
          </a:p>
        </p:txBody>
      </p:sp>
      <p:pic>
        <p:nvPicPr>
          <p:cNvPr id="32772"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3"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5" name="Picture 7" descr="C:\Users\Wayne\Pictures\Bible Land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3167063"/>
            <a:ext cx="41148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Visual Aids</a:t>
            </a:r>
            <a:endParaRPr lang="en-US" smtClean="0">
              <a:latin typeface="Times New Roman" pitchFamily="18" charset="0"/>
              <a:cs typeface="Times New Roman" pitchFamily="18" charset="0"/>
            </a:endParaRPr>
          </a:p>
        </p:txBody>
      </p:sp>
      <p:pic>
        <p:nvPicPr>
          <p:cNvPr id="33795"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6575" y="1528763"/>
            <a:ext cx="8074025" cy="3957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Visual Aids</a:t>
            </a:r>
            <a:endParaRPr lang="en-US" smtClean="0">
              <a:latin typeface="Times New Roman" pitchFamily="18" charset="0"/>
              <a:cs typeface="Times New Roman" pitchFamily="18" charset="0"/>
            </a:endParaRPr>
          </a:p>
        </p:txBody>
      </p:sp>
      <p:pic>
        <p:nvPicPr>
          <p:cNvPr id="34819"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2"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0975" y="1671638"/>
            <a:ext cx="8782050" cy="3514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28600"/>
            <a:ext cx="8229600" cy="990600"/>
          </a:xfrm>
        </p:spPr>
        <p:txBody>
          <a:bodyPr/>
          <a:lstStyle/>
          <a:p>
            <a:pPr eaLnBrk="1" hangingPunct="1"/>
            <a:r>
              <a:rPr lang="en-US" smtClean="0"/>
              <a:t>Visual Aids</a:t>
            </a:r>
            <a:endParaRPr lang="en-US" smtClean="0">
              <a:latin typeface="Times New Roman" pitchFamily="18" charset="0"/>
              <a:cs typeface="Times New Roman" pitchFamily="18" charset="0"/>
            </a:endParaRPr>
          </a:p>
        </p:txBody>
      </p:sp>
      <p:sp>
        <p:nvSpPr>
          <p:cNvPr id="29699" name="Rectangle 3"/>
          <p:cNvSpPr>
            <a:spLocks noGrp="1" noChangeArrowheads="1"/>
          </p:cNvSpPr>
          <p:nvPr>
            <p:ph type="body" idx="1"/>
          </p:nvPr>
        </p:nvSpPr>
        <p:spPr>
          <a:xfrm>
            <a:off x="457200" y="1646238"/>
            <a:ext cx="8229600" cy="4525962"/>
          </a:xfrm>
        </p:spPr>
        <p:txBody>
          <a:bodyPr/>
          <a:lstStyle/>
          <a:p>
            <a:pPr eaLnBrk="1" hangingPunct="1">
              <a:defRPr/>
            </a:pPr>
            <a:r>
              <a:rPr lang="en-US" sz="3600" dirty="0" smtClean="0"/>
              <a:t>PowerPoint</a:t>
            </a:r>
          </a:p>
          <a:p>
            <a:pPr eaLnBrk="1" hangingPunct="1">
              <a:defRPr/>
            </a:pPr>
            <a:r>
              <a:rPr lang="en-US" dirty="0" smtClean="0"/>
              <a:t>  tool designed to </a:t>
            </a:r>
            <a:r>
              <a:rPr lang="en-US" i="1" dirty="0" smtClean="0"/>
              <a:t>augment</a:t>
            </a:r>
            <a:r>
              <a:rPr lang="en-US" dirty="0" smtClean="0"/>
              <a:t> your      </a:t>
            </a:r>
          </a:p>
          <a:p>
            <a:pPr marL="0" indent="0" eaLnBrk="1" hangingPunct="1">
              <a:buFontTx/>
              <a:buNone/>
              <a:defRPr/>
            </a:pPr>
            <a:r>
              <a:rPr lang="en-US" dirty="0"/>
              <a:t> </a:t>
            </a:r>
            <a:r>
              <a:rPr lang="en-US" dirty="0" smtClean="0"/>
              <a:t>      presentation not </a:t>
            </a:r>
            <a:r>
              <a:rPr lang="en-US" i="1" dirty="0" smtClean="0"/>
              <a:t>be </a:t>
            </a:r>
            <a:r>
              <a:rPr lang="en-US" dirty="0" smtClean="0"/>
              <a:t>your presentation </a:t>
            </a:r>
          </a:p>
          <a:p>
            <a:pPr eaLnBrk="1" hangingPunct="1">
              <a:defRPr/>
            </a:pPr>
            <a:r>
              <a:rPr lang="en-US" dirty="0" smtClean="0"/>
              <a:t>  Talk to the audience; not the screen  </a:t>
            </a:r>
          </a:p>
          <a:p>
            <a:pPr eaLnBrk="1" hangingPunct="1">
              <a:defRPr/>
            </a:pPr>
            <a:r>
              <a:rPr lang="en-US" dirty="0" smtClean="0"/>
              <a:t>  DO NOT read your slide</a:t>
            </a:r>
          </a:p>
          <a:p>
            <a:pPr lvl="1" eaLnBrk="1" hangingPunct="1">
              <a:defRPr/>
            </a:pPr>
            <a:r>
              <a:rPr lang="en-US" dirty="0" smtClean="0"/>
              <a:t>(unless a direct quote)</a:t>
            </a:r>
          </a:p>
          <a:p>
            <a:pPr marL="0" indent="0" eaLnBrk="1" hangingPunct="1">
              <a:buFontTx/>
              <a:buNone/>
              <a:defRPr/>
            </a:pPr>
            <a:endParaRPr lang="en-US" dirty="0" smtClean="0"/>
          </a:p>
        </p:txBody>
      </p:sp>
      <p:pic>
        <p:nvPicPr>
          <p:cNvPr id="35844"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6"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7"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76875" y="3933825"/>
            <a:ext cx="3286125" cy="2238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29600" cy="990600"/>
          </a:xfrm>
        </p:spPr>
        <p:txBody>
          <a:bodyPr/>
          <a:lstStyle/>
          <a:p>
            <a:pPr eaLnBrk="1" hangingPunct="1"/>
            <a:r>
              <a:rPr lang="en-US" smtClean="0"/>
              <a:t>Visual Aids</a:t>
            </a:r>
            <a:endParaRPr lang="en-US" smtClean="0">
              <a:latin typeface="Times New Roman" pitchFamily="18" charset="0"/>
              <a:cs typeface="Times New Roman" pitchFamily="18" charset="0"/>
            </a:endParaRPr>
          </a:p>
        </p:txBody>
      </p:sp>
      <p:sp>
        <p:nvSpPr>
          <p:cNvPr id="34819" name="Rectangle 3"/>
          <p:cNvSpPr>
            <a:spLocks noGrp="1" noChangeArrowheads="1"/>
          </p:cNvSpPr>
          <p:nvPr>
            <p:ph type="body" idx="1"/>
          </p:nvPr>
        </p:nvSpPr>
        <p:spPr/>
        <p:txBody>
          <a:bodyPr/>
          <a:lstStyle/>
          <a:p>
            <a:pPr eaLnBrk="1" hangingPunct="1"/>
            <a:r>
              <a:rPr lang="en-US" sz="3600" smtClean="0">
                <a:solidFill>
                  <a:srgbClr val="000000"/>
                </a:solidFill>
              </a:rPr>
              <a:t>PowerPoint</a:t>
            </a:r>
          </a:p>
          <a:p>
            <a:pPr eaLnBrk="1" hangingPunct="1"/>
            <a:r>
              <a:rPr lang="en-US" smtClean="0"/>
              <a:t>Use pictures</a:t>
            </a:r>
          </a:p>
          <a:p>
            <a:pPr eaLnBrk="1" hangingPunct="1"/>
            <a:r>
              <a:rPr lang="en-US" smtClean="0"/>
              <a:t>Use font size that can be read</a:t>
            </a:r>
          </a:p>
          <a:p>
            <a:pPr lvl="1" eaLnBrk="1" hangingPunct="1"/>
            <a:r>
              <a:rPr lang="en-US" sz="2000" smtClean="0"/>
              <a:t>“If people can’t read my slides from the back of the room, my type is too small.”</a:t>
            </a:r>
          </a:p>
          <a:p>
            <a:pPr eaLnBrk="1" hangingPunct="1"/>
            <a:r>
              <a:rPr lang="en-US" smtClean="0">
                <a:solidFill>
                  <a:srgbClr val="000000"/>
                </a:solidFill>
              </a:rPr>
              <a:t>Not ‘busy’ – leave whitespace</a:t>
            </a:r>
          </a:p>
          <a:p>
            <a:pPr eaLnBrk="1" hangingPunct="1"/>
            <a:r>
              <a:rPr lang="en-US" smtClean="0">
                <a:solidFill>
                  <a:srgbClr val="000000"/>
                </a:solidFill>
              </a:rPr>
              <a:t>4-6 lines of text</a:t>
            </a:r>
          </a:p>
        </p:txBody>
      </p:sp>
      <p:pic>
        <p:nvPicPr>
          <p:cNvPr id="36868"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9"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0"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990600"/>
          </a:xfrm>
        </p:spPr>
        <p:txBody>
          <a:bodyPr/>
          <a:lstStyle/>
          <a:p>
            <a:pPr eaLnBrk="1" hangingPunct="1"/>
            <a:r>
              <a:rPr lang="en-US" smtClean="0"/>
              <a:t>Teaching</a:t>
            </a:r>
            <a:endParaRPr lang="en-US" smtClean="0">
              <a:latin typeface="Times New Roman" pitchFamily="18" charset="0"/>
              <a:cs typeface="Times New Roman" pitchFamily="18" charset="0"/>
            </a:endParaRPr>
          </a:p>
        </p:txBody>
      </p:sp>
      <p:sp>
        <p:nvSpPr>
          <p:cNvPr id="17411" name="Rectangle 3"/>
          <p:cNvSpPr>
            <a:spLocks noGrp="1" noChangeArrowheads="1"/>
          </p:cNvSpPr>
          <p:nvPr>
            <p:ph type="body" idx="1"/>
          </p:nvPr>
        </p:nvSpPr>
        <p:spPr/>
        <p:txBody>
          <a:bodyPr/>
          <a:lstStyle/>
          <a:p>
            <a:pPr eaLnBrk="1" hangingPunct="1"/>
            <a:r>
              <a:rPr lang="en-US" smtClean="0"/>
              <a:t>A privilege</a:t>
            </a:r>
          </a:p>
          <a:p>
            <a:pPr eaLnBrk="1" hangingPunct="1"/>
            <a:r>
              <a:rPr lang="en-US" smtClean="0"/>
              <a:t>A duty</a:t>
            </a:r>
          </a:p>
          <a:p>
            <a:pPr eaLnBrk="1" hangingPunct="1"/>
            <a:r>
              <a:rPr lang="en-US" smtClean="0"/>
              <a:t>A great responsibility</a:t>
            </a:r>
          </a:p>
          <a:p>
            <a:pPr eaLnBrk="1" hangingPunct="1"/>
            <a:r>
              <a:rPr lang="en-US" smtClean="0"/>
              <a:t>A time for learning</a:t>
            </a:r>
          </a:p>
          <a:p>
            <a:pPr eaLnBrk="1" hangingPunct="1"/>
            <a:r>
              <a:rPr lang="en-US" smtClean="0"/>
              <a:t>Without learning                                             there is no teaching</a:t>
            </a:r>
          </a:p>
        </p:txBody>
      </p:sp>
      <p:pic>
        <p:nvPicPr>
          <p:cNvPr id="19460" name="Picture 4" descr="depositphotos_1750966-Silhouettes-of-young-peop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1" name="Picture 16" descr="cooltext95795242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Picture 17" descr="ornbar2pin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3" name="Picture 7" descr="C:\Users\Wayne\Pictures\4450850-smiling-man-with-bible-isolated-on-white-background.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80000" y="1403350"/>
            <a:ext cx="3121025" cy="469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8600"/>
            <a:ext cx="8229600" cy="990600"/>
          </a:xfrm>
        </p:spPr>
        <p:txBody>
          <a:bodyPr/>
          <a:lstStyle/>
          <a:p>
            <a:pPr eaLnBrk="1" hangingPunct="1"/>
            <a:r>
              <a:rPr lang="en-US" smtClean="0"/>
              <a:t>Visual Aids</a:t>
            </a:r>
            <a:endParaRPr lang="en-US" smtClean="0">
              <a:latin typeface="Times New Roman" pitchFamily="18" charset="0"/>
              <a:cs typeface="Times New Roman" pitchFamily="18" charset="0"/>
            </a:endParaRPr>
          </a:p>
        </p:txBody>
      </p:sp>
      <p:sp>
        <p:nvSpPr>
          <p:cNvPr id="37891" name="Rectangle 3"/>
          <p:cNvSpPr>
            <a:spLocks noGrp="1" noChangeArrowheads="1"/>
          </p:cNvSpPr>
          <p:nvPr>
            <p:ph type="body" idx="1"/>
          </p:nvPr>
        </p:nvSpPr>
        <p:spPr/>
        <p:txBody>
          <a:bodyPr/>
          <a:lstStyle/>
          <a:p>
            <a:pPr eaLnBrk="1" hangingPunct="1"/>
            <a:r>
              <a:rPr lang="en-US" sz="3600" smtClean="0">
                <a:solidFill>
                  <a:srgbClr val="000000"/>
                </a:solidFill>
              </a:rPr>
              <a:t>PowerPoint</a:t>
            </a:r>
          </a:p>
          <a:p>
            <a:pPr eaLnBrk="1" hangingPunct="1"/>
            <a:r>
              <a:rPr lang="en-US" smtClean="0">
                <a:solidFill>
                  <a:srgbClr val="000000"/>
                </a:solidFill>
              </a:rPr>
              <a:t>Avoid paragraphs or long blocks of text</a:t>
            </a:r>
          </a:p>
          <a:p>
            <a:pPr lvl="1" eaLnBrk="1" hangingPunct="1"/>
            <a:r>
              <a:rPr lang="en-US" sz="3200" smtClean="0">
                <a:solidFill>
                  <a:srgbClr val="000000"/>
                </a:solidFill>
              </a:rPr>
              <a:t>(unless direct quote)</a:t>
            </a:r>
          </a:p>
        </p:txBody>
      </p:sp>
      <p:pic>
        <p:nvPicPr>
          <p:cNvPr id="37892"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4"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09600" y="0"/>
            <a:ext cx="7772400" cy="1470025"/>
          </a:xfrm>
        </p:spPr>
        <p:txBody>
          <a:bodyPr/>
          <a:lstStyle/>
          <a:p>
            <a:pPr eaLnBrk="1" hangingPunct="1"/>
            <a:r>
              <a:rPr lang="en-US" smtClean="0"/>
              <a:t>Assyrian Empire</a:t>
            </a:r>
          </a:p>
        </p:txBody>
      </p:sp>
      <p:sp>
        <p:nvSpPr>
          <p:cNvPr id="38915" name="Rectangle 3"/>
          <p:cNvSpPr>
            <a:spLocks noGrp="1" noChangeArrowheads="1"/>
          </p:cNvSpPr>
          <p:nvPr>
            <p:ph type="subTitle" idx="1"/>
          </p:nvPr>
        </p:nvSpPr>
        <p:spPr>
          <a:xfrm>
            <a:off x="152400" y="1219200"/>
            <a:ext cx="8991600" cy="5638800"/>
          </a:xfrm>
        </p:spPr>
        <p:txBody>
          <a:bodyPr/>
          <a:lstStyle/>
          <a:p>
            <a:pPr eaLnBrk="1" hangingPunct="1">
              <a:lnSpc>
                <a:spcPct val="90000"/>
              </a:lnSpc>
            </a:pPr>
            <a:r>
              <a:rPr lang="en-US" sz="2400" b="1" smtClean="0"/>
              <a:t>From their origins in a few major cities on the Tigris river in Northern Iraq—Nineveh, Ashur, and Kalakh—the Assyrians grew by the 9th century BC to control most of the Middle East, from Egypt to the Persian Gulf. Almost uniformly illiterate (not that unusual for the time) the Assyrians regarded warfare as their most important activity, and considered it a divinely-inspired goal to impose their gods upon conquered territories. They were the first major power to equip soldiers with iron weapons and to master the tactics of the light horse-drawn chariot, and this, combined with their superb military organization, turned them into the most successful fighting power the ancient world had yet seen. At its height the Assyrian army numbered in the hundreds of thousands, and the thunder of its chariotry inspired fear in all who heard it.</a:t>
            </a:r>
          </a:p>
        </p:txBody>
      </p:sp>
      <p:sp>
        <p:nvSpPr>
          <p:cNvPr id="2" name="Multiply 1"/>
          <p:cNvSpPr/>
          <p:nvPr/>
        </p:nvSpPr>
        <p:spPr>
          <a:xfrm>
            <a:off x="2057400" y="1143000"/>
            <a:ext cx="5334000" cy="5257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7941" y="1524000"/>
            <a:ext cx="6109366" cy="31547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99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Calibri"/>
              </a:rPr>
              <a:t>Don’t</a:t>
            </a:r>
          </a:p>
        </p:txBody>
      </p:sp>
    </p:spTree>
  </p:cSld>
  <p:clrMapOvr>
    <a:masterClrMapping/>
  </p:clrMapOvr>
  <p:transition spd="slow" advTm="2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advTm="1000">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20457"/>
            <a:ext cx="7774372" cy="2646878"/>
          </a:xfrm>
          <a:prstGeom prst="rect">
            <a:avLst/>
          </a:prstGeom>
          <a:noFill/>
        </p:spPr>
        <p:txBody>
          <a:bodyPr wrap="none">
            <a:spAutoFit/>
          </a:bodyPr>
          <a:lstStyle/>
          <a:p>
            <a:pPr algn="ctr" fontAlgn="auto">
              <a:spcBef>
                <a:spcPts val="0"/>
              </a:spcBef>
              <a:spcAft>
                <a:spcPts val="0"/>
              </a:spcAft>
              <a:defRPr/>
            </a:pPr>
            <a:r>
              <a:rPr lang="en-US" sz="166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latin typeface="Calibri"/>
              </a:rPr>
              <a:t>Overuse</a:t>
            </a:r>
          </a:p>
        </p:txBody>
      </p:sp>
      <p:sp>
        <p:nvSpPr>
          <p:cNvPr id="3" name="Rectangle 2"/>
          <p:cNvSpPr/>
          <p:nvPr/>
        </p:nvSpPr>
        <p:spPr>
          <a:xfrm>
            <a:off x="685800" y="3429000"/>
            <a:ext cx="7774372" cy="2646878"/>
          </a:xfrm>
          <a:prstGeom prst="rect">
            <a:avLst/>
          </a:prstGeom>
          <a:noFill/>
        </p:spPr>
        <p:txBody>
          <a:bodyPr wrap="none">
            <a:spAutoFit/>
          </a:bodyPr>
          <a:lstStyle/>
          <a:p>
            <a:pPr algn="ctr" fontAlgn="auto">
              <a:spcBef>
                <a:spcPts val="0"/>
              </a:spcBef>
              <a:spcAft>
                <a:spcPts val="0"/>
              </a:spcAft>
              <a:defRPr/>
            </a:pPr>
            <a:r>
              <a:rPr lang="en-US" sz="166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latin typeface="Calibri"/>
              </a:rPr>
              <a:t>Overuse</a:t>
            </a:r>
          </a:p>
        </p:txBody>
      </p:sp>
    </p:spTree>
  </p:cSld>
  <p:clrMapOvr>
    <a:masterClrMapping/>
  </p:clrMapOvr>
  <p:transition spd="slow" advTm="3000">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4" accel="26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032" y="1859339"/>
            <a:ext cx="7687938" cy="2215991"/>
          </a:xfrm>
          <a:prstGeom prst="rect">
            <a:avLst/>
          </a:prstGeom>
          <a:solidFill>
            <a:srgbClr val="0070C0"/>
          </a:solidFill>
        </p:spPr>
        <p:txBody>
          <a:bodyPr wrap="none">
            <a:spAutoFit/>
          </a:bodyPr>
          <a:lstStyle/>
          <a:p>
            <a:pPr algn="ctr" fontAlgn="auto">
              <a:spcBef>
                <a:spcPts val="0"/>
              </a:spcBef>
              <a:spcAft>
                <a:spcPts val="0"/>
              </a:spcAft>
              <a:defRPr/>
            </a:pPr>
            <a:r>
              <a:rPr lang="en-US" sz="13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a:rPr>
              <a:t>animation</a:t>
            </a:r>
          </a:p>
        </p:txBody>
      </p:sp>
    </p:spTree>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8600"/>
            <a:ext cx="8229600" cy="990600"/>
          </a:xfrm>
        </p:spPr>
        <p:txBody>
          <a:bodyPr/>
          <a:lstStyle/>
          <a:p>
            <a:pPr eaLnBrk="1" hangingPunct="1"/>
            <a:r>
              <a:rPr lang="en-US" smtClean="0"/>
              <a:t>Visual Aids</a:t>
            </a:r>
            <a:endParaRPr lang="en-US" smtClean="0">
              <a:latin typeface="Times New Roman" pitchFamily="18" charset="0"/>
              <a:cs typeface="Times New Roman" pitchFamily="18" charset="0"/>
            </a:endParaRPr>
          </a:p>
        </p:txBody>
      </p:sp>
      <p:sp>
        <p:nvSpPr>
          <p:cNvPr id="38915" name="Rectangle 3"/>
          <p:cNvSpPr>
            <a:spLocks noGrp="1" noChangeArrowheads="1"/>
          </p:cNvSpPr>
          <p:nvPr>
            <p:ph type="body" idx="1"/>
          </p:nvPr>
        </p:nvSpPr>
        <p:spPr>
          <a:xfrm>
            <a:off x="457200" y="1524000"/>
            <a:ext cx="8229600" cy="4525963"/>
          </a:xfrm>
        </p:spPr>
        <p:txBody>
          <a:bodyPr/>
          <a:lstStyle/>
          <a:p>
            <a:pPr eaLnBrk="1" hangingPunct="1"/>
            <a:r>
              <a:rPr lang="en-US" sz="3600" smtClean="0">
                <a:solidFill>
                  <a:srgbClr val="000000"/>
                </a:solidFill>
              </a:rPr>
              <a:t>PowerPoint</a:t>
            </a:r>
          </a:p>
          <a:p>
            <a:pPr eaLnBrk="1" hangingPunct="1"/>
            <a:r>
              <a:rPr lang="en-US" smtClean="0">
                <a:solidFill>
                  <a:srgbClr val="000000"/>
                </a:solidFill>
              </a:rPr>
              <a:t>Use, but don’t overuse animation</a:t>
            </a:r>
          </a:p>
          <a:p>
            <a:pPr lvl="1" eaLnBrk="1" hangingPunct="1"/>
            <a:r>
              <a:rPr lang="en-US" smtClean="0">
                <a:solidFill>
                  <a:srgbClr val="000000"/>
                </a:solidFill>
              </a:rPr>
              <a:t>Remember, often less is more</a:t>
            </a:r>
          </a:p>
          <a:p>
            <a:pPr lvl="1" eaLnBrk="1" hangingPunct="1"/>
            <a:r>
              <a:rPr lang="en-US" smtClean="0">
                <a:solidFill>
                  <a:srgbClr val="000000"/>
                </a:solidFill>
              </a:rPr>
              <a:t>Fancy slide transitions and fly-ins get old quickly</a:t>
            </a:r>
          </a:p>
          <a:p>
            <a:pPr eaLnBrk="1" hangingPunct="1"/>
            <a:r>
              <a:rPr lang="en-US" smtClean="0">
                <a:solidFill>
                  <a:srgbClr val="000000"/>
                </a:solidFill>
              </a:rPr>
              <a:t>Limit the number of slides  </a:t>
            </a:r>
          </a:p>
          <a:p>
            <a:pPr eaLnBrk="1" hangingPunct="1"/>
            <a:r>
              <a:rPr lang="en-US" smtClean="0">
                <a:solidFill>
                  <a:srgbClr val="000000"/>
                </a:solidFill>
              </a:rPr>
              <a:t>Keep it simple</a:t>
            </a:r>
          </a:p>
          <a:p>
            <a:pPr lvl="1" eaLnBrk="1" hangingPunct="1"/>
            <a:r>
              <a:rPr lang="en-US" smtClean="0">
                <a:solidFill>
                  <a:srgbClr val="000000"/>
                </a:solidFill>
              </a:rPr>
              <a:t>Your slides must not distract from your presentation</a:t>
            </a:r>
          </a:p>
        </p:txBody>
      </p:sp>
      <p:pic>
        <p:nvPicPr>
          <p:cNvPr id="43012"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4"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8915">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28600"/>
            <a:ext cx="8229600" cy="990600"/>
          </a:xfrm>
        </p:spPr>
        <p:txBody>
          <a:bodyPr/>
          <a:lstStyle/>
          <a:p>
            <a:pPr eaLnBrk="1" hangingPunct="1"/>
            <a:r>
              <a:rPr lang="en-US" smtClean="0"/>
              <a:t>Summary</a:t>
            </a:r>
            <a:endParaRPr lang="en-US" smtClean="0">
              <a:latin typeface="Times New Roman" pitchFamily="18" charset="0"/>
              <a:cs typeface="Times New Roman" pitchFamily="18" charset="0"/>
            </a:endParaRPr>
          </a:p>
        </p:txBody>
      </p:sp>
      <p:sp>
        <p:nvSpPr>
          <p:cNvPr id="44035" name="Rectangle 3"/>
          <p:cNvSpPr>
            <a:spLocks noGrp="1" noChangeArrowheads="1"/>
          </p:cNvSpPr>
          <p:nvPr>
            <p:ph type="body" idx="1"/>
          </p:nvPr>
        </p:nvSpPr>
        <p:spPr/>
        <p:txBody>
          <a:bodyPr/>
          <a:lstStyle/>
          <a:p>
            <a:pPr eaLnBrk="1" hangingPunct="1"/>
            <a:r>
              <a:rPr lang="en-US" sz="3600" smtClean="0"/>
              <a:t>What to teach – Bible; assignment</a:t>
            </a:r>
          </a:p>
          <a:p>
            <a:pPr eaLnBrk="1" hangingPunct="1"/>
            <a:r>
              <a:rPr lang="en-US" sz="3600" smtClean="0"/>
              <a:t>Know your material (scripture)</a:t>
            </a:r>
          </a:p>
          <a:p>
            <a:pPr eaLnBrk="1" hangingPunct="1"/>
            <a:r>
              <a:rPr lang="en-US" sz="3600" smtClean="0"/>
              <a:t>Who are you teaching?  </a:t>
            </a:r>
          </a:p>
          <a:p>
            <a:pPr eaLnBrk="1" hangingPunct="1"/>
            <a:r>
              <a:rPr lang="en-US" sz="3600" smtClean="0"/>
              <a:t>Biblical examples of how to teach</a:t>
            </a:r>
          </a:p>
          <a:p>
            <a:pPr eaLnBrk="1" hangingPunct="1"/>
            <a:r>
              <a:rPr lang="en-US" sz="3600" smtClean="0"/>
              <a:t>Present, Involve, Evaluate</a:t>
            </a:r>
          </a:p>
          <a:p>
            <a:pPr eaLnBrk="1" hangingPunct="1"/>
            <a:r>
              <a:rPr lang="en-US" sz="3600" smtClean="0"/>
              <a:t>Use of visual aids</a:t>
            </a:r>
          </a:p>
        </p:txBody>
      </p:sp>
      <p:pic>
        <p:nvPicPr>
          <p:cNvPr id="44036"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7"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8"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What To Teach</a:t>
            </a:r>
            <a:endParaRPr lang="en-US" smtClean="0">
              <a:latin typeface="Times New Roman" pitchFamily="18" charset="0"/>
              <a:cs typeface="Times New Roman" pitchFamily="18" charset="0"/>
            </a:endParaRPr>
          </a:p>
        </p:txBody>
      </p:sp>
      <p:sp>
        <p:nvSpPr>
          <p:cNvPr id="17411" name="Content Placeholder 1"/>
          <p:cNvSpPr>
            <a:spLocks noGrp="1"/>
          </p:cNvSpPr>
          <p:nvPr>
            <p:ph sz="half" idx="1"/>
          </p:nvPr>
        </p:nvSpPr>
        <p:spPr/>
        <p:txBody>
          <a:bodyPr>
            <a:normAutofit lnSpcReduction="10000"/>
          </a:bodyPr>
          <a:lstStyle/>
          <a:p>
            <a:pPr eaLnBrk="1" hangingPunct="1"/>
            <a:r>
              <a:rPr lang="en-US" sz="3200" smtClean="0"/>
              <a:t>BIBLE is our textbook</a:t>
            </a:r>
          </a:p>
          <a:p>
            <a:pPr eaLnBrk="1" hangingPunct="1"/>
            <a:r>
              <a:rPr lang="en-US" sz="3200" smtClean="0"/>
              <a:t>Use of workbooks</a:t>
            </a:r>
          </a:p>
          <a:p>
            <a:pPr eaLnBrk="1" hangingPunct="1"/>
            <a:r>
              <a:rPr lang="en-US" sz="3200" smtClean="0"/>
              <a:t>Memory work</a:t>
            </a:r>
          </a:p>
        </p:txBody>
      </p:sp>
      <p:sp>
        <p:nvSpPr>
          <p:cNvPr id="17412" name="Content Placeholder 2"/>
          <p:cNvSpPr>
            <a:spLocks noGrp="1"/>
          </p:cNvSpPr>
          <p:nvPr>
            <p:ph sz="half" idx="2"/>
          </p:nvPr>
        </p:nvSpPr>
        <p:spPr/>
        <p:txBody>
          <a:bodyPr>
            <a:normAutofit lnSpcReduction="10000"/>
          </a:bodyPr>
          <a:lstStyle/>
          <a:p>
            <a:pPr lvl="1" eaLnBrk="1" hangingPunct="1"/>
            <a:r>
              <a:rPr lang="en-US" sz="2800" smtClean="0"/>
              <a:t>Scripture</a:t>
            </a:r>
          </a:p>
          <a:p>
            <a:pPr lvl="1" eaLnBrk="1" hangingPunct="1"/>
            <a:r>
              <a:rPr lang="en-US" sz="2800" smtClean="0"/>
              <a:t>Books of Bible</a:t>
            </a:r>
          </a:p>
          <a:p>
            <a:pPr lvl="1" eaLnBrk="1" hangingPunct="1"/>
            <a:r>
              <a:rPr lang="en-US" sz="2800" smtClean="0"/>
              <a:t>Days of creation</a:t>
            </a:r>
          </a:p>
          <a:p>
            <a:pPr lvl="1" eaLnBrk="1" hangingPunct="1"/>
            <a:r>
              <a:rPr lang="en-US" sz="2800" smtClean="0"/>
              <a:t>Generations</a:t>
            </a:r>
          </a:p>
          <a:p>
            <a:pPr lvl="1" eaLnBrk="1" hangingPunct="1"/>
            <a:r>
              <a:rPr lang="en-US" sz="2800" smtClean="0"/>
              <a:t>Sons of Israel</a:t>
            </a:r>
          </a:p>
          <a:p>
            <a:pPr lvl="1" eaLnBrk="1" hangingPunct="1"/>
            <a:r>
              <a:rPr lang="en-US" sz="2800" smtClean="0"/>
              <a:t>Plagues</a:t>
            </a:r>
          </a:p>
          <a:p>
            <a:pPr lvl="1" eaLnBrk="1" hangingPunct="1"/>
            <a:r>
              <a:rPr lang="en-US" sz="2800" smtClean="0"/>
              <a:t>Judges</a:t>
            </a:r>
          </a:p>
          <a:p>
            <a:pPr lvl="1" eaLnBrk="1" hangingPunct="1"/>
            <a:r>
              <a:rPr lang="en-US" sz="2800" smtClean="0"/>
              <a:t>Kings</a:t>
            </a:r>
          </a:p>
          <a:p>
            <a:pPr lvl="1" eaLnBrk="1" hangingPunct="1"/>
            <a:r>
              <a:rPr lang="en-US" sz="2800" smtClean="0"/>
              <a:t>Apostles</a:t>
            </a:r>
          </a:p>
          <a:p>
            <a:pPr eaLnBrk="1" hangingPunct="1"/>
            <a:endParaRPr lang="en-US" smtClean="0"/>
          </a:p>
        </p:txBody>
      </p:sp>
      <p:pic>
        <p:nvPicPr>
          <p:cNvPr id="20485"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6"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7"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6" name="Picture 8" descr="C:\Users\Wayne\Pictures\open Bibl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4400" y="3962400"/>
            <a:ext cx="2819400"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6" presetClass="entr" presetSubtype="21" fill="hold" nodeType="afterEffect">
                                  <p:stCondLst>
                                    <p:cond delay="0"/>
                                  </p:stCondLst>
                                  <p:childTnLst>
                                    <p:set>
                                      <p:cBhvr>
                                        <p:cTn id="9" dur="1" fill="hold">
                                          <p:stCondLst>
                                            <p:cond delay="0"/>
                                          </p:stCondLst>
                                        </p:cTn>
                                        <p:tgtEl>
                                          <p:spTgt spid="17416"/>
                                        </p:tgtEl>
                                        <p:attrNameLst>
                                          <p:attrName>style.visibility</p:attrName>
                                        </p:attrNameLst>
                                      </p:cBhvr>
                                      <p:to>
                                        <p:strVal val="visible"/>
                                      </p:to>
                                    </p:set>
                                    <p:animEffect transition="in" filter="barn(inVertical)">
                                      <p:cBhvr>
                                        <p:cTn id="10" dur="500"/>
                                        <p:tgtEl>
                                          <p:spTgt spid="174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2">
                                            <p:txEl>
                                              <p:pRg st="0" end="0"/>
                                            </p:txEl>
                                          </p:spTgt>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500"/>
                                  </p:stCondLst>
                                  <p:childTnLst>
                                    <p:set>
                                      <p:cBhvr>
                                        <p:cTn id="25" dur="1" fill="hold">
                                          <p:stCondLst>
                                            <p:cond delay="0"/>
                                          </p:stCondLst>
                                        </p:cTn>
                                        <p:tgtEl>
                                          <p:spTgt spid="17412">
                                            <p:txEl>
                                              <p:pRg st="1" end="1"/>
                                            </p:txEl>
                                          </p:spTgt>
                                        </p:tgtEl>
                                        <p:attrNameLst>
                                          <p:attrName>style.visibility</p:attrName>
                                        </p:attrNameLst>
                                      </p:cBhvr>
                                      <p:to>
                                        <p:strVal val="visible"/>
                                      </p:to>
                                    </p:set>
                                  </p:childTnLst>
                                </p:cTn>
                              </p:par>
                            </p:childTnLst>
                          </p:cTn>
                        </p:par>
                        <p:par>
                          <p:cTn id="26" fill="hold" nodeType="afterGroup">
                            <p:stCondLst>
                              <p:cond delay="500"/>
                            </p:stCondLst>
                            <p:childTnLst>
                              <p:par>
                                <p:cTn id="27" presetID="1" presetClass="entr" presetSubtype="0" fill="hold" grpId="0" nodeType="afterEffect">
                                  <p:stCondLst>
                                    <p:cond delay="500"/>
                                  </p:stCondLst>
                                  <p:childTnLst>
                                    <p:set>
                                      <p:cBhvr>
                                        <p:cTn id="28" dur="1" fill="hold">
                                          <p:stCondLst>
                                            <p:cond delay="0"/>
                                          </p:stCondLst>
                                        </p:cTn>
                                        <p:tgtEl>
                                          <p:spTgt spid="17412">
                                            <p:txEl>
                                              <p:pRg st="2" end="2"/>
                                            </p:txEl>
                                          </p:spTgt>
                                        </p:tgtEl>
                                        <p:attrNameLst>
                                          <p:attrName>style.visibility</p:attrName>
                                        </p:attrNameLst>
                                      </p:cBhvr>
                                      <p:to>
                                        <p:strVal val="visible"/>
                                      </p:to>
                                    </p:set>
                                  </p:childTnLst>
                                </p:cTn>
                              </p:par>
                            </p:childTnLst>
                          </p:cTn>
                        </p:par>
                        <p:par>
                          <p:cTn id="29" fill="hold" nodeType="afterGroup">
                            <p:stCondLst>
                              <p:cond delay="1000"/>
                            </p:stCondLst>
                            <p:childTnLst>
                              <p:par>
                                <p:cTn id="30" presetID="1" presetClass="entr" presetSubtype="0" fill="hold" grpId="0" nodeType="afterEffect">
                                  <p:stCondLst>
                                    <p:cond delay="500"/>
                                  </p:stCondLst>
                                  <p:childTnLst>
                                    <p:set>
                                      <p:cBhvr>
                                        <p:cTn id="31" dur="1" fill="hold">
                                          <p:stCondLst>
                                            <p:cond delay="0"/>
                                          </p:stCondLst>
                                        </p:cTn>
                                        <p:tgtEl>
                                          <p:spTgt spid="17412">
                                            <p:txEl>
                                              <p:pRg st="3" end="3"/>
                                            </p:txEl>
                                          </p:spTgt>
                                        </p:tgtEl>
                                        <p:attrNameLst>
                                          <p:attrName>style.visibility</p:attrName>
                                        </p:attrNameLst>
                                      </p:cBhvr>
                                      <p:to>
                                        <p:strVal val="visible"/>
                                      </p:to>
                                    </p:set>
                                  </p:childTnLst>
                                </p:cTn>
                              </p:par>
                            </p:childTnLst>
                          </p:cTn>
                        </p:par>
                        <p:par>
                          <p:cTn id="32" fill="hold" nodeType="afterGroup">
                            <p:stCondLst>
                              <p:cond delay="1500"/>
                            </p:stCondLst>
                            <p:childTnLst>
                              <p:par>
                                <p:cTn id="33" presetID="1" presetClass="entr" presetSubtype="0" fill="hold" grpId="0" nodeType="afterEffect">
                                  <p:stCondLst>
                                    <p:cond delay="500"/>
                                  </p:stCondLst>
                                  <p:childTnLst>
                                    <p:set>
                                      <p:cBhvr>
                                        <p:cTn id="34" dur="1" fill="hold">
                                          <p:stCondLst>
                                            <p:cond delay="0"/>
                                          </p:stCondLst>
                                        </p:cTn>
                                        <p:tgtEl>
                                          <p:spTgt spid="17412">
                                            <p:txEl>
                                              <p:pRg st="4" end="4"/>
                                            </p:txEl>
                                          </p:spTgt>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500"/>
                                  </p:stCondLst>
                                  <p:childTnLst>
                                    <p:set>
                                      <p:cBhvr>
                                        <p:cTn id="37" dur="1" fill="hold">
                                          <p:stCondLst>
                                            <p:cond delay="0"/>
                                          </p:stCondLst>
                                        </p:cTn>
                                        <p:tgtEl>
                                          <p:spTgt spid="17412">
                                            <p:txEl>
                                              <p:pRg st="5" end="5"/>
                                            </p:txEl>
                                          </p:spTgt>
                                        </p:tgtEl>
                                        <p:attrNameLst>
                                          <p:attrName>style.visibility</p:attrName>
                                        </p:attrNameLst>
                                      </p:cBhvr>
                                      <p:to>
                                        <p:strVal val="visible"/>
                                      </p:to>
                                    </p:set>
                                  </p:childTnLst>
                                </p:cTn>
                              </p:par>
                            </p:childTnLst>
                          </p:cTn>
                        </p:par>
                        <p:par>
                          <p:cTn id="38" fill="hold" nodeType="afterGroup">
                            <p:stCondLst>
                              <p:cond delay="2500"/>
                            </p:stCondLst>
                            <p:childTnLst>
                              <p:par>
                                <p:cTn id="39" presetID="1" presetClass="entr" presetSubtype="0" fill="hold" grpId="0" nodeType="afterEffect">
                                  <p:stCondLst>
                                    <p:cond delay="500"/>
                                  </p:stCondLst>
                                  <p:childTnLst>
                                    <p:set>
                                      <p:cBhvr>
                                        <p:cTn id="40" dur="1" fill="hold">
                                          <p:stCondLst>
                                            <p:cond delay="0"/>
                                          </p:stCondLst>
                                        </p:cTn>
                                        <p:tgtEl>
                                          <p:spTgt spid="17412">
                                            <p:txEl>
                                              <p:pRg st="6" end="6"/>
                                            </p:txEl>
                                          </p:spTgt>
                                        </p:tgtEl>
                                        <p:attrNameLst>
                                          <p:attrName>style.visibility</p:attrName>
                                        </p:attrNameLst>
                                      </p:cBhvr>
                                      <p:to>
                                        <p:strVal val="visible"/>
                                      </p:to>
                                    </p:set>
                                  </p:childTnLst>
                                </p:cTn>
                              </p:par>
                            </p:childTnLst>
                          </p:cTn>
                        </p:par>
                        <p:par>
                          <p:cTn id="41" fill="hold" nodeType="afterGroup">
                            <p:stCondLst>
                              <p:cond delay="3000"/>
                            </p:stCondLst>
                            <p:childTnLst>
                              <p:par>
                                <p:cTn id="42" presetID="1" presetClass="entr" presetSubtype="0" fill="hold" grpId="0" nodeType="afterEffect">
                                  <p:stCondLst>
                                    <p:cond delay="500"/>
                                  </p:stCondLst>
                                  <p:childTnLst>
                                    <p:set>
                                      <p:cBhvr>
                                        <p:cTn id="43" dur="1" fill="hold">
                                          <p:stCondLst>
                                            <p:cond delay="0"/>
                                          </p:stCondLst>
                                        </p:cTn>
                                        <p:tgtEl>
                                          <p:spTgt spid="17412">
                                            <p:txEl>
                                              <p:pRg st="7" end="7"/>
                                            </p:txEl>
                                          </p:spTgt>
                                        </p:tgtEl>
                                        <p:attrNameLst>
                                          <p:attrName>style.visibility</p:attrName>
                                        </p:attrNameLst>
                                      </p:cBhvr>
                                      <p:to>
                                        <p:strVal val="visible"/>
                                      </p:to>
                                    </p:set>
                                  </p:childTnLst>
                                </p:cTn>
                              </p:par>
                            </p:childTnLst>
                          </p:cTn>
                        </p:par>
                        <p:par>
                          <p:cTn id="44" fill="hold" nodeType="afterGroup">
                            <p:stCondLst>
                              <p:cond delay="3500"/>
                            </p:stCondLst>
                            <p:childTnLst>
                              <p:par>
                                <p:cTn id="45" presetID="1" presetClass="entr" presetSubtype="0" fill="hold" grpId="0" nodeType="afterEffect">
                                  <p:stCondLst>
                                    <p:cond delay="500"/>
                                  </p:stCondLst>
                                  <p:childTnLst>
                                    <p:set>
                                      <p:cBhvr>
                                        <p:cTn id="46" dur="1" fill="hold">
                                          <p:stCondLst>
                                            <p:cond delay="0"/>
                                          </p:stCondLst>
                                        </p:cTn>
                                        <p:tgtEl>
                                          <p:spTgt spid="174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8229600" cy="990600"/>
          </a:xfrm>
        </p:spPr>
        <p:txBody>
          <a:bodyPr/>
          <a:lstStyle/>
          <a:p>
            <a:pPr eaLnBrk="1" hangingPunct="1"/>
            <a:r>
              <a:rPr lang="en-US" b="1" smtClean="0"/>
              <a:t>Most Important Point</a:t>
            </a:r>
            <a:endParaRPr lang="en-US" b="1" smtClean="0">
              <a:latin typeface="Times New Roman" pitchFamily="18" charset="0"/>
              <a:cs typeface="Times New Roman" pitchFamily="18" charset="0"/>
            </a:endParaRPr>
          </a:p>
        </p:txBody>
      </p:sp>
      <p:sp>
        <p:nvSpPr>
          <p:cNvPr id="19459" name="Rectangle 3"/>
          <p:cNvSpPr>
            <a:spLocks noGrp="1" noChangeArrowheads="1"/>
          </p:cNvSpPr>
          <p:nvPr>
            <p:ph type="body" idx="1"/>
          </p:nvPr>
        </p:nvSpPr>
        <p:spPr/>
        <p:txBody>
          <a:bodyPr/>
          <a:lstStyle/>
          <a:p>
            <a:pPr eaLnBrk="1" hangingPunct="1"/>
            <a:r>
              <a:rPr lang="en-US" smtClean="0"/>
              <a:t>What is your                                   assigned text/topic?</a:t>
            </a:r>
          </a:p>
          <a:p>
            <a:pPr eaLnBrk="1" hangingPunct="1"/>
            <a:r>
              <a:rPr lang="en-US" smtClean="0"/>
              <a:t>Know assigned                                     material</a:t>
            </a:r>
          </a:p>
          <a:p>
            <a:pPr eaLnBrk="1" hangingPunct="1"/>
            <a:r>
              <a:rPr lang="en-US" smtClean="0"/>
              <a:t>Know the lesson</a:t>
            </a:r>
          </a:p>
        </p:txBody>
      </p:sp>
      <p:pic>
        <p:nvPicPr>
          <p:cNvPr id="21508"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3" name="Picture 7" descr="C:\Users\Wayne\Pictures\NT Book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95800" y="2362200"/>
            <a:ext cx="4471988" cy="307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6" presetClass="entr" presetSubtype="21" fill="hold" nodeType="afterEffect">
                                  <p:stCondLst>
                                    <p:cond delay="0"/>
                                  </p:stCondLst>
                                  <p:childTnLst>
                                    <p:set>
                                      <p:cBhvr>
                                        <p:cTn id="9" dur="1" fill="hold">
                                          <p:stCondLst>
                                            <p:cond delay="0"/>
                                          </p:stCondLst>
                                        </p:cTn>
                                        <p:tgtEl>
                                          <p:spTgt spid="19463"/>
                                        </p:tgtEl>
                                        <p:attrNameLst>
                                          <p:attrName>style.visibility</p:attrName>
                                        </p:attrNameLst>
                                      </p:cBhvr>
                                      <p:to>
                                        <p:strVal val="visible"/>
                                      </p:to>
                                    </p:set>
                                    <p:animEffect transition="in" filter="barn(inVertical)">
                                      <p:cBhvr>
                                        <p:cTn id="10" dur="500"/>
                                        <p:tgtEl>
                                          <p:spTgt spid="194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28600"/>
            <a:ext cx="8229600" cy="990600"/>
          </a:xfrm>
          <a:solidFill>
            <a:srgbClr val="FF0000"/>
          </a:solidFill>
        </p:spPr>
        <p:txBody>
          <a:bodyPr/>
          <a:lstStyle/>
          <a:p>
            <a:pPr eaLnBrk="1" hangingPunct="1">
              <a:defRPr/>
            </a:pPr>
            <a:r>
              <a:rPr lang="en-US" b="1" dirty="0" smtClean="0">
                <a:effectLst>
                  <a:outerShdw blurRad="38100" dist="38100" dir="2700000" algn="tl">
                    <a:srgbClr val="000000">
                      <a:alpha val="43137"/>
                    </a:srgbClr>
                  </a:outerShdw>
                </a:effectLst>
              </a:rPr>
              <a:t>Most Important Point</a:t>
            </a:r>
            <a:endParaRPr lang="en-US"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457200" y="1590675"/>
            <a:ext cx="8229600" cy="4525963"/>
          </a:xfrm>
        </p:spPr>
        <p:txBody>
          <a:bodyPr/>
          <a:lstStyle/>
          <a:p>
            <a:pPr eaLnBrk="1" hangingPunct="1">
              <a:defRPr/>
            </a:pPr>
            <a:r>
              <a:rPr lang="en-US" dirty="0" smtClean="0"/>
              <a:t>What is the </a:t>
            </a:r>
            <a:r>
              <a:rPr lang="en-US" u="sng" dirty="0" smtClean="0">
                <a:effectLst>
                  <a:outerShdw blurRad="38100" dist="38100" dir="2700000" algn="tl">
                    <a:srgbClr val="000000">
                      <a:alpha val="43137"/>
                    </a:srgbClr>
                  </a:outerShdw>
                </a:effectLst>
              </a:rPr>
              <a:t>text</a:t>
            </a:r>
            <a:r>
              <a:rPr lang="en-US" dirty="0" smtClean="0"/>
              <a:t> teaching?</a:t>
            </a:r>
          </a:p>
        </p:txBody>
      </p:sp>
      <p:pic>
        <p:nvPicPr>
          <p:cNvPr id="22532"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09700" y="2362200"/>
            <a:ext cx="63627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28600"/>
            <a:ext cx="8229600" cy="990600"/>
          </a:xfrm>
        </p:spPr>
        <p:txBody>
          <a:bodyPr/>
          <a:lstStyle/>
          <a:p>
            <a:pPr eaLnBrk="1" hangingPunct="1"/>
            <a:r>
              <a:rPr lang="en-US" smtClean="0"/>
              <a:t>Who Are You Teaching?</a:t>
            </a:r>
            <a:endParaRPr lang="en-US" smtClean="0">
              <a:latin typeface="Times New Roman" pitchFamily="18" charset="0"/>
              <a:cs typeface="Times New Roman" pitchFamily="18" charset="0"/>
            </a:endParaRPr>
          </a:p>
        </p:txBody>
      </p:sp>
      <p:sp>
        <p:nvSpPr>
          <p:cNvPr id="21507" name="Rectangle 3"/>
          <p:cNvSpPr>
            <a:spLocks noGrp="1" noChangeArrowheads="1"/>
          </p:cNvSpPr>
          <p:nvPr>
            <p:ph type="body" idx="1"/>
          </p:nvPr>
        </p:nvSpPr>
        <p:spPr/>
        <p:txBody>
          <a:bodyPr/>
          <a:lstStyle/>
          <a:p>
            <a:pPr eaLnBrk="1" hangingPunct="1"/>
            <a:r>
              <a:rPr lang="en-US" smtClean="0"/>
              <a:t>Know your audience</a:t>
            </a:r>
          </a:p>
          <a:p>
            <a:pPr eaLnBrk="1" hangingPunct="1"/>
            <a:r>
              <a:rPr lang="en-US" smtClean="0"/>
              <a:t>Prior knowledge of text/topic</a:t>
            </a:r>
          </a:p>
          <a:p>
            <a:pPr eaLnBrk="1" hangingPunct="1"/>
            <a:r>
              <a:rPr lang="en-US" smtClean="0"/>
              <a:t>Background leading up to text/topic</a:t>
            </a:r>
          </a:p>
          <a:p>
            <a:pPr eaLnBrk="1" hangingPunct="1"/>
            <a:r>
              <a:rPr lang="en-US" smtClean="0"/>
              <a:t>Biblical examples</a:t>
            </a:r>
          </a:p>
          <a:p>
            <a:pPr lvl="1" eaLnBrk="1" hangingPunct="1"/>
            <a:r>
              <a:rPr lang="en-US" smtClean="0"/>
              <a:t>Eunuch  Acts 8</a:t>
            </a:r>
          </a:p>
          <a:p>
            <a:pPr lvl="1" eaLnBrk="1" hangingPunct="1"/>
            <a:r>
              <a:rPr lang="en-US" smtClean="0"/>
              <a:t>Baptism of John  Acts 19</a:t>
            </a:r>
          </a:p>
          <a:p>
            <a:pPr lvl="1" eaLnBrk="1" hangingPunct="1"/>
            <a:r>
              <a:rPr lang="en-US" smtClean="0"/>
              <a:t>Acts 2 vs Acts 10</a:t>
            </a:r>
          </a:p>
        </p:txBody>
      </p:sp>
      <p:pic>
        <p:nvPicPr>
          <p:cNvPr id="23556"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7175" y="3598863"/>
            <a:ext cx="3810000" cy="2505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6" presetClass="entr" presetSubtype="21" fill="hold" nodeType="afterEffect">
                                  <p:stCondLst>
                                    <p:cond delay="0"/>
                                  </p:stCondLst>
                                  <p:childTnLst>
                                    <p:set>
                                      <p:cBhvr>
                                        <p:cTn id="9" dur="1" fill="hold">
                                          <p:stCondLst>
                                            <p:cond delay="0"/>
                                          </p:stCondLst>
                                        </p:cTn>
                                        <p:tgtEl>
                                          <p:spTgt spid="21511"/>
                                        </p:tgtEl>
                                        <p:attrNameLst>
                                          <p:attrName>style.visibility</p:attrName>
                                        </p:attrNameLst>
                                      </p:cBhvr>
                                      <p:to>
                                        <p:strVal val="visible"/>
                                      </p:to>
                                    </p:set>
                                    <p:animEffect transition="in" filter="barn(inVertical)">
                                      <p:cBhvr>
                                        <p:cTn id="10" dur="500"/>
                                        <p:tgtEl>
                                          <p:spTgt spid="215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990600"/>
          </a:xfrm>
        </p:spPr>
        <p:txBody>
          <a:bodyPr/>
          <a:lstStyle/>
          <a:p>
            <a:pPr eaLnBrk="1" hangingPunct="1"/>
            <a:r>
              <a:rPr lang="en-US" smtClean="0"/>
              <a:t>How To Teach</a:t>
            </a:r>
            <a:endParaRPr lang="en-US" smtClean="0">
              <a:latin typeface="Times New Roman" pitchFamily="18" charset="0"/>
              <a:cs typeface="Times New Roman" pitchFamily="18" charset="0"/>
            </a:endParaRPr>
          </a:p>
        </p:txBody>
      </p:sp>
      <p:sp>
        <p:nvSpPr>
          <p:cNvPr id="22531" name="Rectangle 3"/>
          <p:cNvSpPr>
            <a:spLocks noGrp="1" noChangeArrowheads="1"/>
          </p:cNvSpPr>
          <p:nvPr>
            <p:ph type="body" idx="1"/>
          </p:nvPr>
        </p:nvSpPr>
        <p:spPr/>
        <p:txBody>
          <a:bodyPr/>
          <a:lstStyle/>
          <a:p>
            <a:pPr eaLnBrk="1" hangingPunct="1"/>
            <a:r>
              <a:rPr lang="en-US" smtClean="0"/>
              <a:t>Make a statement of fact</a:t>
            </a:r>
          </a:p>
          <a:p>
            <a:pPr lvl="1" eaLnBrk="1" hangingPunct="1"/>
            <a:r>
              <a:rPr lang="en-US" smtClean="0"/>
              <a:t>John 4</a:t>
            </a:r>
          </a:p>
          <a:p>
            <a:pPr eaLnBrk="1" hangingPunct="1"/>
            <a:r>
              <a:rPr lang="en-US" smtClean="0"/>
              <a:t>Discourse/Lecture</a:t>
            </a:r>
          </a:p>
          <a:p>
            <a:pPr lvl="1" eaLnBrk="1" hangingPunct="1"/>
            <a:r>
              <a:rPr lang="en-US" smtClean="0"/>
              <a:t>Matthew 5-6-7</a:t>
            </a:r>
          </a:p>
          <a:p>
            <a:pPr eaLnBrk="1" hangingPunct="1"/>
            <a:r>
              <a:rPr lang="en-US" smtClean="0"/>
              <a:t>Ask a question</a:t>
            </a:r>
          </a:p>
          <a:p>
            <a:pPr lvl="1" eaLnBrk="1" hangingPunct="1"/>
            <a:r>
              <a:rPr lang="en-US" smtClean="0"/>
              <a:t>Matthew 16</a:t>
            </a:r>
          </a:p>
          <a:p>
            <a:pPr eaLnBrk="1" hangingPunct="1"/>
            <a:r>
              <a:rPr lang="en-US" smtClean="0"/>
              <a:t>Tell a story/parable</a:t>
            </a:r>
          </a:p>
          <a:p>
            <a:pPr lvl="1" eaLnBrk="1" hangingPunct="1"/>
            <a:r>
              <a:rPr lang="en-US" smtClean="0"/>
              <a:t>Matthew 13</a:t>
            </a:r>
          </a:p>
        </p:txBody>
      </p:sp>
      <p:pic>
        <p:nvPicPr>
          <p:cNvPr id="24580"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3" name="Picture 7" descr="C:\Users\Wayne\Pictures\12894124-eloquent-speake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3600" y="1752600"/>
            <a:ext cx="253365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28600"/>
            <a:ext cx="8229600" cy="990600"/>
          </a:xfrm>
        </p:spPr>
        <p:txBody>
          <a:bodyPr/>
          <a:lstStyle/>
          <a:p>
            <a:pPr eaLnBrk="1" hangingPunct="1"/>
            <a:r>
              <a:rPr lang="en-US" smtClean="0"/>
              <a:t>How To Teach</a:t>
            </a:r>
            <a:endParaRPr lang="en-US" smtClean="0">
              <a:latin typeface="Times New Roman" pitchFamily="18" charset="0"/>
              <a:cs typeface="Times New Roman" pitchFamily="18" charset="0"/>
            </a:endParaRPr>
          </a:p>
        </p:txBody>
      </p:sp>
      <p:sp>
        <p:nvSpPr>
          <p:cNvPr id="22531" name="Rectangle 3"/>
          <p:cNvSpPr>
            <a:spLocks noGrp="1" noChangeArrowheads="1"/>
          </p:cNvSpPr>
          <p:nvPr>
            <p:ph type="body" idx="1"/>
          </p:nvPr>
        </p:nvSpPr>
        <p:spPr/>
        <p:txBody>
          <a:bodyPr/>
          <a:lstStyle/>
          <a:p>
            <a:pPr eaLnBrk="1" hangingPunct="1"/>
            <a:r>
              <a:rPr lang="en-US" smtClean="0"/>
              <a:t>Use an object</a:t>
            </a:r>
          </a:p>
          <a:p>
            <a:pPr lvl="1" eaLnBrk="1" hangingPunct="1"/>
            <a:r>
              <a:rPr lang="en-US" smtClean="0"/>
              <a:t>Matthew 22</a:t>
            </a:r>
          </a:p>
          <a:p>
            <a:pPr eaLnBrk="1" hangingPunct="1"/>
            <a:r>
              <a:rPr lang="en-US" smtClean="0"/>
              <a:t>Contrast</a:t>
            </a:r>
          </a:p>
          <a:p>
            <a:pPr lvl="1" eaLnBrk="1" hangingPunct="1"/>
            <a:r>
              <a:rPr lang="en-US" smtClean="0"/>
              <a:t>Luke 16</a:t>
            </a:r>
          </a:p>
          <a:p>
            <a:pPr eaLnBrk="1" hangingPunct="1"/>
            <a:r>
              <a:rPr lang="en-US" smtClean="0"/>
              <a:t>Correct a wrong understanding</a:t>
            </a:r>
          </a:p>
          <a:p>
            <a:pPr lvl="1" eaLnBrk="1" hangingPunct="1"/>
            <a:r>
              <a:rPr lang="en-US" smtClean="0"/>
              <a:t>John 4</a:t>
            </a:r>
          </a:p>
        </p:txBody>
      </p:sp>
      <p:pic>
        <p:nvPicPr>
          <p:cNvPr id="25604" name="Picture 4" descr="depositphotos_1750966-Silhouettes-of-young-peop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16" descr="cooltext95795242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17" descr="ornbar2pin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24400" y="1585913"/>
            <a:ext cx="2266950" cy="2266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a:spLocks noChangeArrowheads="1"/>
          </p:cNvSpPr>
          <p:nvPr/>
        </p:nvSpPr>
        <p:spPr bwMode="auto">
          <a:xfrm>
            <a:off x="3657600" y="1935163"/>
            <a:ext cx="4845050" cy="1570037"/>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smtClean="0">
                <a:solidFill>
                  <a:srgbClr val="000000"/>
                </a:solidFill>
              </a:rPr>
              <a:t>If there was no failure, how would we know what success is?</a:t>
            </a:r>
            <a:br>
              <a:rPr lang="en-US" sz="2400" smtClean="0">
                <a:solidFill>
                  <a:srgbClr val="000000"/>
                </a:solidFill>
              </a:rPr>
            </a:br>
            <a:r>
              <a:rPr lang="en-US" sz="2400" smtClean="0">
                <a:solidFill>
                  <a:srgbClr val="000000"/>
                </a:solidFill>
              </a:rPr>
              <a:t>... happy and sad</a:t>
            </a:r>
            <a:br>
              <a:rPr lang="en-US" sz="2400" smtClean="0">
                <a:solidFill>
                  <a:srgbClr val="000000"/>
                </a:solidFill>
              </a:rPr>
            </a:br>
            <a:r>
              <a:rPr lang="en-US" sz="2400" smtClean="0">
                <a:solidFill>
                  <a:srgbClr val="000000"/>
                </a:solidFill>
              </a:rPr>
              <a:t>... up and down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par>
                          <p:cTn id="9" fill="hold" nodeType="afterGroup">
                            <p:stCondLst>
                              <p:cond delay="0"/>
                            </p:stCondLst>
                            <p:childTnLst>
                              <p:par>
                                <p:cTn id="10" presetID="10" presetClass="entr" presetSubtype="0" fill="hold" nodeType="after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fade">
                                      <p:cBhvr>
                                        <p:cTn id="12" dur="500"/>
                                        <p:tgtEl>
                                          <p:spTgt spid="225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2" presetClass="exit" presetSubtype="4" fill="hold" nodeType="afterEffect">
                                  <p:stCondLst>
                                    <p:cond delay="0"/>
                                  </p:stCondLst>
                                  <p:childTnLst>
                                    <p:anim calcmode="lin" valueType="num">
                                      <p:cBhvr additive="base">
                                        <p:cTn id="21" dur="500"/>
                                        <p:tgtEl>
                                          <p:spTgt spid="22535"/>
                                        </p:tgtEl>
                                        <p:attrNameLst>
                                          <p:attrName>ppt_x</p:attrName>
                                        </p:attrNameLst>
                                      </p:cBhvr>
                                      <p:tavLst>
                                        <p:tav tm="0">
                                          <p:val>
                                            <p:strVal val="ppt_x"/>
                                          </p:val>
                                        </p:tav>
                                        <p:tav tm="100000">
                                          <p:val>
                                            <p:strVal val="ppt_x"/>
                                          </p:val>
                                        </p:tav>
                                      </p:tavLst>
                                    </p:anim>
                                    <p:anim calcmode="lin" valueType="num">
                                      <p:cBhvr additive="base">
                                        <p:cTn id="22" dur="500"/>
                                        <p:tgtEl>
                                          <p:spTgt spid="22535"/>
                                        </p:tgtEl>
                                        <p:attrNameLst>
                                          <p:attrName>ppt_y</p:attrName>
                                        </p:attrNameLst>
                                      </p:cBhvr>
                                      <p:tavLst>
                                        <p:tav tm="0">
                                          <p:val>
                                            <p:strVal val="ppt_y"/>
                                          </p:val>
                                        </p:tav>
                                        <p:tav tm="100000">
                                          <p:val>
                                            <p:strVal val="1+ppt_h/2"/>
                                          </p:val>
                                        </p:tav>
                                      </p:tavLst>
                                    </p:anim>
                                    <p:set>
                                      <p:cBhvr>
                                        <p:cTn id="23" dur="1" fill="hold">
                                          <p:stCondLst>
                                            <p:cond delay="499"/>
                                          </p:stCondLst>
                                        </p:cTn>
                                        <p:tgtEl>
                                          <p:spTgt spid="22535"/>
                                        </p:tgtEl>
                                        <p:attrNameLst>
                                          <p:attrName>style.visibility</p:attrName>
                                        </p:attrNameLst>
                                      </p:cBhvr>
                                      <p:to>
                                        <p:strVal val="hidden"/>
                                      </p:to>
                                    </p:set>
                                  </p:childTnLst>
                                </p:cTn>
                              </p:par>
                            </p:childTnLst>
                          </p:cTn>
                        </p:par>
                        <p:par>
                          <p:cTn id="24" fill="hold" nodeType="afterGroup">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28600"/>
            <a:ext cx="8229600" cy="990600"/>
          </a:xfrm>
        </p:spPr>
        <p:txBody>
          <a:bodyPr/>
          <a:lstStyle/>
          <a:p>
            <a:pPr eaLnBrk="1" hangingPunct="1"/>
            <a:r>
              <a:rPr lang="en-US" smtClean="0"/>
              <a:t>P - I - E</a:t>
            </a:r>
            <a:endParaRPr lang="en-US" smtClean="0">
              <a:latin typeface="Times New Roman" pitchFamily="18" charset="0"/>
              <a:cs typeface="Times New Roman" pitchFamily="18" charset="0"/>
            </a:endParaRPr>
          </a:p>
        </p:txBody>
      </p:sp>
      <p:sp>
        <p:nvSpPr>
          <p:cNvPr id="24579" name="Rectangle 3"/>
          <p:cNvSpPr>
            <a:spLocks noGrp="1" noChangeArrowheads="1"/>
          </p:cNvSpPr>
          <p:nvPr>
            <p:ph type="body" idx="1"/>
          </p:nvPr>
        </p:nvSpPr>
        <p:spPr/>
        <p:txBody>
          <a:bodyPr/>
          <a:lstStyle/>
          <a:p>
            <a:pPr eaLnBrk="1" hangingPunct="1"/>
            <a:r>
              <a:rPr lang="en-US" smtClean="0"/>
              <a:t>Tell me I’ll forget</a:t>
            </a:r>
          </a:p>
          <a:p>
            <a:pPr eaLnBrk="1" hangingPunct="1"/>
            <a:r>
              <a:rPr lang="en-US" smtClean="0"/>
              <a:t>  Show me I may remember</a:t>
            </a:r>
          </a:p>
          <a:p>
            <a:pPr eaLnBrk="1" hangingPunct="1"/>
            <a:r>
              <a:rPr lang="en-US" smtClean="0"/>
              <a:t>    Involve me and I’ll understand</a:t>
            </a:r>
          </a:p>
          <a:p>
            <a:pPr eaLnBrk="1" hangingPunct="1"/>
            <a:r>
              <a:rPr lang="en-US" smtClean="0"/>
              <a:t>How to use an iPad</a:t>
            </a:r>
          </a:p>
          <a:p>
            <a:pPr eaLnBrk="1" hangingPunct="1"/>
            <a:r>
              <a:rPr lang="en-US" smtClean="0"/>
              <a:t>Present</a:t>
            </a:r>
          </a:p>
          <a:p>
            <a:pPr eaLnBrk="1" hangingPunct="1"/>
            <a:r>
              <a:rPr lang="en-US" smtClean="0"/>
              <a:t>Involve</a:t>
            </a:r>
          </a:p>
          <a:p>
            <a:pPr eaLnBrk="1" hangingPunct="1"/>
            <a:r>
              <a:rPr lang="en-US" smtClean="0"/>
              <a:t>Evaluate</a:t>
            </a:r>
          </a:p>
        </p:txBody>
      </p:sp>
      <p:pic>
        <p:nvPicPr>
          <p:cNvPr id="26628" name="Picture 4" descr="depositphotos_1750966-Silhouettes-of-young-peopl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6248400"/>
            <a:ext cx="9906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16" descr="cooltext95795242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76400" y="6324600"/>
            <a:ext cx="7010400" cy="44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0" name="Picture 17" descr="ornbar2pink"/>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1219200"/>
            <a:ext cx="8229600"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4583" name="Chart 1"/>
          <p:cNvGraphicFramePr>
            <a:graphicFrameLocks/>
          </p:cNvGraphicFramePr>
          <p:nvPr/>
        </p:nvGraphicFramePr>
        <p:xfrm>
          <a:off x="4670425" y="3324225"/>
          <a:ext cx="3917950" cy="3228975"/>
        </p:xfrm>
        <a:graphic>
          <a:graphicData uri="http://schemas.openxmlformats.org/presentationml/2006/ole">
            <p:oleObj spid="_x0000_s1026" name="Chart" r:id="rId6" imgW="3914657" imgH="3229043" progId="Excel.Sheet.8">
              <p:embed/>
            </p:oleObj>
          </a:graphicData>
        </a:graphic>
      </p:graphicFrame>
      <p:pic>
        <p:nvPicPr>
          <p:cNvPr id="24584"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86400" y="3581400"/>
            <a:ext cx="2438400" cy="243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16" presetClass="entr" presetSubtype="21" fill="hold" nodeType="after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barn(inVertical)">
                                      <p:cBhvr>
                                        <p:cTn id="22" dur="500"/>
                                        <p:tgtEl>
                                          <p:spTgt spid="245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24584"/>
                                        </p:tgtEl>
                                        <p:attrNameLst>
                                          <p:attrName>ppt_x</p:attrName>
                                        </p:attrNameLst>
                                      </p:cBhvr>
                                      <p:tavLst>
                                        <p:tav tm="0">
                                          <p:val>
                                            <p:strVal val="ppt_x"/>
                                          </p:val>
                                        </p:tav>
                                        <p:tav tm="100000">
                                          <p:val>
                                            <p:strVal val="ppt_x"/>
                                          </p:val>
                                        </p:tav>
                                      </p:tavLst>
                                    </p:anim>
                                    <p:anim calcmode="lin" valueType="num">
                                      <p:cBhvr additive="base">
                                        <p:cTn id="27" dur="500"/>
                                        <p:tgtEl>
                                          <p:spTgt spid="24584"/>
                                        </p:tgtEl>
                                        <p:attrNameLst>
                                          <p:attrName>ppt_y</p:attrName>
                                        </p:attrNameLst>
                                      </p:cBhvr>
                                      <p:tavLst>
                                        <p:tav tm="0">
                                          <p:val>
                                            <p:strVal val="ppt_y"/>
                                          </p:val>
                                        </p:tav>
                                        <p:tav tm="100000">
                                          <p:val>
                                            <p:strVal val="1+ppt_h/2"/>
                                          </p:val>
                                        </p:tav>
                                      </p:tavLst>
                                    </p:anim>
                                    <p:set>
                                      <p:cBhvr>
                                        <p:cTn id="28" dur="1" fill="hold">
                                          <p:stCondLst>
                                            <p:cond delay="499"/>
                                          </p:stCondLst>
                                        </p:cTn>
                                        <p:tgtEl>
                                          <p:spTgt spid="24584"/>
                                        </p:tgtEl>
                                        <p:attrNameLst>
                                          <p:attrName>style.visibility</p:attrName>
                                        </p:attrNameLst>
                                      </p:cBhvr>
                                      <p:to>
                                        <p:strVal val="hidden"/>
                                      </p:to>
                                    </p:set>
                                  </p:childTnLst>
                                </p:cTn>
                              </p:par>
                              <p:par>
                                <p:cTn id="29" presetID="2" presetClass="entr" presetSubtype="4" fill="hold" grpId="0" nodeType="withEffect">
                                  <p:stCondLst>
                                    <p:cond delay="0"/>
                                  </p:stCondLst>
                                  <p:childTnLst>
                                    <p:set>
                                      <p:cBhvr>
                                        <p:cTn id="30" dur="1" fill="hold">
                                          <p:stCondLst>
                                            <p:cond delay="0"/>
                                          </p:stCondLst>
                                        </p:cTn>
                                        <p:tgtEl>
                                          <p:spTgt spid="24583"/>
                                        </p:tgtEl>
                                        <p:attrNameLst>
                                          <p:attrName>style.visibility</p:attrName>
                                        </p:attrNameLst>
                                      </p:cBhvr>
                                      <p:to>
                                        <p:strVal val="visible"/>
                                      </p:to>
                                    </p:set>
                                    <p:anim calcmode="lin" valueType="num">
                                      <p:cBhvr additive="base">
                                        <p:cTn id="31" dur="500" fill="hold"/>
                                        <p:tgtEl>
                                          <p:spTgt spid="24583"/>
                                        </p:tgtEl>
                                        <p:attrNameLst>
                                          <p:attrName>ppt_x</p:attrName>
                                        </p:attrNameLst>
                                      </p:cBhvr>
                                      <p:tavLst>
                                        <p:tav tm="0">
                                          <p:val>
                                            <p:strVal val="#ppt_x"/>
                                          </p:val>
                                        </p:tav>
                                        <p:tav tm="100000">
                                          <p:val>
                                            <p:strVal val="#ppt_x"/>
                                          </p:val>
                                        </p:tav>
                                      </p:tavLst>
                                    </p:anim>
                                    <p:anim calcmode="lin" valueType="num">
                                      <p:cBhvr additive="base">
                                        <p:cTn id="32" dur="500" fill="hold"/>
                                        <p:tgtEl>
                                          <p:spTgt spid="24583"/>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OleChart spid="2458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632</Words>
  <Application>Microsoft Office PowerPoint</Application>
  <PresentationFormat>On-screen Show (4:3)</PresentationFormat>
  <Paragraphs>148</Paragraphs>
  <Slides>27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Chart</vt:lpstr>
      <vt:lpstr>Teaching</vt:lpstr>
      <vt:lpstr>Teaching</vt:lpstr>
      <vt:lpstr>What To Teach</vt:lpstr>
      <vt:lpstr>Most Important Point</vt:lpstr>
      <vt:lpstr>Most Important Point</vt:lpstr>
      <vt:lpstr>Who Are You Teaching?</vt:lpstr>
      <vt:lpstr>How To Teach</vt:lpstr>
      <vt:lpstr>How To Teach</vt:lpstr>
      <vt:lpstr>P - I - E</vt:lpstr>
      <vt:lpstr>Present</vt:lpstr>
      <vt:lpstr>Involve</vt:lpstr>
      <vt:lpstr>Evaluate</vt:lpstr>
      <vt:lpstr>Visual Aids</vt:lpstr>
      <vt:lpstr>Visual Aids</vt:lpstr>
      <vt:lpstr>Visual Aids</vt:lpstr>
      <vt:lpstr>Visual Aids</vt:lpstr>
      <vt:lpstr>Visual Aids</vt:lpstr>
      <vt:lpstr>Visual Aids</vt:lpstr>
      <vt:lpstr>Visual Aids</vt:lpstr>
      <vt:lpstr>Visual Aids</vt:lpstr>
      <vt:lpstr>Assyrian Empire</vt:lpstr>
      <vt:lpstr>Slide 22</vt:lpstr>
      <vt:lpstr>Slide 23</vt:lpstr>
      <vt:lpstr>Slide 24</vt:lpstr>
      <vt:lpstr>Slide 25</vt:lpstr>
      <vt:lpstr>Visual Aids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dc:title>
  <dc:creator>Eastside_audio</dc:creator>
  <cp:lastModifiedBy>Eastside_audio</cp:lastModifiedBy>
  <cp:revision>1</cp:revision>
  <dcterms:created xsi:type="dcterms:W3CDTF">2013-06-08T19:54:20Z</dcterms:created>
  <dcterms:modified xsi:type="dcterms:W3CDTF">2013-06-08T19:54:52Z</dcterms:modified>
</cp:coreProperties>
</file>