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2" r:id="rId22"/>
    <p:sldMasterId id="2147483704" r:id="rId23"/>
  </p:sldMasterIdLst>
  <p:notesMasterIdLst>
    <p:notesMasterId r:id="rId66"/>
  </p:notesMasterIdLst>
  <p:handoutMasterIdLst>
    <p:handoutMasterId r:id="rId67"/>
  </p:handoutMasterIdLst>
  <p:sldIdLst>
    <p:sldId id="273" r:id="rId24"/>
    <p:sldId id="257" r:id="rId25"/>
    <p:sldId id="258"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59" r:id="rId46"/>
    <p:sldId id="260" r:id="rId47"/>
    <p:sldId id="261" r:id="rId48"/>
    <p:sldId id="262" r:id="rId49"/>
    <p:sldId id="263" r:id="rId50"/>
    <p:sldId id="264" r:id="rId51"/>
    <p:sldId id="293" r:id="rId52"/>
    <p:sldId id="294" r:id="rId53"/>
    <p:sldId id="265" r:id="rId54"/>
    <p:sldId id="297" r:id="rId55"/>
    <p:sldId id="266" r:id="rId56"/>
    <p:sldId id="295" r:id="rId57"/>
    <p:sldId id="267" r:id="rId58"/>
    <p:sldId id="298" r:id="rId59"/>
    <p:sldId id="268" r:id="rId60"/>
    <p:sldId id="296" r:id="rId61"/>
    <p:sldId id="269" r:id="rId62"/>
    <p:sldId id="270" r:id="rId63"/>
    <p:sldId id="271" r:id="rId64"/>
    <p:sldId id="272" r:id="rId65"/>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42" autoAdjust="0"/>
  </p:normalViewPr>
  <p:slideViewPr>
    <p:cSldViewPr>
      <p:cViewPr varScale="1">
        <p:scale>
          <a:sx n="50" d="100"/>
          <a:sy n="50" d="100"/>
        </p:scale>
        <p:origin x="183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61"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fld id="{0C4F3711-D6C4-4464-B528-5091CDDBE442}" type="datetimeFigureOut">
              <a:rPr lang="en-US" smtClean="0"/>
              <a:t>12/3/2016</a:t>
            </a:fld>
            <a:endParaRPr lang="en-US"/>
          </a:p>
        </p:txBody>
      </p:sp>
      <p:sp>
        <p:nvSpPr>
          <p:cNvPr id="4" name="Footer Placeholder 3"/>
          <p:cNvSpPr>
            <a:spLocks noGrp="1"/>
          </p:cNvSpPr>
          <p:nvPr>
            <p:ph type="ftr" sz="quarter" idx="2"/>
          </p:nvPr>
        </p:nvSpPr>
        <p:spPr>
          <a:xfrm>
            <a:off x="0" y="8628063"/>
            <a:ext cx="2971800" cy="455612"/>
          </a:xfrm>
          <a:prstGeom prst="rect">
            <a:avLst/>
          </a:prstGeom>
        </p:spPr>
        <p:txBody>
          <a:bodyPr vert="horz" lIns="91440" tIns="45720" rIns="91440" bIns="45720" rtlCol="0" anchor="b"/>
          <a:lstStyle>
            <a:lvl1pPr algn="l">
              <a:defRPr sz="1200"/>
            </a:lvl1pPr>
          </a:lstStyle>
          <a:p>
            <a:r>
              <a:rPr lang="en-US"/>
              <a:t>Lesson 1</a:t>
            </a:r>
          </a:p>
        </p:txBody>
      </p:sp>
      <p:sp>
        <p:nvSpPr>
          <p:cNvPr id="5" name="Slide Number Placeholder 4"/>
          <p:cNvSpPr>
            <a:spLocks noGrp="1"/>
          </p:cNvSpPr>
          <p:nvPr>
            <p:ph type="sldNum" sz="quarter" idx="3"/>
          </p:nvPr>
        </p:nvSpPr>
        <p:spPr>
          <a:xfrm>
            <a:off x="3884613" y="8628063"/>
            <a:ext cx="2971800" cy="455612"/>
          </a:xfrm>
          <a:prstGeom prst="rect">
            <a:avLst/>
          </a:prstGeom>
        </p:spPr>
        <p:txBody>
          <a:bodyPr vert="horz" lIns="91440" tIns="45720" rIns="91440" bIns="45720" rtlCol="0" anchor="b"/>
          <a:lstStyle>
            <a:lvl1pPr algn="r">
              <a:defRPr sz="1200"/>
            </a:lvl1pPr>
          </a:lstStyle>
          <a:p>
            <a:fld id="{C827A7A7-EDB5-4947-AC20-7C1447080802}" type="slidenum">
              <a:rPr lang="en-US" smtClean="0"/>
              <a:t>‹#›</a:t>
            </a:fld>
            <a:endParaRPr lang="en-US"/>
          </a:p>
        </p:txBody>
      </p:sp>
    </p:spTree>
    <p:extLst>
      <p:ext uri="{BB962C8B-B14F-4D97-AF65-F5344CB8AC3E}">
        <p14:creationId xmlns:p14="http://schemas.microsoft.com/office/powerpoint/2010/main" val="16360164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1C6A3A45-C879-434F-AC89-788B6BB6D70D}" type="datetimeFigureOut">
              <a:rPr lang="en-US" smtClean="0"/>
              <a:t>12/3/2016</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r>
              <a:rPr lang="en-US"/>
              <a:t>Lesson 1</a:t>
            </a:r>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EF87C63F-9D99-40E1-8A3E-51491F7A6004}" type="slidenum">
              <a:rPr lang="en-US" smtClean="0"/>
              <a:t>‹#›</a:t>
            </a:fld>
            <a:endParaRPr lang="en-US"/>
          </a:p>
        </p:txBody>
      </p:sp>
    </p:spTree>
    <p:extLst>
      <p:ext uri="{BB962C8B-B14F-4D97-AF65-F5344CB8AC3E}">
        <p14:creationId xmlns:p14="http://schemas.microsoft.com/office/powerpoint/2010/main" val="32209217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biblia.com/bible/esv/Exodus%2023.16" TargetMode="External"/><Relationship Id="rId13" Type="http://schemas.openxmlformats.org/officeDocument/2006/relationships/hyperlink" Target="http://www.christianbook.com/Christian/Books/product?event=AFF&amp;p=1011693&amp;item_no=0423" TargetMode="External"/><Relationship Id="rId3" Type="http://schemas.openxmlformats.org/officeDocument/2006/relationships/hyperlink" Target="http://biblia.com/bible/esv/Deuteronomy%2016.16" TargetMode="External"/><Relationship Id="rId7" Type="http://schemas.openxmlformats.org/officeDocument/2006/relationships/hyperlink" Target="http://www.gotquestions.org/Jewish-calendar.html" TargetMode="External"/><Relationship Id="rId12" Type="http://schemas.openxmlformats.org/officeDocument/2006/relationships/hyperlink" Target="http://www.gotquestions.org/second-coming-Jesus-Christ.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biblia.com/bible/esv/John%207.37-39" TargetMode="External"/><Relationship Id="rId11" Type="http://schemas.openxmlformats.org/officeDocument/2006/relationships/hyperlink" Target="http://biblia.com/bible/esv/Leviticus%2023.40-42" TargetMode="External"/><Relationship Id="rId5" Type="http://schemas.openxmlformats.org/officeDocument/2006/relationships/hyperlink" Target="http://biblia.com/bible/esv/1%20Kings%208.2" TargetMode="External"/><Relationship Id="rId15" Type="http://schemas.openxmlformats.org/officeDocument/2006/relationships/hyperlink" Target="http://www.gotquestions.org/Feast-of-Tabernacles.html#ixzz2m34tVVJ0" TargetMode="External"/><Relationship Id="rId10" Type="http://schemas.openxmlformats.org/officeDocument/2006/relationships/hyperlink" Target="http://biblia.com/bible/esv/Leviticus%2023.34" TargetMode="External"/><Relationship Id="rId4" Type="http://schemas.openxmlformats.org/officeDocument/2006/relationships/hyperlink" Target="http://www.gotquestions.org/Solomon-first-temple.html" TargetMode="External"/><Relationship Id="rId9" Type="http://schemas.openxmlformats.org/officeDocument/2006/relationships/hyperlink" Target="http://biblia.com/bible/esv/Deuteronomy%2016.13" TargetMode="External"/><Relationship Id="rId14" Type="http://schemas.openxmlformats.org/officeDocument/2006/relationships/hyperlink" Target="https://www.logos.com/gotquestion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biblia.com/bible/esv/Leviticus%2023.27-28"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gotquestions.org/Day-Atonement-Yom-Kippur.html#ixzz2m36URIbp" TargetMode="External"/><Relationship Id="rId4" Type="http://schemas.openxmlformats.org/officeDocument/2006/relationships/hyperlink" Target="http://biblia.com/bible/esv/Leviticus%2016.1-34"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hristianity.about.com/od/newtestamentpeople/a/Pontius-Pilate.htm"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christianity.about.com/od/biblestorysummaries/p/crucifixionstor.htm" TargetMode="External"/><Relationship Id="rId4" Type="http://schemas.openxmlformats.org/officeDocument/2006/relationships/hyperlink" Target="http://christianity.about.com/od/newtestamentpeople/p/jesuschrist.htm"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9265915-22E8-42FF-85DD-9D21D4F2D085}" type="slidenum">
              <a:rPr lang="en-US" smtClean="0">
                <a:solidFill>
                  <a:srgbClr val="000000"/>
                </a:solidFill>
                <a:latin typeface="Arial" charset="0"/>
              </a:rPr>
              <a:pPr/>
              <a:t>1</a:t>
            </a:fld>
            <a:endParaRPr lang="en-US">
              <a:solidFill>
                <a:srgbClr val="000000"/>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p>
        </p:txBody>
      </p:sp>
      <p:sp>
        <p:nvSpPr>
          <p:cNvPr id="2" name="Footer Placeholder 1"/>
          <p:cNvSpPr>
            <a:spLocks noGrp="1"/>
          </p:cNvSpPr>
          <p:nvPr>
            <p:ph type="ftr" sz="quarter" idx="10"/>
          </p:nvPr>
        </p:nvSpPr>
        <p:spPr/>
        <p:txBody>
          <a:bodyPr/>
          <a:lstStyle/>
          <a:p>
            <a:r>
              <a:rPr lang="en-US"/>
              <a:t>Lesson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CC7A5-9CC2-4D12-8842-41D242095DB9}" type="slidenum">
              <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t>Lesson 1</a:t>
            </a:r>
          </a:p>
        </p:txBody>
      </p:sp>
    </p:spTree>
    <p:extLst>
      <p:ext uri="{BB962C8B-B14F-4D97-AF65-F5344CB8AC3E}">
        <p14:creationId xmlns:p14="http://schemas.microsoft.com/office/powerpoint/2010/main" val="361658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A134424-7FC9-4927-90AC-03BDA9C3D1EE}" type="slidenum">
              <a:rPr kumimoji="0" lang="en-US" altLang="en-US" sz="1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11</a:t>
            </a:fld>
            <a:endParaRPr kumimoji="0" lang="en-US" altLang="en-US" sz="1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14159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04256-4253-458B-80E5-F0E18F09DBA4}" type="slidenum">
              <a:rPr kumimoji="0" lang="en-US" altLang="en-US"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53418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C77E9F-32A4-4ACD-BCB7-F54793D8F59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166991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C77E9F-32A4-4ACD-BCB7-F54793D8F59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406788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7C63F-9D99-40E1-8A3E-51491F7A6004}" type="slidenum">
              <a:rPr lang="en-US" smtClean="0"/>
              <a:t>15</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191032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C77E9F-32A4-4ACD-BCB7-F54793D8F59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858947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AD42A-1373-482C-ACDC-CCA008C59093}" type="slidenum">
              <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t>Lesson 1</a:t>
            </a:r>
          </a:p>
        </p:txBody>
      </p:sp>
    </p:spTree>
    <p:extLst>
      <p:ext uri="{BB962C8B-B14F-4D97-AF65-F5344CB8AC3E}">
        <p14:creationId xmlns:p14="http://schemas.microsoft.com/office/powerpoint/2010/main" val="952685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C77E9F-32A4-4ACD-BCB7-F54793D8F59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260047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4C917D-5D73-4D17-A0BC-F5ED606BBB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a:t>One way to teach—have students draw a conclusion then correct as necessary (P-I-E)</a:t>
            </a:r>
          </a:p>
          <a:p>
            <a:pPr eaLnBrk="1" hangingPunct="1"/>
            <a:endParaRPr lang="en-US" altLang="en-US" dirty="0"/>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t>Lesson 1</a:t>
            </a:r>
          </a:p>
        </p:txBody>
      </p:sp>
    </p:spTree>
    <p:extLst>
      <p:ext uri="{BB962C8B-B14F-4D97-AF65-F5344CB8AC3E}">
        <p14:creationId xmlns:p14="http://schemas.microsoft.com/office/powerpoint/2010/main" val="340984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C55A68C-FCD0-495F-82C1-5228BEF5FCEE}" type="slidenum">
              <a:rPr lang="en-US" smtClean="0">
                <a:solidFill>
                  <a:srgbClr val="000000"/>
                </a:solidFill>
                <a:latin typeface="Arial" charset="0"/>
              </a:rPr>
              <a:pPr/>
              <a:t>2</a:t>
            </a:fld>
            <a:endParaRPr lang="en-US">
              <a:solidFill>
                <a:srgbClr val="000000"/>
              </a:solidFill>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p>
        </p:txBody>
      </p:sp>
      <p:sp>
        <p:nvSpPr>
          <p:cNvPr id="2" name="Footer Placeholder 1"/>
          <p:cNvSpPr>
            <a:spLocks noGrp="1"/>
          </p:cNvSpPr>
          <p:nvPr>
            <p:ph type="ftr" sz="quarter" idx="10"/>
          </p:nvPr>
        </p:nvSpPr>
        <p:spPr/>
        <p:txBody>
          <a:bodyPr/>
          <a:lstStyle/>
          <a:p>
            <a:r>
              <a:rPr lang="en-US"/>
              <a:t>Lesson 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C77E9F-32A4-4ACD-BCB7-F54793D8F59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269519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44015F2-0770-46AB-9E6E-79A9014C04B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t>Lesson 1</a:t>
            </a:r>
          </a:p>
        </p:txBody>
      </p:sp>
    </p:spTree>
    <p:extLst>
      <p:ext uri="{BB962C8B-B14F-4D97-AF65-F5344CB8AC3E}">
        <p14:creationId xmlns:p14="http://schemas.microsoft.com/office/powerpoint/2010/main" val="2779718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Question: "What is the Feast of Tabernacles?"</a:t>
            </a:r>
            <a:br>
              <a:rPr lang="en-US" sz="1200" b="1" i="0" kern="1200" dirty="0">
                <a:solidFill>
                  <a:schemeClr val="tx1"/>
                </a:solidFill>
                <a:effectLst/>
                <a:latin typeface="+mn-lt"/>
                <a:ea typeface="+mn-ea"/>
                <a:cs typeface="+mn-cs"/>
              </a:rPr>
            </a:br>
            <a:br>
              <a:rPr lang="en-US" sz="1200" b="1" i="0" kern="1200" dirty="0">
                <a:solidFill>
                  <a:schemeClr val="tx1"/>
                </a:solidFill>
                <a:effectLst/>
                <a:latin typeface="+mn-lt"/>
                <a:ea typeface="+mn-ea"/>
                <a:cs typeface="+mn-cs"/>
              </a:rPr>
            </a:br>
            <a:r>
              <a:rPr lang="en-US" sz="1200" b="1" i="0" kern="1200" dirty="0" err="1">
                <a:solidFill>
                  <a:schemeClr val="tx1"/>
                </a:solidFill>
                <a:effectLst/>
                <a:latin typeface="+mn-lt"/>
                <a:ea typeface="+mn-ea"/>
                <a:cs typeface="+mn-cs"/>
              </a:rPr>
              <a:t>Answer:</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Feast of Tabernacles, also known as the Feast of Booths and </a:t>
            </a:r>
            <a:r>
              <a:rPr lang="en-US" sz="1200" b="0" i="1" kern="1200" dirty="0">
                <a:solidFill>
                  <a:schemeClr val="tx1"/>
                </a:solidFill>
                <a:effectLst/>
                <a:latin typeface="+mn-lt"/>
                <a:ea typeface="+mn-ea"/>
                <a:cs typeface="+mn-cs"/>
              </a:rPr>
              <a:t>Sukkot</a:t>
            </a:r>
            <a:r>
              <a:rPr lang="en-US" sz="1200" b="0" i="0" kern="1200" dirty="0">
                <a:solidFill>
                  <a:schemeClr val="tx1"/>
                </a:solidFill>
                <a:effectLst/>
                <a:latin typeface="+mn-lt"/>
                <a:ea typeface="+mn-ea"/>
                <a:cs typeface="+mn-cs"/>
              </a:rPr>
              <a:t>, is the seventh and last feast that the Lord commanded Israel to observe and one of the three feasts that Jews were to observe each year by going to “appear before the Lord your God in the place which He shall choose” (</a:t>
            </a:r>
            <a:r>
              <a:rPr lang="en-US" sz="1200" b="0" i="0" u="sng" kern="1200" dirty="0">
                <a:solidFill>
                  <a:schemeClr val="tx1"/>
                </a:solidFill>
                <a:effectLst/>
                <a:latin typeface="+mn-lt"/>
                <a:ea typeface="+mn-ea"/>
                <a:cs typeface="+mn-cs"/>
                <a:hlinkClick r:id="rId3"/>
              </a:rPr>
              <a:t>Deuteronomy 16:16</a:t>
            </a:r>
            <a:r>
              <a:rPr lang="en-US" sz="1200" b="0" i="0" kern="1200" dirty="0">
                <a:solidFill>
                  <a:schemeClr val="tx1"/>
                </a:solidFill>
                <a:effectLst/>
                <a:latin typeface="+mn-lt"/>
                <a:ea typeface="+mn-ea"/>
                <a:cs typeface="+mn-cs"/>
              </a:rPr>
              <a:t>). The importance of the Feast of Tabernacles can be seen in how many places it is mentioned in Scripture. In the Bible we see many important events that took place at the time of the Feast of Tabernacles. For one thing, it was at this time </a:t>
            </a:r>
            <a:r>
              <a:rPr lang="en-US" sz="1200" b="0" i="0" kern="1200" dirty="0" err="1">
                <a:solidFill>
                  <a:schemeClr val="tx1"/>
                </a:solidFill>
                <a:effectLst/>
                <a:latin typeface="+mn-lt"/>
                <a:ea typeface="+mn-ea"/>
                <a:cs typeface="+mn-cs"/>
              </a:rPr>
              <a:t>that</a:t>
            </a:r>
            <a:r>
              <a:rPr lang="en-US" sz="1200" b="0" i="0" u="sng" kern="1200" dirty="0" err="1">
                <a:solidFill>
                  <a:schemeClr val="tx1"/>
                </a:solidFill>
                <a:effectLst/>
                <a:latin typeface="+mn-lt"/>
                <a:ea typeface="+mn-ea"/>
                <a:cs typeface="+mn-cs"/>
                <a:hlinkClick r:id="rId4"/>
              </a:rPr>
              <a:t>Solomon’s</a:t>
            </a:r>
            <a:r>
              <a:rPr lang="en-US" sz="1200" b="0" i="0" u="sng" kern="1200" dirty="0">
                <a:solidFill>
                  <a:schemeClr val="tx1"/>
                </a:solidFill>
                <a:effectLst/>
                <a:latin typeface="+mn-lt"/>
                <a:ea typeface="+mn-ea"/>
                <a:cs typeface="+mn-cs"/>
                <a:hlinkClick r:id="rId4"/>
              </a:rPr>
              <a:t> </a:t>
            </a:r>
            <a:r>
              <a:rPr lang="en-US" sz="1200" b="0" i="0" u="sng" kern="1200" dirty="0" err="1">
                <a:solidFill>
                  <a:schemeClr val="tx1"/>
                </a:solidFill>
                <a:effectLst/>
                <a:latin typeface="+mn-lt"/>
                <a:ea typeface="+mn-ea"/>
                <a:cs typeface="+mn-cs"/>
                <a:hlinkClick r:id="rId4"/>
              </a:rPr>
              <a:t>Temple</a:t>
            </a:r>
            <a:r>
              <a:rPr lang="en-US" sz="1200" b="0" i="0" kern="1200" dirty="0" err="1">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dedicated to the Lord (</a:t>
            </a:r>
            <a:r>
              <a:rPr lang="en-US" sz="1200" b="0" i="0" u="sng" kern="1200" dirty="0">
                <a:solidFill>
                  <a:schemeClr val="tx1"/>
                </a:solidFill>
                <a:effectLst/>
                <a:latin typeface="+mn-lt"/>
                <a:ea typeface="+mn-ea"/>
                <a:cs typeface="+mn-cs"/>
                <a:hlinkClick r:id="rId5"/>
              </a:rPr>
              <a:t>1 Kings 8:2</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 was also at the Feast of Tabernacles that the Israelites, who had returned to rebuild the Temple, gathered together to hear Ezra proclaim the word of God to them (Nehemiah 8). Ezra’s preaching resulted in a great revival as the Israelites confessed their sins and repented of them. It was also during this Feast that Jesus said, “If anyone thirsts, let him come to me and drink. He who believes in Me, as the Scripture has said, out of his heart will flow rivers of living water” (</a:t>
            </a:r>
            <a:r>
              <a:rPr lang="en-US" sz="1200" b="0" i="0" u="sng" kern="1200" dirty="0">
                <a:solidFill>
                  <a:schemeClr val="tx1"/>
                </a:solidFill>
                <a:effectLst/>
                <a:latin typeface="+mn-lt"/>
                <a:ea typeface="+mn-ea"/>
                <a:cs typeface="+mn-cs"/>
                <a:hlinkClick r:id="rId6"/>
              </a:rPr>
              <a:t>John 7:37-39</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Feast of Tabernacles takes place on the 15th of the Hebrew month Tishri. This was the seventh month on the </a:t>
            </a:r>
            <a:r>
              <a:rPr lang="en-US" sz="1200" b="0" i="0" u="sng" kern="1200" dirty="0">
                <a:solidFill>
                  <a:schemeClr val="tx1"/>
                </a:solidFill>
                <a:effectLst/>
                <a:latin typeface="+mn-lt"/>
                <a:ea typeface="+mn-ea"/>
                <a:cs typeface="+mn-cs"/>
                <a:hlinkClick r:id="rId7"/>
              </a:rPr>
              <a:t>Hebrew calendar</a:t>
            </a:r>
            <a:r>
              <a:rPr lang="en-US" sz="1200" b="0" i="0" u="sng"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usually occurs in late September to mid-October. The feast begins five days after the Day of Atonement and at the time the fall harvest had just been completed. It was a time of joyous celebration as the Israelites celebrated God’s continued provision for them from the current harvest and also to remember and celebrate His provision and protection during the 40 years in the wilderness.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As one of the three feasts that all “native born” male Jews were commanded to participate in, the Feast of Tabernacles is mentioned multiple times in Scripture, sometimes called the Feast of the Ingathering, the Feast to the Lord, or the Feast of Booths (</a:t>
            </a:r>
            <a:r>
              <a:rPr lang="en-US" sz="1200" b="0" i="0" u="sng" kern="1200" dirty="0">
                <a:solidFill>
                  <a:schemeClr val="tx1"/>
                </a:solidFill>
                <a:effectLst/>
                <a:latin typeface="+mn-lt"/>
                <a:ea typeface="+mn-ea"/>
                <a:cs typeface="+mn-cs"/>
                <a:hlinkClick r:id="rId8"/>
              </a:rPr>
              <a:t>Exodus 23:16</a:t>
            </a: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9"/>
              </a:rPr>
              <a:t>Deuteronomy 16:13</a:t>
            </a:r>
            <a:r>
              <a:rPr lang="en-US" sz="1200" b="0" i="0" kern="1200" dirty="0">
                <a:solidFill>
                  <a:schemeClr val="tx1"/>
                </a:solidFill>
                <a:effectLst/>
                <a:latin typeface="+mn-lt"/>
                <a:ea typeface="+mn-ea"/>
                <a:cs typeface="+mn-cs"/>
              </a:rPr>
              <a:t>). As one of the pilgrim feasts (when Jewish males were commanded to go to Jerusalem), it was also the time when they brought their tithes and offerings to the Temple (</a:t>
            </a:r>
            <a:r>
              <a:rPr lang="en-US" sz="1200" b="0" i="0" u="sng" kern="1200" dirty="0">
                <a:solidFill>
                  <a:schemeClr val="tx1"/>
                </a:solidFill>
                <a:effectLst/>
                <a:latin typeface="+mn-lt"/>
                <a:ea typeface="+mn-ea"/>
                <a:cs typeface="+mn-cs"/>
                <a:hlinkClick r:id="rId3"/>
              </a:rPr>
              <a:t>Deuteronomy 16:16</a:t>
            </a:r>
            <a:r>
              <a:rPr lang="en-US" sz="1200" b="0" i="0" kern="1200" dirty="0">
                <a:solidFill>
                  <a:schemeClr val="tx1"/>
                </a:solidFill>
                <a:effectLst/>
                <a:latin typeface="+mn-lt"/>
                <a:ea typeface="+mn-ea"/>
                <a:cs typeface="+mn-cs"/>
              </a:rPr>
              <a:t>). With all the influx of people coming to Jerusalem at that time, we can only imagine what the scene must have been like. Thousands upon thousands of people coming together to remember and celebrate God’s deliverance and His provision, all living in temporary shelters or booths as part of the requirements of the feast. During the eight-day period, so many sacrifices were made that it required all twenty-four divisions of priests to be present to assist in the sacrificial duties.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find God’s instructions for celebrating the Feast of Tabernacles in Leviticus 23, given at a point in history right after God had delivered Israel from bondage in Egypt. The feast was to be celebrated each year on “the fifteenth day of this seventh month” and was to run for seven days (</a:t>
            </a:r>
            <a:r>
              <a:rPr lang="en-US" sz="1200" b="0" i="0" u="sng" kern="1200" dirty="0">
                <a:solidFill>
                  <a:schemeClr val="tx1"/>
                </a:solidFill>
                <a:effectLst/>
                <a:latin typeface="+mn-lt"/>
                <a:ea typeface="+mn-ea"/>
                <a:cs typeface="+mn-cs"/>
                <a:hlinkClick r:id="rId10"/>
              </a:rPr>
              <a:t>Leviticus 23:34</a:t>
            </a:r>
            <a:r>
              <a:rPr lang="en-US" sz="1200" b="0" i="0" kern="1200" dirty="0">
                <a:solidFill>
                  <a:schemeClr val="tx1"/>
                </a:solidFill>
                <a:effectLst/>
                <a:latin typeface="+mn-lt"/>
                <a:ea typeface="+mn-ea"/>
                <a:cs typeface="+mn-cs"/>
              </a:rPr>
              <a:t>). Like all feasts, it begins with a “holy convocation” or Sabbath day where the Israelites were to stop working to set aside the day for worshiping God. On each day of the feast they were to offer an “offering made by fire to the Lord” and then after seven days of feasting, again the eighth day was to be “a holy convocation” when they were to cease from work and offer another sacrifice to God (Leviticus 23). Lasting eight days, the Feast of Tabernacles begins and ends with a Sabbath day of rest. During the eight days of the feast, the Israelites would dwell in booths or tabernacles that were made from the branches of trees (</a:t>
            </a:r>
            <a:r>
              <a:rPr lang="en-US" sz="1200" b="0" i="0" u="sng" kern="1200" dirty="0">
                <a:solidFill>
                  <a:schemeClr val="tx1"/>
                </a:solidFill>
                <a:effectLst/>
                <a:latin typeface="+mn-lt"/>
                <a:ea typeface="+mn-ea"/>
                <a:cs typeface="+mn-cs"/>
                <a:hlinkClick r:id="rId11"/>
              </a:rPr>
              <a:t>Leviticus 23:40-42</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Feast of Tabernacles, like all the feasts, was instituted by God as a way of reminding Israelites in every generation of their deliverance by God from Egypt. Of course the feasts are also significant in that they foreshadow the work and actions of the coming Messiah. Much of Jesus’ public ministry took place in conjunction with the Holy Feasts set forth by God. Like other parts of the Old Testament ceremonial and sacrificial system, the feasts are a foreshadowing of what the coming Messiah, Jesus Christ, would and did accomplish.</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three pilgrim feasts where all Jewish males were commanded to “appear before the Lord in the place he chooses” are each very important in regards to the life of Christ and His work of redemption. We know with certainty that the Passover and the Feast of Unleavened Bread are symbolic of Christ’s atoning sacrifice on the cross. Likewise we know that Pentecost, which marked the beginning of the Feast of Weeks, was the time of Jesus’ bodily ascension. And most scholars would agree that the Feast of Tabernacles is symbolic of Christ’s </a:t>
            </a:r>
            <a:r>
              <a:rPr lang="en-US" sz="1200" b="0" i="0" u="sng" kern="1200" dirty="0">
                <a:solidFill>
                  <a:schemeClr val="tx1"/>
                </a:solidFill>
                <a:effectLst/>
                <a:latin typeface="+mn-lt"/>
                <a:ea typeface="+mn-ea"/>
                <a:cs typeface="+mn-cs"/>
                <a:hlinkClick r:id="rId12"/>
              </a:rPr>
              <a:t>Second Coming</a:t>
            </a:r>
            <a:r>
              <a:rPr lang="en-US" sz="1200" b="0" i="0" u="sng"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when He will establish His earthly kingdom.</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Feast of Tabernacles begins and ends with a special Sabbath day of rest. During the days of the feast all native Israelites were “to dwell in booths” to remind them that God delivered them out of the “land of Egypt” and to look forward to the coming Messiah, Jesus Christ, who would deliver His people from the bondage of sin. This feast, like all of the feasts of Israel, consistently reminded the Jews and should remind Christians as well that God has promised to deliver His people from the bondage of sin and deliver them from their enemies. Part of God’s deliverance for the Israelites was His provision and protection of them for the 40 years they wandered in the wilderness, cut off from the Promised Land. The same holds true for Christians today. God protects us and provides for us as we go through life in the wilderness of this world. While our hearts long for the Promised Land (heaven) and to be in the presence of God, He preserves us in this world as we await the world to come and the redemption that will come when Jesus Christ returns again to “tabernacle” or dwell among us in bodily form.</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Recommended </a:t>
            </a:r>
            <a:r>
              <a:rPr lang="en-US" sz="1200" b="1" i="0" kern="1200" dirty="0" err="1">
                <a:solidFill>
                  <a:schemeClr val="tx1"/>
                </a:solidFill>
                <a:effectLst/>
                <a:latin typeface="+mn-lt"/>
                <a:ea typeface="+mn-ea"/>
                <a:cs typeface="+mn-cs"/>
              </a:rPr>
              <a:t>Resources:</a:t>
            </a:r>
            <a:r>
              <a:rPr lang="en-US" sz="1200" b="0" i="0" u="sng" kern="1200" dirty="0" err="1">
                <a:solidFill>
                  <a:schemeClr val="tx1"/>
                </a:solidFill>
                <a:effectLst/>
                <a:latin typeface="+mn-lt"/>
                <a:ea typeface="+mn-ea"/>
                <a:cs typeface="+mn-cs"/>
                <a:hlinkClick r:id="rId13"/>
              </a:rPr>
              <a:t>Our</a:t>
            </a:r>
            <a:r>
              <a:rPr lang="en-US" sz="1200" b="0" i="0" u="sng" kern="1200" dirty="0">
                <a:solidFill>
                  <a:schemeClr val="tx1"/>
                </a:solidFill>
                <a:effectLst/>
                <a:latin typeface="+mn-lt"/>
                <a:ea typeface="+mn-ea"/>
                <a:cs typeface="+mn-cs"/>
                <a:hlinkClick r:id="rId13"/>
              </a:rPr>
              <a:t> Father Abraham: Jewish Roots of the Christian Faith by Marvin </a:t>
            </a:r>
            <a:r>
              <a:rPr lang="en-US" sz="1200" b="0" i="0" u="sng" kern="1200" dirty="0" err="1">
                <a:solidFill>
                  <a:schemeClr val="tx1"/>
                </a:solidFill>
                <a:effectLst/>
                <a:latin typeface="+mn-lt"/>
                <a:ea typeface="+mn-ea"/>
                <a:cs typeface="+mn-cs"/>
                <a:hlinkClick r:id="rId13"/>
              </a:rPr>
              <a:t>Wilson</a:t>
            </a:r>
            <a:r>
              <a:rPr lang="en-US" sz="1200" b="0" i="0" kern="1200" dirty="0" err="1">
                <a:solidFill>
                  <a:schemeClr val="tx1"/>
                </a:solidFill>
                <a:effectLst/>
                <a:latin typeface="+mn-lt"/>
                <a:ea typeface="+mn-ea"/>
                <a:cs typeface="+mn-cs"/>
              </a:rPr>
              <a:t>and</a:t>
            </a:r>
            <a:r>
              <a:rPr lang="en-US" sz="1200" b="0" i="0" u="sng" kern="1200" dirty="0" err="1">
                <a:solidFill>
                  <a:schemeClr val="tx1"/>
                </a:solidFill>
                <a:effectLst/>
                <a:latin typeface="+mn-lt"/>
                <a:ea typeface="+mn-ea"/>
                <a:cs typeface="+mn-cs"/>
                <a:hlinkClick r:id="rId14"/>
              </a:rPr>
              <a:t>Logos</a:t>
            </a:r>
            <a:r>
              <a:rPr lang="en-US" sz="1200" b="0" i="0" u="sng" kern="1200" dirty="0">
                <a:solidFill>
                  <a:schemeClr val="tx1"/>
                </a:solidFill>
                <a:effectLst/>
                <a:latin typeface="+mn-lt"/>
                <a:ea typeface="+mn-ea"/>
                <a:cs typeface="+mn-cs"/>
                <a:hlinkClick r:id="rId14"/>
              </a:rPr>
              <a:t> Bible Software</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While he is not the author of every article on GotQuestions.org, for citation purposes, you may reference our CEO, S. Michael </a:t>
            </a:r>
            <a:r>
              <a:rPr lang="en-US" sz="1200" b="0" i="1" kern="1200" dirty="0" err="1">
                <a:solidFill>
                  <a:schemeClr val="tx1"/>
                </a:solidFill>
                <a:effectLst/>
                <a:latin typeface="+mn-lt"/>
                <a:ea typeface="+mn-ea"/>
                <a:cs typeface="+mn-cs"/>
              </a:rPr>
              <a:t>Houdmann</a:t>
            </a:r>
            <a:r>
              <a:rPr lang="en-US" sz="1200" b="0" i="1"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Read </a:t>
            </a:r>
            <a:r>
              <a:rPr lang="en-US" sz="1200" b="0" i="0" kern="1200" dirty="0" err="1">
                <a:solidFill>
                  <a:schemeClr val="tx1"/>
                </a:solidFill>
                <a:effectLst/>
                <a:latin typeface="+mn-lt"/>
                <a:ea typeface="+mn-ea"/>
                <a:cs typeface="+mn-cs"/>
              </a:rPr>
              <a:t>more:</a:t>
            </a:r>
            <a:r>
              <a:rPr lang="en-US" sz="1200" b="0" i="0" u="sng" kern="1200" dirty="0" err="1">
                <a:solidFill>
                  <a:schemeClr val="tx1"/>
                </a:solidFill>
                <a:effectLst/>
                <a:latin typeface="+mn-lt"/>
                <a:ea typeface="+mn-ea"/>
                <a:cs typeface="+mn-cs"/>
                <a:hlinkClick r:id="rId15"/>
              </a:rPr>
              <a:t>http</a:t>
            </a:r>
            <a:r>
              <a:rPr lang="en-US" sz="1200" b="0" i="0" u="sng" kern="1200" dirty="0">
                <a:solidFill>
                  <a:schemeClr val="tx1"/>
                </a:solidFill>
                <a:effectLst/>
                <a:latin typeface="+mn-lt"/>
                <a:ea typeface="+mn-ea"/>
                <a:cs typeface="+mn-cs"/>
                <a:hlinkClick r:id="rId15"/>
              </a:rPr>
              <a:t>://www.gotquestions.org/Feast-of-Tabernacles.html#ixzz2m34tVVJ0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7C63F-9D99-40E1-8A3E-51491F7A6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1545915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Question: "What is the Day of Atonement (Yom Kippur)?"</a:t>
            </a:r>
            <a:br>
              <a:rPr lang="en-US" sz="1200" b="1" i="0" kern="1200" dirty="0">
                <a:solidFill>
                  <a:schemeClr val="tx1"/>
                </a:solidFill>
                <a:effectLst/>
                <a:latin typeface="+mn-lt"/>
                <a:ea typeface="+mn-ea"/>
                <a:cs typeface="+mn-cs"/>
              </a:rPr>
            </a:br>
            <a:br>
              <a:rPr lang="en-US" sz="1200" b="1" i="0" kern="1200" dirty="0">
                <a:solidFill>
                  <a:schemeClr val="tx1"/>
                </a:solidFill>
                <a:effectLst/>
                <a:latin typeface="+mn-lt"/>
                <a:ea typeface="+mn-ea"/>
                <a:cs typeface="+mn-cs"/>
              </a:rPr>
            </a:br>
            <a:r>
              <a:rPr lang="en-US" sz="1200" b="1" i="0" kern="1200" dirty="0" err="1">
                <a:solidFill>
                  <a:schemeClr val="tx1"/>
                </a:solidFill>
                <a:effectLst/>
                <a:latin typeface="+mn-lt"/>
                <a:ea typeface="+mn-ea"/>
                <a:cs typeface="+mn-cs"/>
              </a:rPr>
              <a:t>Answer:</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Day of Atonement (</a:t>
            </a:r>
            <a:r>
              <a:rPr lang="en-US" sz="1200" b="0" i="0" u="sng" kern="1200" dirty="0">
                <a:solidFill>
                  <a:schemeClr val="tx1"/>
                </a:solidFill>
                <a:effectLst/>
                <a:latin typeface="+mn-lt"/>
                <a:ea typeface="+mn-ea"/>
                <a:cs typeface="+mn-cs"/>
                <a:hlinkClick r:id="rId3"/>
              </a:rPr>
              <a:t>Leviticus 23:27-28</a:t>
            </a:r>
            <a:r>
              <a:rPr lang="en-US" sz="1200" b="0" i="0" kern="1200" dirty="0">
                <a:solidFill>
                  <a:schemeClr val="tx1"/>
                </a:solidFill>
                <a:effectLst/>
                <a:latin typeface="+mn-lt"/>
                <a:ea typeface="+mn-ea"/>
                <a:cs typeface="+mn-cs"/>
              </a:rPr>
              <a:t>), also known as Yom Kippur, was the most solemn holy day of all the Israelite feasts and festivals, occurring once a year on the tenth day of Tishri, the seventh month of the Hebrew calendar. On that day, the high priest was to perform elaborate rituals to atone for the sins of the people. Described </a:t>
            </a:r>
            <a:r>
              <a:rPr lang="en-US" sz="1200" b="0" i="0" kern="1200" dirty="0" err="1">
                <a:solidFill>
                  <a:schemeClr val="tx1"/>
                </a:solidFill>
                <a:effectLst/>
                <a:latin typeface="+mn-lt"/>
                <a:ea typeface="+mn-ea"/>
                <a:cs typeface="+mn-cs"/>
              </a:rPr>
              <a:t>in</a:t>
            </a:r>
            <a:r>
              <a:rPr lang="en-US" sz="1200" b="0" i="0" u="sng" kern="1200" dirty="0" err="1">
                <a:solidFill>
                  <a:schemeClr val="tx1"/>
                </a:solidFill>
                <a:effectLst/>
                <a:latin typeface="+mn-lt"/>
                <a:ea typeface="+mn-ea"/>
                <a:cs typeface="+mn-cs"/>
                <a:hlinkClick r:id="rId4"/>
              </a:rPr>
              <a:t>Leviticus</a:t>
            </a:r>
            <a:r>
              <a:rPr lang="en-US" sz="1200" b="0" i="0" u="sng" kern="1200" dirty="0">
                <a:solidFill>
                  <a:schemeClr val="tx1"/>
                </a:solidFill>
                <a:effectLst/>
                <a:latin typeface="+mn-lt"/>
                <a:ea typeface="+mn-ea"/>
                <a:cs typeface="+mn-cs"/>
                <a:hlinkClick r:id="rId4"/>
              </a:rPr>
              <a:t> 16:1-34</a:t>
            </a:r>
            <a:r>
              <a:rPr lang="en-US" sz="1200" b="0" i="0" kern="1200" dirty="0">
                <a:solidFill>
                  <a:schemeClr val="tx1"/>
                </a:solidFill>
                <a:effectLst/>
                <a:latin typeface="+mn-lt"/>
                <a:ea typeface="+mn-ea"/>
                <a:cs typeface="+mn-cs"/>
              </a:rPr>
              <a:t>, the atonement ritual began with Aaron, or subsequent high priests of Israel, coming into the holy of holies. The solemnity of the day was underscored by God telling Moses to warn Aaron not to come into the Most Holy Place whenever he felt like it, only on this special day once a year, lest he die (v. 2). This was not a ceremony to be taken lightly, and the people were to understand that atonement for sin was to be done God’s way.</a:t>
            </a:r>
            <a:br>
              <a:rPr lang="en-US" dirty="0"/>
            </a:br>
            <a:br>
              <a:rPr lang="en-US" dirty="0"/>
            </a:br>
            <a:r>
              <a:rPr lang="en-US" sz="1200" b="0" i="0" kern="1200" dirty="0">
                <a:solidFill>
                  <a:schemeClr val="tx1"/>
                </a:solidFill>
                <a:effectLst/>
                <a:latin typeface="+mn-lt"/>
                <a:ea typeface="+mn-ea"/>
                <a:cs typeface="+mn-cs"/>
              </a:rPr>
              <a:t>Before entering the tabernacle, Aaron was to bathe and put on special garments (v. 4), then sacrifice a bull for a sin offering for himself and his family (v. 6, 11). The blood of the bull was to be sprinkled on the ark of the covenant. Then Aaron was to bring two goats, one to be sacrificed “because of the uncleanness and rebellion of the Israelites, whatever their sins have been” (v. 16), and its blood was sprinkled on the ark of the covenant. The other goat was used as a scapegoat. Aaron placed his hands on its head, confessed over it the rebellion and wickedness of the Israelites, and sent the goat out with an appointed man who released it into the wilderness (v. 21). The goat carried on itself all the sins of the people, which were forgiven for another year (v. 30).</a:t>
            </a:r>
            <a:br>
              <a:rPr lang="en-US" dirty="0"/>
            </a:b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Read </a:t>
            </a:r>
            <a:r>
              <a:rPr lang="en-US" sz="1200" b="0" i="0" kern="1200" dirty="0" err="1">
                <a:solidFill>
                  <a:schemeClr val="tx1"/>
                </a:solidFill>
                <a:effectLst/>
                <a:latin typeface="+mn-lt"/>
                <a:ea typeface="+mn-ea"/>
                <a:cs typeface="+mn-cs"/>
              </a:rPr>
              <a:t>more:</a:t>
            </a:r>
            <a:r>
              <a:rPr lang="en-US" sz="1200" b="0" i="0" u="sng" kern="1200" dirty="0" err="1">
                <a:solidFill>
                  <a:schemeClr val="tx1"/>
                </a:solidFill>
                <a:effectLst/>
                <a:latin typeface="+mn-lt"/>
                <a:ea typeface="+mn-ea"/>
                <a:cs typeface="+mn-cs"/>
                <a:hlinkClick r:id="rId5"/>
              </a:rPr>
              <a:t>http</a:t>
            </a:r>
            <a:r>
              <a:rPr lang="en-US" sz="1200" b="0" i="0" u="sng" kern="1200" dirty="0">
                <a:solidFill>
                  <a:schemeClr val="tx1"/>
                </a:solidFill>
                <a:effectLst/>
                <a:latin typeface="+mn-lt"/>
                <a:ea typeface="+mn-ea"/>
                <a:cs typeface="+mn-cs"/>
                <a:hlinkClick r:id="rId5"/>
              </a:rPr>
              <a:t>://www.gotquestions.org/Day-Atonement-Yom-Kippur.html#ixzz2m36URIbp</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 Day of Atonement in The Old Testament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(This Study Covers Leviticus 16:1-28; 23:26-32, Numbers 29:7-11)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While the work in the courtyard and the holy place was performed every day, the work of the most holy place was performed only once a year. Day by day the repentant sinner brought his offering to the door of the sanctuary and placing his hand upon the victim’s head, confessed his sins, thus in symbol transferred them from himself to the innocent sacrifice. Such was the work that went on each day, throughout the year. The sins of Israel were thus transferred to the sanctuary, and a special work became necessary for their removal. Once a year, on the Day of Atonement, the high priest entered the most holy place for the cleansing of the sanctuary. The work of the Day of Atonement in the most holy place symbolizes the third and final phase of the ministry of Jesus. Let us examine the events of this, the most solemn day in the life of ancient Israel.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 What was contained in the second apartment, or the most holy place? Exodus 40:20, 21 </a:t>
            </a:r>
            <a:r>
              <a:rPr lang="en-US" sz="1200" b="0" i="1" u="none" strike="noStrike" kern="1200" baseline="0" dirty="0">
                <a:solidFill>
                  <a:schemeClr val="tx1"/>
                </a:solidFill>
                <a:latin typeface="+mn-lt"/>
                <a:ea typeface="+mn-ea"/>
                <a:cs typeface="+mn-cs"/>
              </a:rPr>
              <a:t>He took the Testimony and put it into the ark, inserted the poles through the rings of the ark, and put the mercy seat on top of the ark. And he brought the ark into the tabernacle, hung up the veil of the covering, and partitioned off the ark of the Testimony, as the LORD had commanded Moses.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The Second Apartment, or Most Holy Place (Exodus 26:33) contained the Ark of the Covenant (Exodus 26:17-22). Between two Cherubim was the glory of the Shekinah the Presence of God (Exodus 26: 22; 40:34). Beneath it was the Mercy Seat, a solid gold slab that covered the top of the Ark, wherein lay the foundation of God's government: the Moral law of Ten Commandments (Exodus 20:3-17) which was written by the finger of God on stone (Exodus 24:12) and then placed in the Ark (Exodus 40:20). All of mankind is to be governed by those holy precepts, even down to the end of time (Revelation 12:17; 14:12) and beyond (Revelation 22:14; Isaiah 66:22).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Where was God, by the symbol of His presence, to meet with Israel's high priest? Exodus 25:22 </a:t>
            </a:r>
            <a:r>
              <a:rPr lang="en-US" sz="1200" b="0" i="1" u="none" strike="noStrike" kern="1200" baseline="0" dirty="0">
                <a:solidFill>
                  <a:schemeClr val="tx1"/>
                </a:solidFill>
                <a:latin typeface="+mn-lt"/>
                <a:ea typeface="+mn-ea"/>
                <a:cs typeface="+mn-cs"/>
              </a:rPr>
              <a:t>"And there I will meet with you, and I will speak with you from above the mercy seat, from between the two cherubim which are on the ark of the Testimony, about everything which I will give you in commandment to the children of Israel.”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Who only was allowed in the second apartment? How often? And for what purpose? Hebrews 9:7 </a:t>
            </a:r>
            <a:r>
              <a:rPr lang="en-US" sz="1200" b="0" i="1" u="none" strike="noStrike" kern="1200" baseline="0" dirty="0">
                <a:solidFill>
                  <a:schemeClr val="tx1"/>
                </a:solidFill>
                <a:latin typeface="+mn-lt"/>
                <a:ea typeface="+mn-ea"/>
                <a:cs typeface="+mn-cs"/>
              </a:rPr>
              <a:t>“But into the second part the high priest went alone once a year, not without blood, which he offered for himself and for the people's sins committed in ignorance.” </a:t>
            </a:r>
            <a:endParaRPr lang="en-US" dirty="0"/>
          </a:p>
        </p:txBody>
      </p:sp>
      <p:sp>
        <p:nvSpPr>
          <p:cNvPr id="4" name="Slide Number Placeholder 3"/>
          <p:cNvSpPr>
            <a:spLocks noGrp="1"/>
          </p:cNvSpPr>
          <p:nvPr>
            <p:ph type="sldNum" sz="quarter" idx="10"/>
          </p:nvPr>
        </p:nvSpPr>
        <p:spPr/>
        <p:txBody>
          <a:bodyPr/>
          <a:lstStyle/>
          <a:p>
            <a:fld id="{EF87C63F-9D99-40E1-8A3E-51491F7A6004}" type="slidenum">
              <a:rPr lang="en-US" smtClean="0"/>
              <a:t>23</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1629012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Definition:</a:t>
            </a:r>
            <a:r>
              <a:rPr lang="en-US" dirty="0">
                <a:effectLst/>
              </a:rPr>
              <a:t> The Sanhedrin was the supreme council, or court, in ancient Israel. </a:t>
            </a:r>
          </a:p>
          <a:p>
            <a:r>
              <a:rPr lang="en-US" dirty="0">
                <a:effectLst/>
              </a:rPr>
              <a:t>The Sanhedrin was comprised of 70 men, plus the high priest, who served as its president. The members came from the chief priests, scribes and elders, but there is no record on how they were chosen. </a:t>
            </a:r>
          </a:p>
          <a:p>
            <a:r>
              <a:rPr lang="en-US" dirty="0">
                <a:effectLst/>
              </a:rPr>
              <a:t>During the time of the Roman governors, such as </a:t>
            </a:r>
            <a:r>
              <a:rPr lang="en-US" dirty="0">
                <a:effectLst/>
                <a:hlinkClick r:id="rId3"/>
              </a:rPr>
              <a:t>Pontius Pilate</a:t>
            </a:r>
            <a:r>
              <a:rPr lang="en-US" dirty="0">
                <a:effectLst/>
              </a:rPr>
              <a:t>, the Sanhedrin had jurisdiction only over the province of Judea. The Sanhedrin had its own police force which could arrest people, as they did </a:t>
            </a:r>
            <a:r>
              <a:rPr lang="en-US" dirty="0">
                <a:effectLst/>
                <a:hlinkClick r:id="rId4"/>
              </a:rPr>
              <a:t>Jesus Christ</a:t>
            </a:r>
            <a:r>
              <a:rPr lang="en-US" dirty="0">
                <a:effectLst/>
              </a:rPr>
              <a:t>. While the Sanhedrin heard both civil and criminal cases and could impose the death penalty, in New Testament times it did not have the authority to execute convicted criminals. That power was reserved to the Romans, which explains why Jesus was </a:t>
            </a:r>
            <a:r>
              <a:rPr lang="en-US" dirty="0">
                <a:effectLst/>
                <a:hlinkClick r:id="rId5"/>
              </a:rPr>
              <a:t>crucified</a:t>
            </a:r>
            <a:r>
              <a:rPr lang="en-US" dirty="0">
                <a:effectLst/>
              </a:rPr>
              <a:t>—a Roman punishment—rather than stoned, according to Mosaic law. </a:t>
            </a:r>
          </a:p>
          <a:p>
            <a:r>
              <a:rPr lang="en-US" dirty="0">
                <a:effectLst/>
              </a:rPr>
              <a:t>The Sanhedrin was abolished with the fall of Jerusalem and the destruction of the Temple in 70 A.D. </a:t>
            </a:r>
          </a:p>
          <a:p>
            <a:endParaRPr lang="en-US" dirty="0"/>
          </a:p>
          <a:p>
            <a:r>
              <a:rPr lang="en-US" dirty="0"/>
              <a:t>Mt 12:14 ¶ Then the Pharisees went out and plotted against Him, how they might destroy Him.</a:t>
            </a:r>
          </a:p>
          <a:p>
            <a:endParaRPr lang="en-US" dirty="0"/>
          </a:p>
          <a:p>
            <a:r>
              <a:rPr lang="en-US" dirty="0" err="1"/>
              <a:t>Joh</a:t>
            </a:r>
            <a:r>
              <a:rPr lang="en-US" dirty="0"/>
              <a:t> 5:18 Therefore the Jews sought all the more to kill Him, because He not only broke the Sabbath, but also said that God was His Father, making Himself equal with God.</a:t>
            </a:r>
          </a:p>
          <a:p>
            <a:endParaRPr lang="en-US" dirty="0"/>
          </a:p>
        </p:txBody>
      </p:sp>
      <p:sp>
        <p:nvSpPr>
          <p:cNvPr id="4" name="Slide Number Placeholder 3"/>
          <p:cNvSpPr>
            <a:spLocks noGrp="1"/>
          </p:cNvSpPr>
          <p:nvPr>
            <p:ph type="sldNum" sz="quarter" idx="10"/>
          </p:nvPr>
        </p:nvSpPr>
        <p:spPr/>
        <p:txBody>
          <a:bodyPr/>
          <a:lstStyle/>
          <a:p>
            <a:fld id="{EF87C63F-9D99-40E1-8A3E-51491F7A6004}" type="slidenum">
              <a:rPr lang="en-US" smtClean="0"/>
              <a:t>24</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3656989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7</a:t>
            </a:r>
          </a:p>
          <a:p>
            <a:r>
              <a:rPr lang="en-US" dirty="0"/>
              <a:t>1</a:t>
            </a:r>
            <a:r>
              <a:rPr lang="en-US" baseline="0" dirty="0"/>
              <a:t> – in Galilee; Jews in Judea want to kill Him</a:t>
            </a:r>
          </a:p>
          <a:p>
            <a:r>
              <a:rPr lang="en-US" baseline="0" dirty="0"/>
              <a:t>2 – time is Feast of Tabernacles (all males required to go)</a:t>
            </a:r>
          </a:p>
          <a:p>
            <a:r>
              <a:rPr lang="en-US" baseline="0" dirty="0"/>
              <a:t>[5 – brothers did not believe in him]</a:t>
            </a:r>
          </a:p>
          <a:p>
            <a:r>
              <a:rPr lang="en-US" baseline="0" dirty="0"/>
              <a:t>3 – brothers say it is time to go to Jerusalem….</a:t>
            </a:r>
          </a:p>
          <a:p>
            <a:r>
              <a:rPr lang="en-US" baseline="0" dirty="0"/>
              <a:t>Brothers went to Jerusalem, Jesus remained in Galilee</a:t>
            </a:r>
          </a:p>
          <a:p>
            <a:r>
              <a:rPr lang="en-US" baseline="0" dirty="0"/>
              <a:t>10 – Jesus goes later, secretly</a:t>
            </a:r>
          </a:p>
          <a:p>
            <a:r>
              <a:rPr lang="en-US" baseline="0" dirty="0"/>
              <a:t>11 – Jews (leaders) ar looking for Him</a:t>
            </a:r>
          </a:p>
          <a:p>
            <a:r>
              <a:rPr lang="en-US" baseline="0" dirty="0"/>
              <a:t>12 – some say good, some that He is a deceiver</a:t>
            </a:r>
          </a:p>
          <a:p>
            <a:r>
              <a:rPr lang="en-US" baseline="0" dirty="0"/>
              <a:t>14 – teaching in the temple</a:t>
            </a:r>
          </a:p>
          <a:p>
            <a:r>
              <a:rPr lang="en-US" baseline="0" dirty="0"/>
              <a:t>15 – never studied under a Jewish rabbi (like Paul at the feet of Gamaliel)</a:t>
            </a:r>
          </a:p>
          <a:p>
            <a:endParaRPr lang="en-US" baseline="0" dirty="0"/>
          </a:p>
        </p:txBody>
      </p:sp>
      <p:sp>
        <p:nvSpPr>
          <p:cNvPr id="4" name="Slide Number Placeholder 3"/>
          <p:cNvSpPr>
            <a:spLocks noGrp="1"/>
          </p:cNvSpPr>
          <p:nvPr>
            <p:ph type="sldNum" sz="quarter" idx="10"/>
          </p:nvPr>
        </p:nvSpPr>
        <p:spPr/>
        <p:txBody>
          <a:bodyPr/>
          <a:lstStyle/>
          <a:p>
            <a:fld id="{EF87C63F-9D99-40E1-8A3E-51491F7A6004}" type="slidenum">
              <a:rPr lang="en-US" smtClean="0"/>
              <a:t>25</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4136776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7C63F-9D99-40E1-8A3E-51491F7A6004}" type="slidenum">
              <a:rPr lang="en-US" smtClean="0"/>
              <a:t>26</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2461834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Joh</a:t>
            </a:r>
            <a:r>
              <a:rPr lang="en-US" dirty="0"/>
              <a:t> 5:5 Now a certain man was there who had an infirmity thirty-eight years.</a:t>
            </a:r>
          </a:p>
          <a:p>
            <a:r>
              <a:rPr lang="en-US" dirty="0"/>
              <a:t> 6 When Jesus saw him lying there, and knew that he already had been in that condition a long time, He said to him, "Do you want to be made well?"</a:t>
            </a:r>
          </a:p>
          <a:p>
            <a:r>
              <a:rPr lang="en-US" dirty="0"/>
              <a:t> 7 The sick man answered Him, "Sir, I have no man to put me into the pool when the water is stirred up; but while I am coming, another steps down before me."</a:t>
            </a:r>
          </a:p>
          <a:p>
            <a:r>
              <a:rPr lang="en-US" dirty="0"/>
              <a:t> 8 Jesus said to him, "Rise, take up your bed and walk."</a:t>
            </a:r>
          </a:p>
          <a:p>
            <a:r>
              <a:rPr lang="en-US" dirty="0"/>
              <a:t> 9 And immediately the man was made well, took up his bed, and walked. And that day was the Sabbath.</a:t>
            </a:r>
          </a:p>
          <a:p>
            <a:r>
              <a:rPr lang="en-US" dirty="0"/>
              <a:t> 10 The Jews therefore said to him who was cured, "It is the Sabbath; it is not lawful for you to carry your bed."</a:t>
            </a:r>
          </a:p>
          <a:p>
            <a:r>
              <a:rPr lang="en-US" dirty="0"/>
              <a:t> 11 He answered them, "He who made me well said to me, 'Take up your bed and walk.'"</a:t>
            </a:r>
          </a:p>
          <a:p>
            <a:r>
              <a:rPr lang="en-US" dirty="0"/>
              <a:t> 12 Then they asked him, "Who is the Man who said to you, 'Take up your bed and walk'?"</a:t>
            </a:r>
          </a:p>
          <a:p>
            <a:r>
              <a:rPr lang="en-US" dirty="0"/>
              <a:t> 13 But the one who was healed did not know who it was, for Jesus had withdrawn, a multitude being in that place.</a:t>
            </a:r>
          </a:p>
          <a:p>
            <a:endParaRPr lang="en-US" dirty="0"/>
          </a:p>
          <a:p>
            <a:r>
              <a:rPr lang="en-US" dirty="0"/>
              <a:t>Albert Barnes' NT Commentary: </a:t>
            </a:r>
          </a:p>
          <a:p>
            <a:r>
              <a:rPr lang="en-US" dirty="0"/>
              <a:t>Verse 24.  Judge not according to the appearance. Not as a thing first offers itself to you, without reflection or </a:t>
            </a:r>
            <a:r>
              <a:rPr lang="en-US" dirty="0" err="1"/>
              <a:t>candour</a:t>
            </a:r>
            <a:r>
              <a:rPr lang="en-US" dirty="0"/>
              <a:t>.  In appearance, to circumcise a child on the Sabbath might be a violation of the law; yet you do it, and it is right. So, to appearance, it might be a violation of the Sabbath to heal a man, yet it is right to do works of necessity and mercy. </a:t>
            </a:r>
          </a:p>
          <a:p>
            <a:r>
              <a:rPr lang="en-US" dirty="0"/>
              <a:t> </a:t>
            </a:r>
          </a:p>
          <a:p>
            <a:r>
              <a:rPr lang="en-US" dirty="0"/>
              <a:t>  Judge righteous judgment. Candidly; looking at the law, and inquiring what its spirit really requires. </a:t>
            </a:r>
          </a:p>
          <a:p>
            <a:r>
              <a:rPr lang="en-US" dirty="0"/>
              <a:t> </a:t>
            </a:r>
          </a:p>
        </p:txBody>
      </p:sp>
      <p:sp>
        <p:nvSpPr>
          <p:cNvPr id="4" name="Slide Number Placeholder 3"/>
          <p:cNvSpPr>
            <a:spLocks noGrp="1"/>
          </p:cNvSpPr>
          <p:nvPr>
            <p:ph type="sldNum" sz="quarter" idx="10"/>
          </p:nvPr>
        </p:nvSpPr>
        <p:spPr/>
        <p:txBody>
          <a:bodyPr/>
          <a:lstStyle/>
          <a:p>
            <a:fld id="{EF87C63F-9D99-40E1-8A3E-51491F7A6004}" type="slidenum">
              <a:rPr lang="en-US" smtClean="0"/>
              <a:t>27</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4293929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7C63F-9D99-40E1-8A3E-51491F7A6004}" type="slidenum">
              <a:rPr lang="en-US" smtClean="0"/>
              <a:t>28</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3774414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7C63F-9D99-40E1-8A3E-51491F7A6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174934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7C63F-9D99-40E1-8A3E-51491F7A6004}" type="slidenum">
              <a:rPr lang="en-US" smtClean="0"/>
              <a:t>3</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1119008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7C63F-9D99-40E1-8A3E-51491F7A6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1762479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7C63F-9D99-40E1-8A3E-51491F7A6004}" type="slidenum">
              <a:rPr lang="en-US" smtClean="0"/>
              <a:t>31</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4157206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Ki 14:25 He restored the territory of Israel from the entrance of Hamath to the Sea of the Arabah, according to the word of the LORD God of Israel, which He had spoken through His servant Jonah the son of Amittai, the prophet who was from Gath Hepher.</a:t>
            </a:r>
          </a:p>
          <a:p>
            <a:endParaRPr lang="en-US" dirty="0"/>
          </a:p>
          <a:p>
            <a:r>
              <a:rPr lang="en-US" dirty="0"/>
              <a:t>Isa 9:1  Nevertheless the gloom will not be upon her who is distressed, As when at first He lightly esteemed The land of Zebulun and the land of Naphtali, And afterward more heavily oppressed her, By the way of the sea, beyond the Jordan, In Galilee of the Gentiles.</a:t>
            </a:r>
          </a:p>
          <a:p>
            <a:r>
              <a:rPr lang="en-US" dirty="0"/>
              <a:t> 2 The people who walked in darkness Have seen a great light; Those who dwelt in the land of the shadow of death, Upon them a light has shined.</a:t>
            </a:r>
          </a:p>
          <a:p>
            <a:endParaRPr lang="en-US" dirty="0"/>
          </a:p>
          <a:p>
            <a:r>
              <a:rPr lang="en-US" dirty="0"/>
              <a:t>Mt 4:13 And leaving Nazareth, He came and dwelt in Capernaum, which is by the sea, in the regions of Zebulun and Naphtali,</a:t>
            </a:r>
          </a:p>
          <a:p>
            <a:r>
              <a:rPr lang="en-US" dirty="0"/>
              <a:t> 14 that it might be fulfilled which was spoken by Isaiah the prophet, saying:</a:t>
            </a:r>
          </a:p>
          <a:p>
            <a:r>
              <a:rPr lang="en-US" dirty="0"/>
              <a:t> 15 "The land of Zebulun and the land of Naphtali, By the way of the sea, beyond the Jordan, Galilee of the Gentiles:</a:t>
            </a:r>
          </a:p>
          <a:p>
            <a:r>
              <a:rPr lang="en-US" dirty="0"/>
              <a:t> 16 The people who sat in darkness have seen a great light, And upon those who sat in the region and shadow of death Light has dawned."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7C63F-9D99-40E1-8A3E-51491F7A6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2430060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20:10  'The man who commits adultery with another man's wife, he who commits adultery with his neighbor's wife, </a:t>
            </a:r>
            <a:r>
              <a:rPr lang="en-US" u="sng" dirty="0">
                <a:effectLst>
                  <a:outerShdw blurRad="38100" dist="38100" dir="2700000" algn="tl">
                    <a:srgbClr val="000000">
                      <a:alpha val="43137"/>
                    </a:srgbClr>
                  </a:outerShdw>
                </a:effectLst>
              </a:rPr>
              <a:t>the adulterer and the adulteress, shall surely be put to death</a:t>
            </a:r>
            <a:r>
              <a:rPr lang="en-US" dirty="0"/>
              <a:t>.</a:t>
            </a:r>
          </a:p>
          <a:p>
            <a:endParaRPr lang="en-US" dirty="0"/>
          </a:p>
          <a:p>
            <a:r>
              <a:rPr lang="en-US" dirty="0"/>
              <a:t>Adam Clarke's Commentary: </a:t>
            </a:r>
          </a:p>
          <a:p>
            <a:r>
              <a:rPr lang="en-US" dirty="0"/>
              <a:t>Verse 5.  That such should be stoned] It is not strictly true that Moses ordered adultery in general to be punished by stoning. The law simply says that the adulterer and the adulteress shall be put to death. Le 20:10; De 22:22. The </a:t>
            </a:r>
            <a:r>
              <a:rPr lang="en-US" dirty="0" err="1"/>
              <a:t>rabbins</a:t>
            </a:r>
            <a:r>
              <a:rPr lang="en-US" dirty="0"/>
              <a:t> say they were strangled. This they affirm was the ordinary mode of punishment, where the species of death was not marked in the law, If the person guilty of an act of this kind had been betrothed, but not married, she was to be stoned: De 22:23. But if she was the daughter of a priest, she was to be burned alive: Le 16:9. It appears, from </a:t>
            </a:r>
            <a:r>
              <a:rPr lang="en-US" dirty="0" err="1"/>
              <a:t>Eze</a:t>
            </a:r>
            <a:r>
              <a:rPr lang="en-US" dirty="0"/>
              <a:t> 16:38,40, that adulteresses in the time of that prophet were stoned, and pierced with a sword. </a:t>
            </a:r>
          </a:p>
          <a:p>
            <a:r>
              <a:rPr lang="en-US" dirty="0"/>
              <a:t> </a:t>
            </a:r>
          </a:p>
          <a:p>
            <a:r>
              <a:rPr lang="en-US" dirty="0"/>
              <a:t>  Selden and </a:t>
            </a:r>
            <a:r>
              <a:rPr lang="en-US" dirty="0" err="1"/>
              <a:t>Fagius</a:t>
            </a:r>
            <a:r>
              <a:rPr lang="en-US" dirty="0"/>
              <a:t> suppose that this woman's case was the same with that mentioned, De 22:23. If a damsel that is a virgin be betrothed unto a husband, and a man find her in the city, and lie with her; then ye shall stone them with stones that they die, the damsel because she cried not, and the man because he hath humbled his neighbours wife. As the Pharisees spoke of stoning the woman, it is possible this was her case; and some suppose that the apparent indulgence with which our Lord treated her insinuates that she had suffered some sort of violence, though not entirely innocent. Therefore he said, I do not condemn thee, i.e. to death, because violence had been used. Sin no more. Nevertheless thou art in certain respects guilty; thou mightest have made more resistance.</a:t>
            </a:r>
          </a:p>
          <a:p>
            <a:r>
              <a:rPr lang="en-US" dirty="0"/>
              <a:t> </a:t>
            </a:r>
          </a:p>
        </p:txBody>
      </p:sp>
      <p:sp>
        <p:nvSpPr>
          <p:cNvPr id="4" name="Slide Number Placeholder 3"/>
          <p:cNvSpPr>
            <a:spLocks noGrp="1"/>
          </p:cNvSpPr>
          <p:nvPr>
            <p:ph type="sldNum" sz="quarter" idx="10"/>
          </p:nvPr>
        </p:nvSpPr>
        <p:spPr/>
        <p:txBody>
          <a:bodyPr/>
          <a:lstStyle/>
          <a:p>
            <a:fld id="{EF87C63F-9D99-40E1-8A3E-51491F7A6004}" type="slidenum">
              <a:rPr lang="en-US" smtClean="0"/>
              <a:t>33</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4021787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7C63F-9D99-40E1-8A3E-51491F7A6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3562866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17:5 "then you shall bring out to your gates that man or woman who has committed that wicked thing, and shall stone to death that man or woman with stones.</a:t>
            </a:r>
          </a:p>
          <a:p>
            <a:r>
              <a:rPr lang="en-US" dirty="0"/>
              <a:t> 6 "Whoever is deserving of death shall be put to death on the testimony of two or three witnesses; he shall not be put to death on the testimony of one witness.</a:t>
            </a:r>
          </a:p>
          <a:p>
            <a:r>
              <a:rPr lang="en-US" dirty="0"/>
              <a:t> 7 "The </a:t>
            </a:r>
            <a:r>
              <a:rPr lang="en-US" u="sng" dirty="0"/>
              <a:t>hands of the witnesses shall be the first against him to put him to death</a:t>
            </a:r>
            <a:r>
              <a:rPr lang="en-US" dirty="0"/>
              <a:t>, and afterward the hands of all the people. So you shall put away the evil from among you.</a:t>
            </a:r>
          </a:p>
          <a:p>
            <a:endParaRPr lang="en-US" dirty="0"/>
          </a:p>
        </p:txBody>
      </p:sp>
      <p:sp>
        <p:nvSpPr>
          <p:cNvPr id="4" name="Slide Number Placeholder 3"/>
          <p:cNvSpPr>
            <a:spLocks noGrp="1"/>
          </p:cNvSpPr>
          <p:nvPr>
            <p:ph type="sldNum" sz="quarter" idx="10"/>
          </p:nvPr>
        </p:nvSpPr>
        <p:spPr/>
        <p:txBody>
          <a:bodyPr/>
          <a:lstStyle/>
          <a:p>
            <a:fld id="{EF87C63F-9D99-40E1-8A3E-51491F7A6004}" type="slidenum">
              <a:rPr lang="en-US" smtClean="0"/>
              <a:t>35</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2966213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7C63F-9D99-40E1-8A3E-51491F7A6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1165879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7C63F-9D99-40E1-8A3E-51491F7A6004}" type="slidenum">
              <a:rPr lang="en-US" smtClean="0"/>
              <a:t>37</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4015129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7C63F-9D99-40E1-8A3E-51491F7A6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173826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7C63F-9D99-40E1-8A3E-51491F7A6004}" type="slidenum">
              <a:rPr lang="en-US" smtClean="0"/>
              <a:t>39</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331885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27D30-86FB-4366-ADB8-9A89C085AC98}" type="slidenum">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1405559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7C63F-9D99-40E1-8A3E-51491F7A6004}" type="slidenum">
              <a:rPr lang="en-US" smtClean="0"/>
              <a:t>40</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4191877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 16:16 Greet one another with a holy kiss. The churches of Christ greet you.</a:t>
            </a:r>
          </a:p>
          <a:p>
            <a:endParaRPr lang="en-US" dirty="0"/>
          </a:p>
          <a:p>
            <a:r>
              <a:rPr lang="en-US" dirty="0"/>
              <a:t>1Co 5: 1  It is actually reported that there is sexual immorality among you, and such sexual immorality as is not even named among the Gentiles--that a man has his father's wife!</a:t>
            </a:r>
          </a:p>
          <a:p>
            <a:r>
              <a:rPr lang="en-US" dirty="0"/>
              <a:t> 2 And you are puffed up, and have not rather mourned, that he who has done this deed might be taken away from among you.</a:t>
            </a:r>
          </a:p>
          <a:p>
            <a:r>
              <a:rPr lang="en-US" dirty="0"/>
              <a:t> 3 For I indeed, as absent in body but present in spirit, have already judged (as though I were present) him who has so done this deed.</a:t>
            </a:r>
          </a:p>
          <a:p>
            <a:r>
              <a:rPr lang="en-US" dirty="0"/>
              <a:t> 4 In the name of our Lord Jesus Christ, when you are gathered together, along with my spirit, with the power of our Lord Jesus Christ,</a:t>
            </a:r>
          </a:p>
          <a:p>
            <a:r>
              <a:rPr lang="en-US" dirty="0"/>
              <a:t> 5 deliver such a one to Satan for the destruction of the flesh, that his spirit may be saved in the day of the Lord Jesus.</a:t>
            </a:r>
          </a:p>
          <a:p>
            <a:r>
              <a:rPr lang="en-US" dirty="0"/>
              <a:t> 6 Your glorying is not good. Do you not know that a little leaven leavens the whole lump?</a:t>
            </a:r>
          </a:p>
          <a:p>
            <a:r>
              <a:rPr lang="en-US" dirty="0"/>
              <a:t> 7  Therefore purge out the old leaven, that you may be a new lump, since you truly are unleavened. For indeed Christ, our Passover, was sacrificed for us.</a:t>
            </a:r>
          </a:p>
          <a:p>
            <a:r>
              <a:rPr lang="en-US" dirty="0"/>
              <a:t> 8 Therefore let us keep the feast, not with old leaven, nor with the leaven of malice and wickedness, but with the unleavened bread of sincerity and truth.</a:t>
            </a:r>
          </a:p>
          <a:p>
            <a:r>
              <a:rPr lang="en-US" dirty="0"/>
              <a:t> 9  I wrote to you in my epistle not to keep company with sexually immoral people.</a:t>
            </a:r>
          </a:p>
          <a:p>
            <a:r>
              <a:rPr lang="en-US" dirty="0"/>
              <a:t> 10 Yet I certainly did not mean with the sexually immoral people of this world, or with the covetous, or extortioners, or idolaters, since then you would need to go out of the world.</a:t>
            </a:r>
          </a:p>
          <a:p>
            <a:r>
              <a:rPr lang="en-US" dirty="0"/>
              <a:t> 11 But now I have written to you not to keep company with anyone named a brother, who is sexually immoral, or covetous, or an idolater, or a reviler, or a drunkard, or an extortioner--not even to eat with such a person.</a:t>
            </a:r>
          </a:p>
          <a:p>
            <a:r>
              <a:rPr lang="en-US" dirty="0"/>
              <a:t> 12 For what have I to do with judging those also who are outside? Do you not judge those who are inside?</a:t>
            </a:r>
          </a:p>
          <a:p>
            <a:r>
              <a:rPr lang="en-US" dirty="0"/>
              <a:t> 13 But those who are outside God judges. Therefore "put away from yourselves the evil person."</a:t>
            </a:r>
          </a:p>
          <a:p>
            <a:r>
              <a:rPr lang="en-US" dirty="0"/>
              <a:t>(NKJV)</a:t>
            </a:r>
          </a:p>
          <a:p>
            <a:endParaRPr lang="en-US" dirty="0"/>
          </a:p>
          <a:p>
            <a:r>
              <a:rPr lang="en-US" dirty="0"/>
              <a:t>2Th 3:6  But we command you, brethren, in the name of our Lord Jesus Christ, that you withdraw from every brother who walks disorderly and not according to the tradition which he received from us.</a:t>
            </a:r>
          </a:p>
          <a:p>
            <a:r>
              <a:rPr lang="en-US" dirty="0"/>
              <a:t>2Th 3:14 And if anyone does not obey our word in this epistle, note that person and do not keep company with him, that he may be ashamed.</a:t>
            </a:r>
          </a:p>
          <a:p>
            <a:endParaRPr lang="en-US" dirty="0"/>
          </a:p>
          <a:p>
            <a:r>
              <a:rPr lang="en-US" dirty="0"/>
              <a:t>Mt 7:1  "Judge not, that you be not judged.</a:t>
            </a:r>
          </a:p>
          <a:p>
            <a:r>
              <a:rPr lang="en-US" dirty="0"/>
              <a:t> 2 "For with what judgment you judge, you will be judged; and with the measure you use, it will be measured back to you.</a:t>
            </a:r>
          </a:p>
          <a:p>
            <a:r>
              <a:rPr lang="en-US" dirty="0"/>
              <a:t> 3 "And why do you look at the speck in your brother's eye, but do not consider the plank in your own eye?</a:t>
            </a:r>
          </a:p>
          <a:p>
            <a:r>
              <a:rPr lang="en-US" dirty="0"/>
              <a:t> 4 "Or how can you say to your brother, 'Let me remove the speck from your eye'; and look, a plank is in your own eye?</a:t>
            </a:r>
          </a:p>
          <a:p>
            <a:r>
              <a:rPr lang="en-US" dirty="0"/>
              <a:t> 5 "Hypocrite! First remove the plank from your own eye, and then you will see clearly to remove the speck from your brother's eye.</a:t>
            </a:r>
          </a:p>
          <a:p>
            <a:endParaRPr lang="en-US" dirty="0"/>
          </a:p>
          <a:p>
            <a:r>
              <a:rPr lang="en-US" dirty="0"/>
              <a:t>Mt 7:15  "Beware of false prophets, who come to you in sheep's clothing, but inwardly they are ravenous wolves.</a:t>
            </a:r>
          </a:p>
          <a:p>
            <a:endParaRPr lang="en-US" dirty="0"/>
          </a:p>
          <a:p>
            <a:r>
              <a:rPr lang="en-US" dirty="0" err="1"/>
              <a:t>Joh</a:t>
            </a:r>
            <a:r>
              <a:rPr lang="en-US" dirty="0"/>
              <a:t> 7:24 "Do not judge according to appearance, but judge with righteous judgment.“</a:t>
            </a:r>
          </a:p>
          <a:p>
            <a:endParaRPr lang="en-US" dirty="0"/>
          </a:p>
          <a:p>
            <a:r>
              <a:rPr lang="en-US" dirty="0"/>
              <a:t>1Co 10:15  I speak as to wise men; judge for yourselves what I say.</a:t>
            </a:r>
          </a:p>
          <a:p>
            <a:endParaRPr lang="en-US" dirty="0"/>
          </a:p>
          <a:p>
            <a:r>
              <a:rPr lang="en-US" dirty="0"/>
              <a:t>1Jo 4:1  Beloved, do not believe every spirit, but test the spirits, whether they are of God; because many false prophets have gone out into the world.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F87C63F-9D99-40E1-8A3E-51491F7A6004}" type="slidenum">
              <a:rPr lang="en-US" smtClean="0"/>
              <a:t>41</a:t>
            </a:fld>
            <a:endParaRPr lang="en-US"/>
          </a:p>
        </p:txBody>
      </p:sp>
      <p:sp>
        <p:nvSpPr>
          <p:cNvPr id="5" name="Footer Placeholder 4"/>
          <p:cNvSpPr>
            <a:spLocks noGrp="1"/>
          </p:cNvSpPr>
          <p:nvPr>
            <p:ph type="ftr" sz="quarter" idx="11"/>
          </p:nvPr>
        </p:nvSpPr>
        <p:spPr/>
        <p:txBody>
          <a:bodyPr/>
          <a:lstStyle/>
          <a:p>
            <a:r>
              <a:rPr lang="en-US"/>
              <a:t>Lesson 1</a:t>
            </a:r>
          </a:p>
        </p:txBody>
      </p:sp>
    </p:spTree>
    <p:extLst>
      <p:ext uri="{BB962C8B-B14F-4D97-AF65-F5344CB8AC3E}">
        <p14:creationId xmlns:p14="http://schemas.microsoft.com/office/powerpoint/2010/main" val="120549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9265915-22E8-42FF-85DD-9D21D4F2D085}" type="slidenum">
              <a:rPr lang="en-US" smtClean="0">
                <a:solidFill>
                  <a:srgbClr val="000000"/>
                </a:solidFill>
                <a:latin typeface="Arial" charset="0"/>
              </a:rPr>
              <a:pPr/>
              <a:t>42</a:t>
            </a:fld>
            <a:endParaRPr lang="en-US">
              <a:solidFill>
                <a:srgbClr val="000000"/>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p>
        </p:txBody>
      </p:sp>
      <p:sp>
        <p:nvSpPr>
          <p:cNvPr id="2" name="Footer Placeholder 1"/>
          <p:cNvSpPr>
            <a:spLocks noGrp="1"/>
          </p:cNvSpPr>
          <p:nvPr>
            <p:ph type="ftr" sz="quarter" idx="10"/>
          </p:nvPr>
        </p:nvSpPr>
        <p:spPr/>
        <p:txBody>
          <a:bodyPr/>
          <a:lstStyle/>
          <a:p>
            <a:r>
              <a:rPr lang="en-US"/>
              <a:t>Lesson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34424-7FC9-4927-90AC-03BDA9C3D1EE}" type="slidenum">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304410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69AF-1A64-4BA3-9291-7486370BF63D}" type="slidenum">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208519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69AF-1A64-4BA3-9291-7486370BF63D}" type="slidenum">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223811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0DDD-4081-478C-B592-3AC6B607898C}" type="slidenum">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157569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0DDD-4081-478C-B592-3AC6B607898C}" type="slidenum">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t>Lesson 1</a:t>
            </a:r>
          </a:p>
        </p:txBody>
      </p:sp>
    </p:spTree>
    <p:extLst>
      <p:ext uri="{BB962C8B-B14F-4D97-AF65-F5344CB8AC3E}">
        <p14:creationId xmlns:p14="http://schemas.microsoft.com/office/powerpoint/2010/main" val="243976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39938"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39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A5CBEFE-3052-4BB2-9DDD-3083B7C16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03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510994F-E46C-4AB9-9E82-D0E729AA18D1}"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Tree>
    <p:extLst>
      <p:ext uri="{BB962C8B-B14F-4D97-AF65-F5344CB8AC3E}">
        <p14:creationId xmlns:p14="http://schemas.microsoft.com/office/powerpoint/2010/main" val="139760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914401" y="1524000"/>
            <a:ext cx="7623175" cy="1752600"/>
          </a:xfrm>
        </p:spPr>
        <p:txBody>
          <a:bodyPr/>
          <a:lstStyle>
            <a:lvl1pPr>
              <a:defRPr sz="3750"/>
            </a:lvl1pPr>
          </a:lstStyle>
          <a:p>
            <a:pPr lvl="0"/>
            <a:r>
              <a:rPr lang="en-US" altLang="en-US" noProof="0"/>
              <a:t>Click to edit Master title style</a:t>
            </a:r>
          </a:p>
        </p:txBody>
      </p:sp>
      <p:sp>
        <p:nvSpPr>
          <p:cNvPr id="31747"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100"/>
            </a:lvl1pPr>
          </a:lstStyle>
          <a:p>
            <a:pPr lvl="0"/>
            <a:r>
              <a:rPr lang="en-US" altLang="en-US" noProof="0"/>
              <a:t>Click to edit Master subtitle style</a:t>
            </a:r>
          </a:p>
        </p:txBody>
      </p:sp>
      <p:sp>
        <p:nvSpPr>
          <p:cNvPr id="31748" name="Rectangle 4"/>
          <p:cNvSpPr>
            <a:spLocks noGrp="1" noChangeArrowheads="1"/>
          </p:cNvSpPr>
          <p:nvPr>
            <p:ph type="dt" sz="half" idx="2"/>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49" name="Rectangle 5"/>
          <p:cNvSpPr>
            <a:spLocks noGrp="1" noChangeArrowheads="1"/>
          </p:cNvSpPr>
          <p:nvPr>
            <p:ph type="ftr" sz="quarter" idx="3"/>
          </p:nvPr>
        </p:nvSpPr>
        <p:spPr>
          <a:xfrm>
            <a:off x="3124200" y="6243638"/>
            <a:ext cx="2895600" cy="457200"/>
          </a:xfrm>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50" name="Rectangle 6"/>
          <p:cNvSpPr>
            <a:spLocks noGrp="1" noChangeArrowheads="1"/>
          </p:cNvSpPr>
          <p:nvPr>
            <p:ph type="sldNum" sz="quarter" idx="4"/>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B32AB89-20B9-493F-BC49-58058DECC31C}"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51"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752" name="Line 8"/>
          <p:cNvSpPr>
            <a:spLocks noChangeShapeType="1"/>
          </p:cNvSpPr>
          <p:nvPr/>
        </p:nvSpPr>
        <p:spPr bwMode="auto">
          <a:xfrm>
            <a:off x="1981201"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914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4"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F010C0F5-EA7C-434A-BDA7-162D02504B10}"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Tree>
    <p:extLst>
      <p:ext uri="{BB962C8B-B14F-4D97-AF65-F5344CB8AC3E}">
        <p14:creationId xmlns:p14="http://schemas.microsoft.com/office/powerpoint/2010/main" val="1750943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914401" y="1524000"/>
            <a:ext cx="7623175" cy="1752600"/>
          </a:xfrm>
        </p:spPr>
        <p:txBody>
          <a:bodyPr/>
          <a:lstStyle>
            <a:lvl1pPr>
              <a:defRPr sz="3750"/>
            </a:lvl1pPr>
          </a:lstStyle>
          <a:p>
            <a:pPr lvl="0"/>
            <a:r>
              <a:rPr lang="en-US" altLang="en-US" noProof="0"/>
              <a:t>Click to edit Master title style</a:t>
            </a:r>
          </a:p>
        </p:txBody>
      </p:sp>
      <p:sp>
        <p:nvSpPr>
          <p:cNvPr id="31747"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100"/>
            </a:lvl1pPr>
          </a:lstStyle>
          <a:p>
            <a:pPr lvl="0"/>
            <a:r>
              <a:rPr lang="en-US" altLang="en-US" noProof="0"/>
              <a:t>Click to edit Master subtitle style</a:t>
            </a:r>
          </a:p>
        </p:txBody>
      </p:sp>
      <p:sp>
        <p:nvSpPr>
          <p:cNvPr id="31748" name="Rectangle 4"/>
          <p:cNvSpPr>
            <a:spLocks noGrp="1" noChangeArrowheads="1"/>
          </p:cNvSpPr>
          <p:nvPr>
            <p:ph type="dt" sz="half" idx="2"/>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49" name="Rectangle 5"/>
          <p:cNvSpPr>
            <a:spLocks noGrp="1" noChangeArrowheads="1"/>
          </p:cNvSpPr>
          <p:nvPr>
            <p:ph type="ftr" sz="quarter" idx="3"/>
          </p:nvPr>
        </p:nvSpPr>
        <p:spPr>
          <a:xfrm>
            <a:off x="3124200" y="6243638"/>
            <a:ext cx="2895600" cy="457200"/>
          </a:xfrm>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50" name="Rectangle 6"/>
          <p:cNvSpPr>
            <a:spLocks noGrp="1" noChangeArrowheads="1"/>
          </p:cNvSpPr>
          <p:nvPr>
            <p:ph type="sldNum" sz="quarter" idx="4"/>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B32AB89-20B9-493F-BC49-58058DECC31C}"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51"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752" name="Line 8"/>
          <p:cNvSpPr>
            <a:spLocks noChangeShapeType="1"/>
          </p:cNvSpPr>
          <p:nvPr/>
        </p:nvSpPr>
        <p:spPr bwMode="auto">
          <a:xfrm>
            <a:off x="1981201"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202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D3D9946-4E38-4EFA-BD86-D37F684DDA11}"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178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D3D9946-4E38-4EFA-BD86-D37F684DDA11}"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75713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510994F-E46C-4AB9-9E82-D0E729AA18D1}"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Tree>
    <p:extLst>
      <p:ext uri="{BB962C8B-B14F-4D97-AF65-F5344CB8AC3E}">
        <p14:creationId xmlns:p14="http://schemas.microsoft.com/office/powerpoint/2010/main" val="3161906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D3D9946-4E38-4EFA-BD86-D37F684DDA11}"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2230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914401" y="1524000"/>
            <a:ext cx="7623175" cy="1752600"/>
          </a:xfrm>
        </p:spPr>
        <p:txBody>
          <a:bodyPr/>
          <a:lstStyle>
            <a:lvl1pPr>
              <a:defRPr sz="3750"/>
            </a:lvl1pPr>
          </a:lstStyle>
          <a:p>
            <a:pPr lvl="0"/>
            <a:r>
              <a:rPr lang="en-US" altLang="en-US" noProof="0"/>
              <a:t>Click to edit Master title style</a:t>
            </a:r>
          </a:p>
        </p:txBody>
      </p:sp>
      <p:sp>
        <p:nvSpPr>
          <p:cNvPr id="31747"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100"/>
            </a:lvl1pPr>
          </a:lstStyle>
          <a:p>
            <a:pPr lvl="0"/>
            <a:r>
              <a:rPr lang="en-US" altLang="en-US" noProof="0"/>
              <a:t>Click to edit Master subtitle style</a:t>
            </a:r>
          </a:p>
        </p:txBody>
      </p:sp>
      <p:sp>
        <p:nvSpPr>
          <p:cNvPr id="31748" name="Rectangle 4"/>
          <p:cNvSpPr>
            <a:spLocks noGrp="1" noChangeArrowheads="1"/>
          </p:cNvSpPr>
          <p:nvPr>
            <p:ph type="dt" sz="half" idx="2"/>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49" name="Rectangle 5"/>
          <p:cNvSpPr>
            <a:spLocks noGrp="1" noChangeArrowheads="1"/>
          </p:cNvSpPr>
          <p:nvPr>
            <p:ph type="ftr" sz="quarter" idx="3"/>
          </p:nvPr>
        </p:nvSpPr>
        <p:spPr>
          <a:xfrm>
            <a:off x="3124200" y="6243638"/>
            <a:ext cx="2895600" cy="457200"/>
          </a:xfrm>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50" name="Rectangle 6"/>
          <p:cNvSpPr>
            <a:spLocks noGrp="1" noChangeArrowheads="1"/>
          </p:cNvSpPr>
          <p:nvPr>
            <p:ph type="sldNum" sz="quarter" idx="4"/>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B32AB89-20B9-493F-BC49-58058DECC31C}"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51"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752" name="Line 8"/>
          <p:cNvSpPr>
            <a:spLocks noChangeShapeType="1"/>
          </p:cNvSpPr>
          <p:nvPr/>
        </p:nvSpPr>
        <p:spPr bwMode="auto">
          <a:xfrm>
            <a:off x="1981201"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326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D3D9946-4E38-4EFA-BD86-D37F684DDA11}"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4159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096E483-BCED-41DD-A3A5-7DAEC10D3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773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2"/>
            <a:ext cx="38100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876800" y="1600202"/>
            <a:ext cx="3810000" cy="4530725"/>
          </a:xfrm>
        </p:spPr>
        <p:txBody>
          <a:bodyPr/>
          <a:lstStyle/>
          <a:p>
            <a:pPr lvl="0"/>
            <a:endParaRPr lang="en-US" noProof="0"/>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Garamond"/>
              <a:ea typeface="+mn-ea"/>
              <a:cs typeface="+mn-cs"/>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Garamond"/>
              <a:ea typeface="+mn-ea"/>
              <a:cs typeface="+mn-cs"/>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42B22A0-5E1E-40ED-B62F-421D25828653}" type="slidenum">
              <a:rPr kumimoji="0" lang="en-US" altLang="en-US" sz="9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3470770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D3D9946-4E38-4EFA-BD86-D37F684DDA11}"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4758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510994F-E46C-4AB9-9E82-D0E729AA18D1}"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Tree>
    <p:extLst>
      <p:ext uri="{BB962C8B-B14F-4D97-AF65-F5344CB8AC3E}">
        <p14:creationId xmlns:p14="http://schemas.microsoft.com/office/powerpoint/2010/main" val="107739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65D10AC7-5D51-4F38-931A-8D20DC04AFF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75431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65D10AC7-5D51-4F38-931A-8D20DC04AFF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75431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914401" y="1524000"/>
            <a:ext cx="7623175" cy="1752600"/>
          </a:xfrm>
        </p:spPr>
        <p:txBody>
          <a:bodyPr/>
          <a:lstStyle>
            <a:lvl1pPr>
              <a:defRPr sz="3750"/>
            </a:lvl1pPr>
          </a:lstStyle>
          <a:p>
            <a:pPr lvl="0"/>
            <a:r>
              <a:rPr lang="en-US" altLang="en-US" noProof="0"/>
              <a:t>Click to edit Master title style</a:t>
            </a:r>
          </a:p>
        </p:txBody>
      </p:sp>
      <p:sp>
        <p:nvSpPr>
          <p:cNvPr id="31747"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100"/>
            </a:lvl1pPr>
          </a:lstStyle>
          <a:p>
            <a:pPr lvl="0"/>
            <a:r>
              <a:rPr lang="en-US" altLang="en-US" noProof="0"/>
              <a:t>Click to edit Master subtitle style</a:t>
            </a:r>
          </a:p>
        </p:txBody>
      </p:sp>
      <p:sp>
        <p:nvSpPr>
          <p:cNvPr id="31748" name="Rectangle 4"/>
          <p:cNvSpPr>
            <a:spLocks noGrp="1" noChangeArrowheads="1"/>
          </p:cNvSpPr>
          <p:nvPr>
            <p:ph type="dt" sz="half" idx="2"/>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49" name="Rectangle 5"/>
          <p:cNvSpPr>
            <a:spLocks noGrp="1" noChangeArrowheads="1"/>
          </p:cNvSpPr>
          <p:nvPr>
            <p:ph type="ftr" sz="quarter" idx="3"/>
          </p:nvPr>
        </p:nvSpPr>
        <p:spPr>
          <a:xfrm>
            <a:off x="3124200" y="6243638"/>
            <a:ext cx="2895600" cy="457200"/>
          </a:xfrm>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50" name="Rectangle 6"/>
          <p:cNvSpPr>
            <a:spLocks noGrp="1" noChangeArrowheads="1"/>
          </p:cNvSpPr>
          <p:nvPr>
            <p:ph type="sldNum" sz="quarter" idx="4"/>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B32AB89-20B9-493F-BC49-58058DECC31C}"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31751"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31752" name="Line 8"/>
          <p:cNvSpPr>
            <a:spLocks noChangeShapeType="1"/>
          </p:cNvSpPr>
          <p:nvPr/>
        </p:nvSpPr>
        <p:spPr bwMode="auto">
          <a:xfrm>
            <a:off x="1981201"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357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4"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F010C0F5-EA7C-434A-BDA7-162D02504B10}"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Tree>
    <p:extLst>
      <p:ext uri="{BB962C8B-B14F-4D97-AF65-F5344CB8AC3E}">
        <p14:creationId xmlns:p14="http://schemas.microsoft.com/office/powerpoint/2010/main" val="356797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B834B2C-EC77-4706-AB83-E9E3263D33E5}" type="slidenum">
              <a:rPr kumimoji="0" lang="en-US" altLang="en-US" sz="135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59223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B834B2C-EC77-4706-AB83-E9E3263D33E5}" type="slidenum">
              <a:rPr kumimoji="0" lang="en-US" altLang="en-US" sz="135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31226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510994F-E46C-4AB9-9E82-D0E729AA18D1}" type="slidenum">
              <a:rPr kumimoji="0" lang="en-US" altLang="en-US" sz="1350" b="0" i="0" u="none" strike="noStrike" kern="0" cap="none" spc="0" normalizeH="0" baseline="0" noProof="0" smtClean="0">
                <a:ln>
                  <a:noFill/>
                </a:ln>
                <a:solidFill>
                  <a:sysClr val="windowText" lastClr="000000"/>
                </a:solidFill>
                <a:effectLst/>
                <a:uLnTx/>
                <a:uFillTx/>
                <a:latin typeface="Garamond"/>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350" b="0" i="0" u="none" strike="noStrike" kern="0" cap="none" spc="0" normalizeH="0" baseline="0" noProof="0">
              <a:ln>
                <a:noFill/>
              </a:ln>
              <a:solidFill>
                <a:sysClr val="windowText" lastClr="000000"/>
              </a:solidFill>
              <a:effectLst/>
              <a:uLnTx/>
              <a:uFillTx/>
              <a:latin typeface="Garamond"/>
              <a:ea typeface="+mn-ea"/>
              <a:cs typeface="+mn-cs"/>
            </a:endParaRPr>
          </a:p>
        </p:txBody>
      </p:sp>
    </p:spTree>
    <p:extLst>
      <p:ext uri="{BB962C8B-B14F-4D97-AF65-F5344CB8AC3E}">
        <p14:creationId xmlns:p14="http://schemas.microsoft.com/office/powerpoint/2010/main" val="10020194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38918"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defRPr/>
            </a:pPr>
            <a:endParaRPr lang="en-US">
              <a:solidFill>
                <a:srgbClr val="000000"/>
              </a:solidFill>
            </a:endParaRPr>
          </a:p>
        </p:txBody>
      </p:sp>
      <p:sp>
        <p:nvSpPr>
          <p:cNvPr id="3891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defRPr/>
            </a:pPr>
            <a:endParaRPr lang="en-US">
              <a:solidFill>
                <a:srgbClr val="000000"/>
              </a:solidFill>
            </a:endParaRPr>
          </a:p>
        </p:txBody>
      </p:sp>
      <p:sp>
        <p:nvSpPr>
          <p:cNvPr id="38920"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6FFE98C1-73B0-45C9-BF5F-BE1051DF4048}"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337801789"/>
      </p:ext>
    </p:extLst>
  </p:cSld>
  <p:clrMap bg1="lt1" tx1="dk1" bg2="lt2" tx2="dk2" accent1="accent1" accent2="accent2" accent3="accent3" accent4="accent4" accent5="accent5" accent6="accent6" hlink="hlink" folHlink="folHlink"/>
  <p:sldLayoutIdLst>
    <p:sldLayoutId id="2147483679"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90837428"/>
      </p:ext>
    </p:extLst>
  </p:cSld>
  <p:clrMap bg1="lt1" tx1="dk1" bg2="lt2" tx2="dk2" accent1="accent1" accent2="accent2" accent3="accent3" accent4="accent4" accent5="accent5" accent6="accent6" hlink="hlink" folHlink="folHlink"/>
  <p:sldLayoutIdLst>
    <p:sldLayoutId id="2147483681"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549554363"/>
      </p:ext>
    </p:extLst>
  </p:cSld>
  <p:clrMap bg1="lt1" tx1="dk1" bg2="lt2" tx2="dk2" accent1="accent1" accent2="accent2" accent3="accent3" accent4="accent4" accent5="accent5" accent6="accent6" hlink="hlink" folHlink="folHlink"/>
  <p:sldLayoutIdLst>
    <p:sldLayoutId id="2147483683"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1072713289"/>
      </p:ext>
    </p:extLst>
  </p:cSld>
  <p:clrMap bg1="lt1" tx1="dk1" bg2="lt2" tx2="dk2" accent1="accent1" accent2="accent2" accent3="accent3" accent4="accent4" accent5="accent5" accent6="accent6" hlink="hlink" folHlink="folHlink"/>
  <p:sldLayoutIdLst>
    <p:sldLayoutId id="2147483685"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734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5F5CC89F-8288-4C7D-A8D1-16EC14286B08}" type="slidenum">
              <a:rPr lang="en-US" altLang="en-US"/>
              <a:pPr/>
              <a:t>‹#›</a:t>
            </a:fld>
            <a:endParaRPr lang="en-US" altLang="en-US"/>
          </a:p>
        </p:txBody>
      </p:sp>
    </p:spTree>
    <p:extLst>
      <p:ext uri="{BB962C8B-B14F-4D97-AF65-F5344CB8AC3E}">
        <p14:creationId xmlns:p14="http://schemas.microsoft.com/office/powerpoint/2010/main" val="3086944856"/>
      </p:ext>
    </p:extLst>
  </p:cSld>
  <p:clrMap bg1="lt1" tx1="dk1" bg2="lt2" tx2="dk2" accent1="accent1" accent2="accent2" accent3="accent3" accent4="accent4" accent5="accent5" accent6="accent6" hlink="hlink" folHlink="folHlink"/>
  <p:sldLayoutIdLst>
    <p:sldLayoutId id="2147483687" r:id="rId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734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5F5CC89F-8288-4C7D-A8D1-16EC14286B08}" type="slidenum">
              <a:rPr lang="en-US" altLang="en-US"/>
              <a:pPr/>
              <a:t>‹#›</a:t>
            </a:fld>
            <a:endParaRPr lang="en-US" altLang="en-US"/>
          </a:p>
        </p:txBody>
      </p:sp>
    </p:spTree>
    <p:extLst>
      <p:ext uri="{BB962C8B-B14F-4D97-AF65-F5344CB8AC3E}">
        <p14:creationId xmlns:p14="http://schemas.microsoft.com/office/powerpoint/2010/main" val="2177188603"/>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771566087"/>
      </p:ext>
    </p:extLst>
  </p:cSld>
  <p:clrMap bg1="lt1" tx1="dk1" bg2="lt2" tx2="dk2" accent1="accent1" accent2="accent2" accent3="accent3" accent4="accent4" accent5="accent5" accent6="accent6" hlink="hlink" folHlink="folHlink"/>
  <p:sldLayoutIdLst>
    <p:sldLayoutId id="2147483691"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734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5F5CC89F-8288-4C7D-A8D1-16EC14286B08}" type="slidenum">
              <a:rPr lang="en-US" altLang="en-US"/>
              <a:pPr/>
              <a:t>‹#›</a:t>
            </a:fld>
            <a:endParaRPr lang="en-US" altLang="en-US"/>
          </a:p>
        </p:txBody>
      </p:sp>
    </p:spTree>
    <p:extLst>
      <p:ext uri="{BB962C8B-B14F-4D97-AF65-F5344CB8AC3E}">
        <p14:creationId xmlns:p14="http://schemas.microsoft.com/office/powerpoint/2010/main" val="627958650"/>
      </p:ext>
    </p:extLst>
  </p:cSld>
  <p:clrMap bg1="lt1" tx1="dk1" bg2="lt2" tx2="dk2" accent1="accent1" accent2="accent2" accent3="accent3" accent4="accent4" accent5="accent5" accent6="accent6" hlink="hlink" folHlink="folHlink"/>
  <p:sldLayoutIdLst>
    <p:sldLayoutId id="2147483693" r:id="rId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2116530981"/>
      </p:ext>
    </p:extLst>
  </p:cSld>
  <p:clrMap bg1="lt1" tx1="dk1" bg2="lt2" tx2="dk2" accent1="accent1" accent2="accent2" accent3="accent3" accent4="accent4" accent5="accent5" accent6="accent6" hlink="hlink" folHlink="folHlink"/>
  <p:sldLayoutIdLst>
    <p:sldLayoutId id="2147483695"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734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5F5CC89F-8288-4C7D-A8D1-16EC14286B08}" type="slidenum">
              <a:rPr lang="en-US" altLang="en-US"/>
              <a:pPr/>
              <a:t>‹#›</a:t>
            </a:fld>
            <a:endParaRPr lang="en-US" altLang="en-US"/>
          </a:p>
        </p:txBody>
      </p:sp>
    </p:spTree>
    <p:extLst>
      <p:ext uri="{BB962C8B-B14F-4D97-AF65-F5344CB8AC3E}">
        <p14:creationId xmlns:p14="http://schemas.microsoft.com/office/powerpoint/2010/main" val="3757781696"/>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38918"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defRPr/>
            </a:pPr>
            <a:endParaRPr lang="en-US">
              <a:solidFill>
                <a:srgbClr val="000000"/>
              </a:solidFill>
            </a:endParaRPr>
          </a:p>
        </p:txBody>
      </p:sp>
      <p:sp>
        <p:nvSpPr>
          <p:cNvPr id="3891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defRPr/>
            </a:pPr>
            <a:endParaRPr lang="en-US">
              <a:solidFill>
                <a:srgbClr val="000000"/>
              </a:solidFill>
            </a:endParaRPr>
          </a:p>
        </p:txBody>
      </p:sp>
      <p:sp>
        <p:nvSpPr>
          <p:cNvPr id="38920"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6FFE98C1-73B0-45C9-BF5F-BE1051DF4048}"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243965186"/>
      </p:ext>
    </p:extLst>
  </p:cSld>
  <p:clrMap bg1="lt1" tx1="dk1" bg2="lt2" tx2="dk2" accent1="accent1" accent2="accent2" accent3="accent3" accent4="accent4" accent5="accent5" accent6="accent6" hlink="hlink" folHlink="folHlink"/>
  <p:sldLayoutIdLst>
    <p:sldLayoutId id="2147483699"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734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5F5CC89F-8288-4C7D-A8D1-16EC14286B08}" type="slidenum">
              <a:rPr lang="en-US" altLang="en-US"/>
              <a:pPr/>
              <a:t>‹#›</a:t>
            </a:fld>
            <a:endParaRPr lang="en-US" altLang="en-US"/>
          </a:p>
        </p:txBody>
      </p:sp>
    </p:spTree>
    <p:extLst>
      <p:ext uri="{BB962C8B-B14F-4D97-AF65-F5344CB8AC3E}">
        <p14:creationId xmlns:p14="http://schemas.microsoft.com/office/powerpoint/2010/main" val="189916330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2017609691"/>
      </p:ext>
    </p:extLst>
  </p:cSld>
  <p:clrMap bg1="lt1" tx1="dk1" bg2="lt2" tx2="dk2" accent1="accent1" accent2="accent2" accent3="accent3" accent4="accent4" accent5="accent5" accent6="accent6" hlink="hlink" folHlink="folHlink"/>
  <p:sldLayoutIdLst>
    <p:sldLayoutId id="2147483703"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mj-lt"/>
              </a:defRPr>
            </a:lvl1pPr>
          </a:lstStyle>
          <a:p>
            <a:pPr>
              <a:defRPr/>
            </a:pPr>
            <a:fld id="{F0BF3956-1F41-4D65-A548-9AAE9E422C34}" type="slidenum">
              <a:rPr lang="en-US" altLang="en-US"/>
              <a:pPr>
                <a:defRPr/>
              </a:pPr>
              <a:t>‹#›</a:t>
            </a:fld>
            <a:endParaRPr lang="en-US" altLang="en-US"/>
          </a:p>
        </p:txBody>
      </p:sp>
      <p:sp>
        <p:nvSpPr>
          <p:cNvPr id="2055"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52489637"/>
      </p:ext>
    </p:extLst>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eaLnBrk="1" fontAlgn="base" hangingPunct="1">
        <a:spcBef>
          <a:spcPct val="0"/>
        </a:spcBef>
        <a:spcAft>
          <a:spcPct val="0"/>
        </a:spcAft>
        <a:defRPr sz="4200">
          <a:solidFill>
            <a:schemeClr val="tx2"/>
          </a:solidFill>
          <a:latin typeface="Garamond" panose="02020404030301010803" pitchFamily="18" charset="0"/>
        </a:defRPr>
      </a:lvl6pPr>
      <a:lvl7pPr marL="914400" algn="l" rtl="0" eaLnBrk="1" fontAlgn="base" hangingPunct="1">
        <a:spcBef>
          <a:spcPct val="0"/>
        </a:spcBef>
        <a:spcAft>
          <a:spcPct val="0"/>
        </a:spcAft>
        <a:defRPr sz="4200">
          <a:solidFill>
            <a:schemeClr val="tx2"/>
          </a:solidFill>
          <a:latin typeface="Garamond" panose="02020404030301010803" pitchFamily="18" charset="0"/>
        </a:defRPr>
      </a:lvl7pPr>
      <a:lvl8pPr marL="1371600" algn="l" rtl="0" eaLnBrk="1" fontAlgn="base" hangingPunct="1">
        <a:spcBef>
          <a:spcPct val="0"/>
        </a:spcBef>
        <a:spcAft>
          <a:spcPct val="0"/>
        </a:spcAft>
        <a:defRPr sz="4200">
          <a:solidFill>
            <a:schemeClr val="tx2"/>
          </a:solidFill>
          <a:latin typeface="Garamond" panose="02020404030301010803" pitchFamily="18" charset="0"/>
        </a:defRPr>
      </a:lvl8pPr>
      <a:lvl9pPr marL="1828800" algn="l" rtl="0" eaLnBrk="1" fontAlgn="base" hangingPunct="1">
        <a:spcBef>
          <a:spcPct val="0"/>
        </a:spcBef>
        <a:spcAft>
          <a:spcPct val="0"/>
        </a:spcAft>
        <a:defRPr sz="4200">
          <a:solidFill>
            <a:schemeClr val="tx2"/>
          </a:solidFill>
          <a:latin typeface="Garamond" panose="02020404030301010803" pitchFamily="18"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9793C09-AC2A-4DF7-A848-66C1F5C06872}" type="slidenum">
              <a:rPr lang="en-US">
                <a:solidFill>
                  <a:srgbClr val="000000">
                    <a:tint val="75000"/>
                  </a:srgbClr>
                </a:solidFill>
              </a:rPr>
              <a:pPr>
                <a:defRPr/>
              </a:pPr>
              <a:t>‹#›</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9793C09-AC2A-4DF7-A848-66C1F5C06872}" type="slidenum">
              <a:rPr lang="en-US">
                <a:solidFill>
                  <a:srgbClr val="000000">
                    <a:tint val="75000"/>
                  </a:srgbClr>
                </a:solidFill>
              </a:rPr>
              <a:pPr>
                <a:defRPr/>
              </a:pPr>
              <a:t>‹#›</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1480975639"/>
      </p:ext>
    </p:extLst>
  </p:cSld>
  <p:clrMap bg1="lt1" tx1="dk1" bg2="lt2" tx2="dk2" accent1="accent1" accent2="accent2" accent3="accent3" accent4="accent4" accent5="accent5" accent6="accent6" hlink="hlink" folHlink="folHlink"/>
  <p:sldLayoutIdLst>
    <p:sldLayoutId id="2147483669"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821106826"/>
      </p:ext>
    </p:extLst>
  </p:cSld>
  <p:clrMap bg1="lt1" tx1="dk1" bg2="lt2" tx2="dk2" accent1="accent1" accent2="accent2" accent3="accent3" accent4="accent4" accent5="accent5" accent6="accent6" hlink="hlink" folHlink="folHlink"/>
  <p:sldLayoutIdLst>
    <p:sldLayoutId id="2147483671"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86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endParaRPr lang="en-US" alt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vl1pPr>
          </a:lstStyle>
          <a:p>
            <a:endParaRPr lang="en-US" alt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fld id="{9CBAA288-CD67-490F-84AF-988BE04ECB6F}" type="slidenum">
              <a:rPr lang="en-US" altLang="en-US"/>
              <a:pPr/>
              <a:t>‹#›</a:t>
            </a:fld>
            <a:endParaRPr lang="en-US" altLang="en-US"/>
          </a:p>
        </p:txBody>
      </p:sp>
    </p:spTree>
    <p:extLst>
      <p:ext uri="{BB962C8B-B14F-4D97-AF65-F5344CB8AC3E}">
        <p14:creationId xmlns:p14="http://schemas.microsoft.com/office/powerpoint/2010/main" val="4230529141"/>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86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endParaRPr lang="en-US" alt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vl1pPr>
          </a:lstStyle>
          <a:p>
            <a:endParaRPr lang="en-US" alt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fld id="{9CBAA288-CD67-490F-84AF-988BE04ECB6F}" type="slidenum">
              <a:rPr lang="en-US" altLang="en-US"/>
              <a:pPr/>
              <a:t>‹#›</a:t>
            </a:fld>
            <a:endParaRPr lang="en-US" altLang="en-US"/>
          </a:p>
        </p:txBody>
      </p:sp>
    </p:spTree>
    <p:extLst>
      <p:ext uri="{BB962C8B-B14F-4D97-AF65-F5344CB8AC3E}">
        <p14:creationId xmlns:p14="http://schemas.microsoft.com/office/powerpoint/2010/main" val="1648385918"/>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2"/>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307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DC836CB4-9A3B-4F9F-8D6A-D640174CAB5A}" type="slidenum">
              <a:rPr lang="en-US" altLang="en-US" smtClean="0"/>
              <a:pPr/>
              <a:t>‹#›</a:t>
            </a:fld>
            <a:endParaRPr lang="en-US" altLang="en-US"/>
          </a:p>
        </p:txBody>
      </p:sp>
      <p:sp>
        <p:nvSpPr>
          <p:cNvPr id="30727"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07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171905942"/>
      </p:ext>
    </p:extLst>
  </p:cSld>
  <p:clrMap bg1="lt1" tx1="dk1" bg2="lt2" tx2="dk2" accent1="accent1" accent2="accent2" accent3="accent3" accent4="accent4" accent5="accent5" accent6="accent6" hlink="hlink" folHlink="folHlink"/>
  <p:sldLayoutIdLst>
    <p:sldLayoutId id="2147483677" r:id="rId1"/>
  </p:sldLayoutIdLst>
  <p:txStyles>
    <p:titleStyle>
      <a:lvl1pPr algn="l" rtl="0" eaLnBrk="1" fontAlgn="base" hangingPunct="1">
        <a:spcBef>
          <a:spcPct val="0"/>
        </a:spcBef>
        <a:spcAft>
          <a:spcPct val="0"/>
        </a:spcAft>
        <a:defRPr sz="3150" kern="12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Garamond" panose="02020404030301010803" pitchFamily="18" charset="0"/>
        </a:defRPr>
      </a:lvl2pPr>
      <a:lvl3pPr algn="l" rtl="0" eaLnBrk="1" fontAlgn="base" hangingPunct="1">
        <a:spcBef>
          <a:spcPct val="0"/>
        </a:spcBef>
        <a:spcAft>
          <a:spcPct val="0"/>
        </a:spcAft>
        <a:defRPr sz="3150">
          <a:solidFill>
            <a:schemeClr val="tx2"/>
          </a:solidFill>
          <a:latin typeface="Garamond" panose="02020404030301010803" pitchFamily="18" charset="0"/>
        </a:defRPr>
      </a:lvl3pPr>
      <a:lvl4pPr algn="l" rtl="0" eaLnBrk="1" fontAlgn="base" hangingPunct="1">
        <a:spcBef>
          <a:spcPct val="0"/>
        </a:spcBef>
        <a:spcAft>
          <a:spcPct val="0"/>
        </a:spcAft>
        <a:defRPr sz="3150">
          <a:solidFill>
            <a:schemeClr val="tx2"/>
          </a:solidFill>
          <a:latin typeface="Garamond" panose="02020404030301010803" pitchFamily="18" charset="0"/>
        </a:defRPr>
      </a:lvl4pPr>
      <a:lvl5pPr algn="l" rtl="0" eaLnBrk="1" fontAlgn="base" hangingPunct="1">
        <a:spcBef>
          <a:spcPct val="0"/>
        </a:spcBef>
        <a:spcAft>
          <a:spcPct val="0"/>
        </a:spcAft>
        <a:defRPr sz="3150">
          <a:solidFill>
            <a:schemeClr val="tx2"/>
          </a:solidFill>
          <a:latin typeface="Garamond" panose="02020404030301010803" pitchFamily="18" charset="0"/>
        </a:defRPr>
      </a:lvl5pPr>
      <a:lvl6pPr marL="342900" algn="l" rtl="0" eaLnBrk="1" fontAlgn="base" hangingPunct="1">
        <a:spcBef>
          <a:spcPct val="0"/>
        </a:spcBef>
        <a:spcAft>
          <a:spcPct val="0"/>
        </a:spcAft>
        <a:defRPr sz="3150">
          <a:solidFill>
            <a:schemeClr val="tx2"/>
          </a:solidFill>
          <a:latin typeface="Garamond" panose="02020404030301010803" pitchFamily="18" charset="0"/>
        </a:defRPr>
      </a:lvl6pPr>
      <a:lvl7pPr marL="685800" algn="l" rtl="0" eaLnBrk="1" fontAlgn="base" hangingPunct="1">
        <a:spcBef>
          <a:spcPct val="0"/>
        </a:spcBef>
        <a:spcAft>
          <a:spcPct val="0"/>
        </a:spcAft>
        <a:defRPr sz="3150">
          <a:solidFill>
            <a:schemeClr val="tx2"/>
          </a:solidFill>
          <a:latin typeface="Garamond" panose="02020404030301010803" pitchFamily="18" charset="0"/>
        </a:defRPr>
      </a:lvl7pPr>
      <a:lvl8pPr marL="1028700" algn="l" rtl="0" eaLnBrk="1" fontAlgn="base" hangingPunct="1">
        <a:spcBef>
          <a:spcPct val="0"/>
        </a:spcBef>
        <a:spcAft>
          <a:spcPct val="0"/>
        </a:spcAft>
        <a:defRPr sz="3150">
          <a:solidFill>
            <a:schemeClr val="tx2"/>
          </a:solidFill>
          <a:latin typeface="Garamond" panose="02020404030301010803" pitchFamily="18" charset="0"/>
        </a:defRPr>
      </a:lvl8pPr>
      <a:lvl9pPr marL="1371600" algn="l" rtl="0" eaLnBrk="1" fontAlgn="base" hangingPunct="1">
        <a:spcBef>
          <a:spcPct val="0"/>
        </a:spcBef>
        <a:spcAft>
          <a:spcPct val="0"/>
        </a:spcAft>
        <a:defRPr sz="315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eaLnBrk="1" fontAlgn="base" hangingPunct="1">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eaLnBrk="1" fontAlgn="base" hangingPunct="1">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eaLnBrk="1" fontAlgn="base" hangingPunct="1">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143000" y="48006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pPr>
            <a:r>
              <a:rPr lang="en-US">
                <a:solidFill>
                  <a:srgbClr val="FFFFFF"/>
                </a:solidFill>
                <a:latin typeface="Calibri"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09600" y="1219200"/>
            <a:ext cx="5717381" cy="1314450"/>
          </a:xfrm>
        </p:spPr>
        <p:txBody>
          <a:bodyPr/>
          <a:lstStyle/>
          <a:p>
            <a:pPr eaLnBrk="1" hangingPunct="1"/>
            <a:r>
              <a:rPr lang="en-US" altLang="en-US" sz="4200" b="1" dirty="0"/>
              <a:t>The Second Retirement</a:t>
            </a:r>
            <a:br>
              <a:rPr lang="en-US" altLang="en-US" sz="4200" b="1" dirty="0"/>
            </a:br>
            <a:endParaRPr lang="en-US" altLang="en-US" sz="4200" b="1" dirty="0"/>
          </a:p>
        </p:txBody>
      </p:sp>
      <p:sp>
        <p:nvSpPr>
          <p:cNvPr id="17411" name="Rectangle 3"/>
          <p:cNvSpPr>
            <a:spLocks noGrp="1" noChangeArrowheads="1"/>
          </p:cNvSpPr>
          <p:nvPr>
            <p:ph type="subTitle" idx="1"/>
          </p:nvPr>
        </p:nvSpPr>
        <p:spPr/>
        <p:txBody>
          <a:bodyPr/>
          <a:lstStyle/>
          <a:p>
            <a:pPr eaLnBrk="1" hangingPunct="1"/>
            <a:endParaRPr lang="en-US" altLang="en-US" sz="2700"/>
          </a:p>
        </p:txBody>
      </p:sp>
    </p:spTree>
    <p:extLst>
      <p:ext uri="{BB962C8B-B14F-4D97-AF65-F5344CB8AC3E}">
        <p14:creationId xmlns:p14="http://schemas.microsoft.com/office/powerpoint/2010/main" val="256025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366117" y="256852"/>
            <a:ext cx="6011465" cy="685800"/>
          </a:xfrm>
        </p:spPr>
        <p:txBody>
          <a:bodyPr/>
          <a:lstStyle/>
          <a:p>
            <a:r>
              <a:rPr lang="en-US" altLang="en-US" sz="4200" b="1" dirty="0"/>
              <a:t>Looking for Quiet</a:t>
            </a:r>
            <a:br>
              <a:rPr lang="en-US" altLang="en-US" b="1" dirty="0"/>
            </a:br>
            <a:r>
              <a:rPr lang="en-US" altLang="en-US" sz="2100" b="1" dirty="0"/>
              <a:t>Matthew 15:21-28; Mark 7:24-30</a:t>
            </a:r>
            <a:endParaRPr lang="en-US" altLang="en-US" b="1" dirty="0"/>
          </a:p>
        </p:txBody>
      </p:sp>
      <p:sp>
        <p:nvSpPr>
          <p:cNvPr id="5123" name="Rectangle 3"/>
          <p:cNvSpPr>
            <a:spLocks noGrp="1" noChangeArrowheads="1"/>
          </p:cNvSpPr>
          <p:nvPr>
            <p:ph type="body" sz="half" idx="1"/>
          </p:nvPr>
        </p:nvSpPr>
        <p:spPr>
          <a:xfrm>
            <a:off x="327691" y="1923835"/>
            <a:ext cx="3731930" cy="3314700"/>
          </a:xfrm>
        </p:spPr>
        <p:txBody>
          <a:bodyPr/>
          <a:lstStyle/>
          <a:p>
            <a:r>
              <a:rPr lang="en-US" altLang="en-US" sz="3200" dirty="0"/>
              <a:t>Jesus went to the region of </a:t>
            </a:r>
            <a:r>
              <a:rPr lang="en-US" altLang="en-US" sz="3200" dirty="0" err="1"/>
              <a:t>Tyre</a:t>
            </a:r>
            <a:r>
              <a:rPr lang="en-US" altLang="en-US" sz="3200" dirty="0"/>
              <a:t> and Sidon</a:t>
            </a:r>
          </a:p>
          <a:p>
            <a:endParaRPr lang="en-US" altLang="en-US" sz="2400" dirty="0"/>
          </a:p>
          <a:p>
            <a:pPr marL="0" indent="0">
              <a:buNone/>
            </a:pPr>
            <a:endParaRPr lang="en-US" altLang="en-US" sz="2100" dirty="0"/>
          </a:p>
        </p:txBody>
      </p:sp>
      <p:pic>
        <p:nvPicPr>
          <p:cNvPr id="3" name="Content Placeholder 2"/>
          <p:cNvPicPr>
            <a:picLocks noGrp="1" noChangeAspect="1"/>
          </p:cNvPicPr>
          <p:nvPr>
            <p:ph sz="half" idx="2"/>
          </p:nvPr>
        </p:nvPicPr>
        <p:blipFill>
          <a:blip r:embed="rId3"/>
          <a:stretch>
            <a:fillRect/>
          </a:stretch>
        </p:blipFill>
        <p:spPr>
          <a:xfrm>
            <a:off x="4407141" y="1828801"/>
            <a:ext cx="3363852" cy="3822938"/>
          </a:xfrm>
          <a:prstGeom prst="rect">
            <a:avLst/>
          </a:prstGeom>
        </p:spPr>
      </p:pic>
      <p:pic>
        <p:nvPicPr>
          <p:cNvPr id="9" name="Picture 8"/>
          <p:cNvPicPr>
            <a:picLocks noChangeAspect="1"/>
          </p:cNvPicPr>
          <p:nvPr/>
        </p:nvPicPr>
        <p:blipFill>
          <a:blip r:embed="rId4"/>
          <a:stretch>
            <a:fillRect/>
          </a:stretch>
        </p:blipFill>
        <p:spPr>
          <a:xfrm rot="19797484">
            <a:off x="3104044" y="3916992"/>
            <a:ext cx="2716694" cy="306586"/>
          </a:xfrm>
          <a:prstGeom prst="rect">
            <a:avLst/>
          </a:prstGeom>
        </p:spPr>
      </p:pic>
      <p:pic>
        <p:nvPicPr>
          <p:cNvPr id="10" name="Picture 9"/>
          <p:cNvPicPr>
            <a:picLocks noChangeAspect="1"/>
          </p:cNvPicPr>
          <p:nvPr/>
        </p:nvPicPr>
        <p:blipFill>
          <a:blip r:embed="rId4"/>
          <a:stretch>
            <a:fillRect/>
          </a:stretch>
        </p:blipFill>
        <p:spPr>
          <a:xfrm rot="19262661">
            <a:off x="3473168" y="2767118"/>
            <a:ext cx="3110505" cy="355253"/>
          </a:xfrm>
          <a:prstGeom prst="rect">
            <a:avLst/>
          </a:prstGeom>
        </p:spPr>
      </p:pic>
      <p:sp>
        <p:nvSpPr>
          <p:cNvPr id="6" name="TextBox 5"/>
          <p:cNvSpPr txBox="1"/>
          <p:nvPr/>
        </p:nvSpPr>
        <p:spPr>
          <a:xfrm>
            <a:off x="2631446" y="3609218"/>
            <a:ext cx="1257300" cy="58477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Sidon</a:t>
            </a:r>
          </a:p>
        </p:txBody>
      </p:sp>
      <p:sp>
        <p:nvSpPr>
          <p:cNvPr id="12" name="TextBox 11"/>
          <p:cNvSpPr txBox="1"/>
          <p:nvPr/>
        </p:nvSpPr>
        <p:spPr>
          <a:xfrm>
            <a:off x="2266917" y="4457701"/>
            <a:ext cx="1104933" cy="58477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Tyre</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TextBox 12"/>
          <p:cNvSpPr txBox="1"/>
          <p:nvPr/>
        </p:nvSpPr>
        <p:spPr>
          <a:xfrm>
            <a:off x="762000" y="5358825"/>
            <a:ext cx="3126747" cy="58477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Sea of Galilee</a:t>
            </a:r>
          </a:p>
        </p:txBody>
      </p:sp>
      <p:pic>
        <p:nvPicPr>
          <p:cNvPr id="14" name="Picture 13"/>
          <p:cNvPicPr>
            <a:picLocks noChangeAspect="1"/>
          </p:cNvPicPr>
          <p:nvPr/>
        </p:nvPicPr>
        <p:blipFill>
          <a:blip r:embed="rId4"/>
          <a:stretch>
            <a:fillRect/>
          </a:stretch>
        </p:blipFill>
        <p:spPr>
          <a:xfrm rot="21291745">
            <a:off x="3722500" y="5497696"/>
            <a:ext cx="3536963" cy="364472"/>
          </a:xfrm>
          <a:prstGeom prst="rect">
            <a:avLst/>
          </a:prstGeom>
        </p:spPr>
      </p:pic>
    </p:spTree>
    <p:extLst>
      <p:ext uri="{BB962C8B-B14F-4D97-AF65-F5344CB8AC3E}">
        <p14:creationId xmlns:p14="http://schemas.microsoft.com/office/powerpoint/2010/main" val="312796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19200"/>
            <a:ext cx="5717381" cy="1314450"/>
          </a:xfrm>
        </p:spPr>
        <p:txBody>
          <a:bodyPr/>
          <a:lstStyle/>
          <a:p>
            <a:r>
              <a:rPr lang="en-US" sz="4200" b="1" dirty="0"/>
              <a:t>The Third Retirement</a:t>
            </a:r>
            <a:br>
              <a:rPr lang="en-US" altLang="en-US" sz="4200" b="1" dirty="0"/>
            </a:br>
            <a:endParaRPr lang="en-US" altLang="en-US" sz="4200" b="1" dirty="0"/>
          </a:p>
        </p:txBody>
      </p:sp>
      <p:sp>
        <p:nvSpPr>
          <p:cNvPr id="2051" name="Rectangle 3"/>
          <p:cNvSpPr>
            <a:spLocks noGrp="1" noChangeArrowheads="1"/>
          </p:cNvSpPr>
          <p:nvPr>
            <p:ph type="subTitle" idx="1"/>
          </p:nvPr>
        </p:nvSpPr>
        <p:spPr/>
        <p:txBody>
          <a:bodyPr/>
          <a:lstStyle/>
          <a:p>
            <a:endParaRPr lang="en-US" altLang="en-US" sz="4200" dirty="0"/>
          </a:p>
        </p:txBody>
      </p:sp>
    </p:spTree>
    <p:extLst>
      <p:ext uri="{BB962C8B-B14F-4D97-AF65-F5344CB8AC3E}">
        <p14:creationId xmlns:p14="http://schemas.microsoft.com/office/powerpoint/2010/main" val="150995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1657350" y="2455070"/>
            <a:ext cx="5829300" cy="1102519"/>
          </a:xfrm>
        </p:spPr>
        <p:txBody>
          <a:bodyPr anchor="ctr"/>
          <a:lstStyle/>
          <a:p>
            <a:endParaRPr lang="en-US" altLang="en-US" sz="3300"/>
          </a:p>
        </p:txBody>
      </p:sp>
      <p:sp>
        <p:nvSpPr>
          <p:cNvPr id="71683" name="Rectangle 3"/>
          <p:cNvSpPr>
            <a:spLocks noGrp="1" noChangeArrowheads="1"/>
          </p:cNvSpPr>
          <p:nvPr>
            <p:ph type="subTitle" idx="1"/>
          </p:nvPr>
        </p:nvSpPr>
        <p:spPr>
          <a:xfrm>
            <a:off x="2171700" y="3771900"/>
            <a:ext cx="4800600" cy="1314450"/>
          </a:xfrm>
        </p:spPr>
        <p:txBody>
          <a:bodyPr/>
          <a:lstStyle/>
          <a:p>
            <a:r>
              <a:rPr lang="en-US" altLang="en-US" sz="2400">
                <a:solidFill>
                  <a:srgbClr val="996600"/>
                </a:solidFill>
              </a:rPr>
              <a:t>…</a:t>
            </a:r>
          </a:p>
        </p:txBody>
      </p:sp>
      <p:pic>
        <p:nvPicPr>
          <p:cNvPr id="4" name="Picture 3"/>
          <p:cNvPicPr>
            <a:picLocks noChangeAspect="1"/>
          </p:cNvPicPr>
          <p:nvPr/>
        </p:nvPicPr>
        <p:blipFill>
          <a:blip r:embed="rId3"/>
          <a:stretch>
            <a:fillRect/>
          </a:stretch>
        </p:blipFill>
        <p:spPr>
          <a:xfrm>
            <a:off x="1874795" y="628650"/>
            <a:ext cx="5260932" cy="5486400"/>
          </a:xfrm>
          <a:prstGeom prst="rect">
            <a:avLst/>
          </a:prstGeom>
        </p:spPr>
      </p:pic>
    </p:spTree>
    <p:extLst>
      <p:ext uri="{BB962C8B-B14F-4D97-AF65-F5344CB8AC3E}">
        <p14:creationId xmlns:p14="http://schemas.microsoft.com/office/powerpoint/2010/main" val="19440507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1657350" y="2455070"/>
            <a:ext cx="5829300" cy="1102519"/>
          </a:xfrm>
        </p:spPr>
        <p:txBody>
          <a:bodyPr anchor="ctr"/>
          <a:lstStyle/>
          <a:p>
            <a:endParaRPr lang="en-US" altLang="en-US" sz="3300"/>
          </a:p>
        </p:txBody>
      </p:sp>
      <p:sp>
        <p:nvSpPr>
          <p:cNvPr id="71683" name="Rectangle 3"/>
          <p:cNvSpPr>
            <a:spLocks noGrp="1" noChangeArrowheads="1"/>
          </p:cNvSpPr>
          <p:nvPr>
            <p:ph type="subTitle" idx="1"/>
          </p:nvPr>
        </p:nvSpPr>
        <p:spPr>
          <a:xfrm>
            <a:off x="2171700" y="3771900"/>
            <a:ext cx="4800600" cy="1314450"/>
          </a:xfrm>
        </p:spPr>
        <p:txBody>
          <a:bodyPr/>
          <a:lstStyle/>
          <a:p>
            <a:r>
              <a:rPr lang="en-US" altLang="en-US" sz="2400">
                <a:solidFill>
                  <a:srgbClr val="996600"/>
                </a:solidFill>
              </a:rPr>
              <a:t>…</a:t>
            </a:r>
          </a:p>
        </p:txBody>
      </p:sp>
      <p:pic>
        <p:nvPicPr>
          <p:cNvPr id="4" name="Picture 3"/>
          <p:cNvPicPr>
            <a:picLocks noChangeAspect="1"/>
          </p:cNvPicPr>
          <p:nvPr/>
        </p:nvPicPr>
        <p:blipFill>
          <a:blip r:embed="rId3"/>
          <a:stretch>
            <a:fillRect/>
          </a:stretch>
        </p:blipFill>
        <p:spPr>
          <a:xfrm>
            <a:off x="1828800" y="857250"/>
            <a:ext cx="5429250" cy="5241353"/>
          </a:xfrm>
          <a:prstGeom prst="rect">
            <a:avLst/>
          </a:prstGeom>
        </p:spPr>
      </p:pic>
      <p:sp>
        <p:nvSpPr>
          <p:cNvPr id="5" name="Rounded Rectangle 2"/>
          <p:cNvSpPr/>
          <p:nvPr/>
        </p:nvSpPr>
        <p:spPr>
          <a:xfrm>
            <a:off x="5372100" y="4972050"/>
            <a:ext cx="9144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522926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854869"/>
          </a:xfrm>
        </p:spPr>
        <p:txBody>
          <a:bodyPr/>
          <a:lstStyle/>
          <a:p>
            <a:r>
              <a:rPr lang="en-US" sz="4200" b="1" dirty="0"/>
              <a:t>Feeding of 4,000</a:t>
            </a:r>
          </a:p>
        </p:txBody>
      </p:sp>
      <p:sp>
        <p:nvSpPr>
          <p:cNvPr id="3" name="Content Placeholder 2"/>
          <p:cNvSpPr>
            <a:spLocks noGrp="1"/>
          </p:cNvSpPr>
          <p:nvPr>
            <p:ph idx="1"/>
          </p:nvPr>
        </p:nvSpPr>
        <p:spPr/>
        <p:txBody>
          <a:bodyPr/>
          <a:lstStyle/>
          <a:p>
            <a:r>
              <a:rPr lang="en-US" sz="3200" dirty="0"/>
              <a:t>The multitude hearing Jesus had grown large</a:t>
            </a:r>
          </a:p>
          <a:p>
            <a:r>
              <a:rPr lang="en-US" sz="3200" dirty="0"/>
              <a:t>They had been with Jesus three days and have nothing to eat</a:t>
            </a:r>
          </a:p>
          <a:p>
            <a:r>
              <a:rPr lang="en-US" sz="3200" dirty="0"/>
              <a:t>Some had come from a far distance</a:t>
            </a:r>
          </a:p>
          <a:p>
            <a:r>
              <a:rPr lang="en-US" sz="3200" dirty="0"/>
              <a:t>Jesus asked how much food was available</a:t>
            </a:r>
          </a:p>
          <a:p>
            <a:pPr lvl="1"/>
            <a:r>
              <a:rPr lang="en-US" sz="3000" dirty="0"/>
              <a:t>Seven loaves and a few fishes</a:t>
            </a:r>
          </a:p>
          <a:p>
            <a:endParaRPr lang="en-US" dirty="0"/>
          </a:p>
        </p:txBody>
      </p:sp>
    </p:spTree>
    <p:extLst>
      <p:ext uri="{BB962C8B-B14F-4D97-AF65-F5344CB8AC3E}">
        <p14:creationId xmlns:p14="http://schemas.microsoft.com/office/powerpoint/2010/main" val="185906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1657350" y="2455070"/>
            <a:ext cx="5829300" cy="1102519"/>
          </a:xfrm>
        </p:spPr>
        <p:txBody>
          <a:bodyPr anchor="ctr"/>
          <a:lstStyle/>
          <a:p>
            <a:endParaRPr lang="en-US" altLang="en-US" sz="3300"/>
          </a:p>
        </p:txBody>
      </p:sp>
      <p:sp>
        <p:nvSpPr>
          <p:cNvPr id="71683" name="Rectangle 3"/>
          <p:cNvSpPr>
            <a:spLocks noGrp="1" noChangeArrowheads="1"/>
          </p:cNvSpPr>
          <p:nvPr>
            <p:ph type="subTitle" idx="1"/>
          </p:nvPr>
        </p:nvSpPr>
        <p:spPr>
          <a:xfrm>
            <a:off x="2171700" y="3771900"/>
            <a:ext cx="4800600" cy="1314450"/>
          </a:xfrm>
        </p:spPr>
        <p:txBody>
          <a:bodyPr/>
          <a:lstStyle/>
          <a:p>
            <a:r>
              <a:rPr lang="en-US" altLang="en-US" sz="2400">
                <a:solidFill>
                  <a:srgbClr val="996600"/>
                </a:solidFill>
              </a:rPr>
              <a:t>…</a:t>
            </a:r>
          </a:p>
        </p:txBody>
      </p:sp>
      <p:pic>
        <p:nvPicPr>
          <p:cNvPr id="4" name="Picture 3"/>
          <p:cNvPicPr>
            <a:picLocks noChangeAspect="1"/>
          </p:cNvPicPr>
          <p:nvPr/>
        </p:nvPicPr>
        <p:blipFill>
          <a:blip r:embed="rId3"/>
          <a:stretch>
            <a:fillRect/>
          </a:stretch>
        </p:blipFill>
        <p:spPr>
          <a:xfrm>
            <a:off x="1828800" y="857250"/>
            <a:ext cx="5429250" cy="5241353"/>
          </a:xfrm>
          <a:prstGeom prst="rect">
            <a:avLst/>
          </a:prstGeom>
        </p:spPr>
      </p:pic>
      <p:sp>
        <p:nvSpPr>
          <p:cNvPr id="5" name="Left Arrow 3"/>
          <p:cNvSpPr/>
          <p:nvPr/>
        </p:nvSpPr>
        <p:spPr>
          <a:xfrm rot="2020659">
            <a:off x="3001852" y="4087832"/>
            <a:ext cx="2514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1943100" y="971550"/>
            <a:ext cx="5429250" cy="5241353"/>
          </a:xfrm>
          <a:prstGeom prst="rect">
            <a:avLst/>
          </a:prstGeom>
        </p:spPr>
      </p:pic>
      <p:sp>
        <p:nvSpPr>
          <p:cNvPr id="7" name="Rounded Rectangle 2"/>
          <p:cNvSpPr/>
          <p:nvPr/>
        </p:nvSpPr>
        <p:spPr>
          <a:xfrm>
            <a:off x="5372100" y="4972050"/>
            <a:ext cx="9144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8" name="Left Arrow 3"/>
          <p:cNvSpPr/>
          <p:nvPr/>
        </p:nvSpPr>
        <p:spPr>
          <a:xfrm rot="2020659">
            <a:off x="3116152" y="4087832"/>
            <a:ext cx="2514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99272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09600" y="1219200"/>
            <a:ext cx="5717381" cy="1314450"/>
          </a:xfrm>
        </p:spPr>
        <p:txBody>
          <a:bodyPr/>
          <a:lstStyle/>
          <a:p>
            <a:pPr eaLnBrk="1" hangingPunct="1"/>
            <a:r>
              <a:rPr lang="en-US" altLang="en-US" sz="4200" b="1" dirty="0"/>
              <a:t>The Fourth Retirement</a:t>
            </a:r>
            <a:br>
              <a:rPr lang="en-US" altLang="en-US" sz="4200" b="1" dirty="0"/>
            </a:br>
            <a:endParaRPr lang="en-US" altLang="en-US" sz="4200" b="1" dirty="0"/>
          </a:p>
        </p:txBody>
      </p:sp>
      <p:sp>
        <p:nvSpPr>
          <p:cNvPr id="23555" name="Rectangle 3"/>
          <p:cNvSpPr>
            <a:spLocks noGrp="1" noChangeArrowheads="1"/>
          </p:cNvSpPr>
          <p:nvPr>
            <p:ph type="subTitle" idx="1"/>
          </p:nvPr>
        </p:nvSpPr>
        <p:spPr/>
        <p:txBody>
          <a:bodyPr/>
          <a:lstStyle/>
          <a:p>
            <a:pPr eaLnBrk="1" hangingPunct="1"/>
            <a:endParaRPr lang="en-US" altLang="en-US" sz="2700"/>
          </a:p>
        </p:txBody>
      </p:sp>
    </p:spTree>
    <p:extLst>
      <p:ext uri="{BB962C8B-B14F-4D97-AF65-F5344CB8AC3E}">
        <p14:creationId xmlns:p14="http://schemas.microsoft.com/office/powerpoint/2010/main" val="3379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1657350" y="2455070"/>
            <a:ext cx="5829300" cy="1102519"/>
          </a:xfrm>
        </p:spPr>
        <p:txBody>
          <a:bodyPr anchor="ctr"/>
          <a:lstStyle/>
          <a:p>
            <a:endParaRPr lang="en-US" altLang="en-US" sz="3300"/>
          </a:p>
        </p:txBody>
      </p:sp>
      <p:sp>
        <p:nvSpPr>
          <p:cNvPr id="71683" name="Rectangle 3"/>
          <p:cNvSpPr>
            <a:spLocks noGrp="1" noChangeArrowheads="1"/>
          </p:cNvSpPr>
          <p:nvPr>
            <p:ph type="subTitle" idx="1"/>
          </p:nvPr>
        </p:nvSpPr>
        <p:spPr>
          <a:xfrm>
            <a:off x="2171700" y="3771900"/>
            <a:ext cx="4800600" cy="1314450"/>
          </a:xfrm>
        </p:spPr>
        <p:txBody>
          <a:bodyPr/>
          <a:lstStyle/>
          <a:p>
            <a:r>
              <a:rPr lang="en-US" altLang="en-US" sz="2400">
                <a:solidFill>
                  <a:srgbClr val="996600"/>
                </a:solidFill>
              </a:rPr>
              <a:t>…</a:t>
            </a:r>
          </a:p>
        </p:txBody>
      </p:sp>
      <p:pic>
        <p:nvPicPr>
          <p:cNvPr id="4" name="Picture 3"/>
          <p:cNvPicPr>
            <a:picLocks noChangeAspect="1"/>
          </p:cNvPicPr>
          <p:nvPr/>
        </p:nvPicPr>
        <p:blipFill>
          <a:blip r:embed="rId3"/>
          <a:stretch>
            <a:fillRect/>
          </a:stretch>
        </p:blipFill>
        <p:spPr>
          <a:xfrm>
            <a:off x="1150443" y="864394"/>
            <a:ext cx="6850557" cy="5144447"/>
          </a:xfrm>
          <a:prstGeom prst="rect">
            <a:avLst/>
          </a:prstGeom>
        </p:spPr>
      </p:pic>
      <p:sp>
        <p:nvSpPr>
          <p:cNvPr id="5" name="Rectangle: Rounded Corners 4"/>
          <p:cNvSpPr/>
          <p:nvPr/>
        </p:nvSpPr>
        <p:spPr>
          <a:xfrm>
            <a:off x="4743450" y="4629150"/>
            <a:ext cx="1085850" cy="5143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6" name="Straight Arrow Connector 5"/>
          <p:cNvCxnSpPr/>
          <p:nvPr/>
        </p:nvCxnSpPr>
        <p:spPr>
          <a:xfrm flipV="1">
            <a:off x="5200650" y="1657350"/>
            <a:ext cx="342900" cy="29146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01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78537" y="229134"/>
            <a:ext cx="6229350" cy="857250"/>
          </a:xfrm>
        </p:spPr>
        <p:txBody>
          <a:bodyPr/>
          <a:lstStyle/>
          <a:p>
            <a:r>
              <a:rPr lang="en-US" altLang="en-US" sz="4200" b="1" dirty="0"/>
              <a:t>Peter’s Confession</a:t>
            </a:r>
          </a:p>
        </p:txBody>
      </p:sp>
      <p:sp>
        <p:nvSpPr>
          <p:cNvPr id="13316" name="Rectangle 4"/>
          <p:cNvSpPr>
            <a:spLocks noGrp="1" noChangeArrowheads="1"/>
          </p:cNvSpPr>
          <p:nvPr>
            <p:ph type="body" sz="half" idx="1"/>
          </p:nvPr>
        </p:nvSpPr>
        <p:spPr>
          <a:xfrm>
            <a:off x="396109" y="1706166"/>
            <a:ext cx="3947291" cy="3398044"/>
          </a:xfrm>
        </p:spPr>
        <p:txBody>
          <a:bodyPr/>
          <a:lstStyle/>
          <a:p>
            <a:r>
              <a:rPr lang="en-US" altLang="en-US" sz="3200" dirty="0"/>
              <a:t>Jesus asked the apostles who men thought He was</a:t>
            </a:r>
          </a:p>
          <a:p>
            <a:r>
              <a:rPr lang="en-US" altLang="en-US" sz="3000" dirty="0"/>
              <a:t>Then, who do you say that I am?</a:t>
            </a:r>
          </a:p>
        </p:txBody>
      </p:sp>
      <p:pic>
        <p:nvPicPr>
          <p:cNvPr id="3" name="Online Image Placeholder 2"/>
          <p:cNvPicPr>
            <a:picLocks noGrp="1" noChangeAspect="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42674" y="1693547"/>
            <a:ext cx="3470672" cy="3870722"/>
          </a:xfrm>
        </p:spPr>
      </p:pic>
      <p:sp>
        <p:nvSpPr>
          <p:cNvPr id="10" name="Oval 7"/>
          <p:cNvSpPr>
            <a:spLocks noChangeArrowheads="1"/>
          </p:cNvSpPr>
          <p:nvPr/>
        </p:nvSpPr>
        <p:spPr bwMode="auto">
          <a:xfrm>
            <a:off x="2939284" y="2390447"/>
            <a:ext cx="1143000" cy="5143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3005" y="1706166"/>
            <a:ext cx="3124200" cy="378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7"/>
          <p:cNvSpPr>
            <a:spLocks noChangeArrowheads="1"/>
          </p:cNvSpPr>
          <p:nvPr/>
        </p:nvSpPr>
        <p:spPr bwMode="auto">
          <a:xfrm>
            <a:off x="5543550" y="3657600"/>
            <a:ext cx="1143000" cy="5143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1803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par>
                          <p:cTn id="19" fill="hold" nodeType="withGroup">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P spid="10" grpId="0" animBg="1"/>
      <p:bldP spid="10" grpId="1"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en-US" dirty="0"/>
              <a:t>Life of Christ, part 2</a:t>
            </a:r>
            <a:br>
              <a:rPr lang="en-US" dirty="0"/>
            </a:br>
            <a:r>
              <a:rPr lang="en-US" dirty="0"/>
              <a:t>Close of Jesus’ Ministry</a:t>
            </a:r>
          </a:p>
        </p:txBody>
      </p:sp>
      <p:sp>
        <p:nvSpPr>
          <p:cNvPr id="12291" name="Rectangle 3"/>
          <p:cNvSpPr>
            <a:spLocks noGrp="1" noChangeArrowheads="1"/>
          </p:cNvSpPr>
          <p:nvPr>
            <p:ph type="subTitle" idx="1"/>
          </p:nvPr>
        </p:nvSpPr>
        <p:spPr/>
        <p:txBody>
          <a:bodyPr/>
          <a:lstStyle/>
          <a:p>
            <a:pPr eaLnBrk="1" hangingPunct="1"/>
            <a:r>
              <a:rPr lang="en-US" dirty="0"/>
              <a:t>Lesson 1</a:t>
            </a:r>
          </a:p>
          <a:p>
            <a:pPr eaLnBrk="1" hangingPunct="1"/>
            <a:r>
              <a:rPr lang="en-US" dirty="0"/>
              <a:t>John 7:1—8:20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1657350" y="2455070"/>
            <a:ext cx="5829300" cy="1102519"/>
          </a:xfrm>
        </p:spPr>
        <p:txBody>
          <a:bodyPr anchor="ctr"/>
          <a:lstStyle/>
          <a:p>
            <a:endParaRPr lang="en-US" altLang="en-US" sz="3300"/>
          </a:p>
        </p:txBody>
      </p:sp>
      <p:sp>
        <p:nvSpPr>
          <p:cNvPr id="71683" name="Rectangle 3"/>
          <p:cNvSpPr>
            <a:spLocks noGrp="1" noChangeArrowheads="1"/>
          </p:cNvSpPr>
          <p:nvPr>
            <p:ph type="subTitle" idx="1"/>
          </p:nvPr>
        </p:nvSpPr>
        <p:spPr>
          <a:xfrm>
            <a:off x="2171700" y="3771900"/>
            <a:ext cx="4800600" cy="1314450"/>
          </a:xfrm>
        </p:spPr>
        <p:txBody>
          <a:bodyPr/>
          <a:lstStyle/>
          <a:p>
            <a:r>
              <a:rPr lang="en-US" altLang="en-US" sz="2400">
                <a:solidFill>
                  <a:srgbClr val="996600"/>
                </a:solidFill>
              </a:rPr>
              <a:t>…</a:t>
            </a:r>
          </a:p>
        </p:txBody>
      </p:sp>
      <p:pic>
        <p:nvPicPr>
          <p:cNvPr id="4" name="Picture 2" descr="Image result for caesarea phili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381000"/>
            <a:ext cx="9166916" cy="609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546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rmons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31" y="1166296"/>
            <a:ext cx="7588938" cy="5691704"/>
          </a:xfrm>
          <a:prstGeom prst="rect">
            <a:avLst/>
          </a:prstGeom>
          <a:noFill/>
          <a:extLst>
            <a:ext uri="{909E8E84-426E-40DD-AFC4-6F175D3DCCD1}">
              <a14:hiddenFill xmlns:a14="http://schemas.microsoft.com/office/drawing/2010/main">
                <a:solidFill>
                  <a:srgbClr val="FFFFFF"/>
                </a:solidFill>
              </a14:hiddenFill>
            </a:ext>
          </a:extLst>
        </p:spPr>
      </p:pic>
      <p:sp>
        <p:nvSpPr>
          <p:cNvPr id="64514" name="Rectangle 2"/>
          <p:cNvSpPr>
            <a:spLocks noGrp="1" noChangeArrowheads="1"/>
          </p:cNvSpPr>
          <p:nvPr>
            <p:ph type="title"/>
          </p:nvPr>
        </p:nvSpPr>
        <p:spPr>
          <a:xfrm>
            <a:off x="381000" y="228600"/>
            <a:ext cx="6172200" cy="854869"/>
          </a:xfrm>
        </p:spPr>
        <p:txBody>
          <a:bodyPr/>
          <a:lstStyle/>
          <a:p>
            <a:r>
              <a:rPr lang="en-US" altLang="en-US" sz="4200" b="1" dirty="0"/>
              <a:t>The Transfiguration</a:t>
            </a:r>
            <a:br>
              <a:rPr lang="en-US" altLang="en-US" b="1" dirty="0"/>
            </a:br>
            <a:r>
              <a:rPr lang="en-US" altLang="en-US" sz="2100" b="1" dirty="0"/>
              <a:t>Matthew 17:1-13; Mark 8:1-13; Luke 9:28-36</a:t>
            </a:r>
            <a:endParaRPr lang="en-US" altLang="en-US" b="1" dirty="0"/>
          </a:p>
        </p:txBody>
      </p:sp>
      <p:sp>
        <p:nvSpPr>
          <p:cNvPr id="18435" name="Rectangle 3"/>
          <p:cNvSpPr>
            <a:spLocks noGrp="1" noChangeArrowheads="1"/>
          </p:cNvSpPr>
          <p:nvPr>
            <p:ph idx="1"/>
          </p:nvPr>
        </p:nvSpPr>
        <p:spPr/>
        <p:txBody>
          <a:bodyPr/>
          <a:lstStyle/>
          <a:p>
            <a:r>
              <a:rPr lang="en-US" altLang="en-US" sz="3200" dirty="0"/>
              <a:t>Jesus took Peter, James, and John up </a:t>
            </a:r>
            <a:br>
              <a:rPr lang="en-US" altLang="en-US" sz="3200" dirty="0"/>
            </a:br>
            <a:r>
              <a:rPr lang="en-US" altLang="en-US" sz="3200" dirty="0"/>
              <a:t>to a high mountain</a:t>
            </a:r>
          </a:p>
        </p:txBody>
      </p:sp>
    </p:spTree>
    <p:extLst>
      <p:ext uri="{BB962C8B-B14F-4D97-AF65-F5344CB8AC3E}">
        <p14:creationId xmlns:p14="http://schemas.microsoft.com/office/powerpoint/2010/main" val="80670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Intro	 </a:t>
            </a:r>
          </a:p>
        </p:txBody>
      </p:sp>
      <p:sp>
        <p:nvSpPr>
          <p:cNvPr id="13315" name="Content Placeholder 2"/>
          <p:cNvSpPr>
            <a:spLocks noGrp="1"/>
          </p:cNvSpPr>
          <p:nvPr>
            <p:ph idx="1"/>
          </p:nvPr>
        </p:nvSpPr>
        <p:spPr/>
        <p:txBody>
          <a:bodyPr/>
          <a:lstStyle/>
          <a:p>
            <a:r>
              <a:rPr lang="en-US" sz="3200" dirty="0"/>
              <a:t>Years of preparation – 30 </a:t>
            </a:r>
            <a:r>
              <a:rPr lang="en-US" sz="3200" dirty="0" err="1"/>
              <a:t>yrs</a:t>
            </a:r>
            <a:endParaRPr lang="en-US" sz="3200" dirty="0"/>
          </a:p>
          <a:p>
            <a:r>
              <a:rPr lang="en-US" sz="3200" dirty="0"/>
              <a:t>Beginning of ministry – 6 </a:t>
            </a:r>
            <a:r>
              <a:rPr lang="en-US" sz="3200" dirty="0" err="1"/>
              <a:t>mos</a:t>
            </a:r>
            <a:endParaRPr lang="en-US" sz="3200" dirty="0"/>
          </a:p>
          <a:p>
            <a:r>
              <a:rPr lang="en-US" sz="3200" dirty="0"/>
              <a:t>Great Galilean ministry – 18 </a:t>
            </a:r>
            <a:r>
              <a:rPr lang="en-US" sz="3200" dirty="0" err="1"/>
              <a:t>mos</a:t>
            </a:r>
            <a:endParaRPr lang="en-US" sz="3200" dirty="0"/>
          </a:p>
          <a:p>
            <a:r>
              <a:rPr lang="en-US" sz="3200" dirty="0"/>
              <a:t>Period of retirements – 6 </a:t>
            </a:r>
            <a:r>
              <a:rPr lang="en-US" sz="3200" dirty="0" err="1"/>
              <a:t>mos</a:t>
            </a:r>
            <a:endParaRPr lang="en-US" sz="3200" dirty="0"/>
          </a:p>
          <a:p>
            <a:r>
              <a:rPr lang="en-US" sz="3200" b="1" dirty="0"/>
              <a:t>Close of ministry – 6 </a:t>
            </a:r>
            <a:r>
              <a:rPr lang="en-US" sz="3200" b="1" dirty="0" err="1"/>
              <a:t>mos</a:t>
            </a:r>
            <a:endParaRPr lang="en-US" sz="3200" b="1" dirty="0"/>
          </a:p>
          <a:p>
            <a:r>
              <a:rPr lang="en-US" sz="3200" dirty="0"/>
              <a:t>Last week</a:t>
            </a:r>
          </a:p>
          <a:p>
            <a:r>
              <a:rPr lang="en-US" sz="3200" dirty="0"/>
              <a:t>Resurrection and exaltation</a:t>
            </a:r>
          </a:p>
        </p:txBody>
      </p:sp>
    </p:spTree>
    <p:extLst>
      <p:ext uri="{BB962C8B-B14F-4D97-AF65-F5344CB8AC3E}">
        <p14:creationId xmlns:p14="http://schemas.microsoft.com/office/powerpoint/2010/main" val="224538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p>
        </p:txBody>
      </p:sp>
      <p:sp>
        <p:nvSpPr>
          <p:cNvPr id="3" name="Content Placeholder 2"/>
          <p:cNvSpPr>
            <a:spLocks noGrp="1"/>
          </p:cNvSpPr>
          <p:nvPr>
            <p:ph idx="1"/>
          </p:nvPr>
        </p:nvSpPr>
        <p:spPr>
          <a:xfrm>
            <a:off x="566738" y="1752600"/>
            <a:ext cx="8196262" cy="4267200"/>
          </a:xfrm>
        </p:spPr>
        <p:txBody>
          <a:bodyPr/>
          <a:lstStyle/>
          <a:p>
            <a:r>
              <a:rPr lang="en-US" sz="3200" dirty="0"/>
              <a:t>Feast of Tabernacles</a:t>
            </a:r>
          </a:p>
          <a:p>
            <a:pPr lvl="1"/>
            <a:r>
              <a:rPr lang="en-US" sz="2800" dirty="0"/>
              <a:t>Leviticus 23:23-43; Nehemiah 8:16-18</a:t>
            </a:r>
          </a:p>
          <a:p>
            <a:pPr lvl="1"/>
            <a:r>
              <a:rPr lang="en-US" sz="2800" dirty="0"/>
              <a:t>Late September, early October</a:t>
            </a:r>
          </a:p>
          <a:p>
            <a:pPr lvl="1"/>
            <a:r>
              <a:rPr lang="en-US" sz="2800" dirty="0"/>
              <a:t>Every male Jew was to attend</a:t>
            </a:r>
          </a:p>
          <a:p>
            <a:r>
              <a:rPr lang="en-US" sz="3200" dirty="0"/>
              <a:t>Day of Atonement</a:t>
            </a:r>
          </a:p>
          <a:p>
            <a:pPr lvl="1"/>
            <a:r>
              <a:rPr lang="en-US" sz="2800" dirty="0"/>
              <a:t>Special sacrifices</a:t>
            </a:r>
          </a:p>
          <a:p>
            <a:r>
              <a:rPr lang="en-US" sz="3200" dirty="0"/>
              <a:t>Six months before Jesus’ death</a:t>
            </a:r>
          </a:p>
          <a:p>
            <a:pPr lvl="1"/>
            <a:r>
              <a:rPr lang="en-US" sz="2800" dirty="0"/>
              <a:t>Would die in spring </a:t>
            </a:r>
          </a:p>
          <a:p>
            <a:pPr lvl="1"/>
            <a:r>
              <a:rPr lang="en-US" sz="2800" dirty="0"/>
              <a:t>During Feast of Passover</a:t>
            </a:r>
            <a:endParaRPr lang="en-US" dirty="0"/>
          </a:p>
        </p:txBody>
      </p:sp>
    </p:spTree>
    <p:extLst>
      <p:ext uri="{BB962C8B-B14F-4D97-AF65-F5344CB8AC3E}">
        <p14:creationId xmlns:p14="http://schemas.microsoft.com/office/powerpoint/2010/main" val="97073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Jews wanted to kill Jesus</a:t>
            </a:r>
          </a:p>
        </p:txBody>
      </p:sp>
      <p:sp>
        <p:nvSpPr>
          <p:cNvPr id="3" name="Content Placeholder 2"/>
          <p:cNvSpPr>
            <a:spLocks noGrp="1"/>
          </p:cNvSpPr>
          <p:nvPr>
            <p:ph idx="1"/>
          </p:nvPr>
        </p:nvSpPr>
        <p:spPr/>
        <p:txBody>
          <a:bodyPr/>
          <a:lstStyle/>
          <a:p>
            <a:r>
              <a:rPr lang="en-US" sz="3200" dirty="0"/>
              <a:t>Jews</a:t>
            </a:r>
          </a:p>
          <a:p>
            <a:pPr lvl="1"/>
            <a:r>
              <a:rPr lang="en-US" sz="3000" dirty="0"/>
              <a:t>People, nation</a:t>
            </a:r>
          </a:p>
          <a:p>
            <a:pPr lvl="1"/>
            <a:r>
              <a:rPr lang="en-US" sz="3000" dirty="0"/>
              <a:t>Leaders</a:t>
            </a:r>
          </a:p>
          <a:p>
            <a:pPr lvl="2"/>
            <a:r>
              <a:rPr lang="en-US" sz="3000" dirty="0"/>
              <a:t>Pharisees</a:t>
            </a:r>
          </a:p>
          <a:p>
            <a:pPr lvl="2"/>
            <a:r>
              <a:rPr lang="en-US" sz="3000" dirty="0"/>
              <a:t>Sanhedrin</a:t>
            </a:r>
          </a:p>
          <a:p>
            <a:r>
              <a:rPr lang="en-US" sz="3200" dirty="0"/>
              <a:t>Pharisees in Galilee</a:t>
            </a:r>
          </a:p>
          <a:p>
            <a:pPr lvl="1"/>
            <a:r>
              <a:rPr lang="en-US" sz="3000" dirty="0"/>
              <a:t>Matthew 12:14</a:t>
            </a:r>
          </a:p>
          <a:p>
            <a:r>
              <a:rPr lang="en-US" sz="3200" dirty="0"/>
              <a:t>Jews of Jerusalem</a:t>
            </a:r>
          </a:p>
          <a:p>
            <a:pPr lvl="1"/>
            <a:r>
              <a:rPr lang="en-US" sz="3000" dirty="0"/>
              <a:t>John 5:18</a:t>
            </a:r>
          </a:p>
        </p:txBody>
      </p:sp>
    </p:spTree>
    <p:extLst>
      <p:ext uri="{BB962C8B-B14F-4D97-AF65-F5344CB8AC3E}">
        <p14:creationId xmlns:p14="http://schemas.microsoft.com/office/powerpoint/2010/main" val="251068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the Feast of Tabernacles</a:t>
            </a:r>
          </a:p>
        </p:txBody>
      </p:sp>
      <p:sp>
        <p:nvSpPr>
          <p:cNvPr id="3" name="Content Placeholder 2"/>
          <p:cNvSpPr>
            <a:spLocks noGrp="1"/>
          </p:cNvSpPr>
          <p:nvPr>
            <p:ph idx="1"/>
          </p:nvPr>
        </p:nvSpPr>
        <p:spPr/>
        <p:txBody>
          <a:bodyPr/>
          <a:lstStyle/>
          <a:p>
            <a:r>
              <a:rPr lang="en-US" sz="3200" dirty="0"/>
              <a:t>Jesus delayed going</a:t>
            </a:r>
          </a:p>
          <a:p>
            <a:r>
              <a:rPr lang="en-US" sz="3200" dirty="0"/>
              <a:t>My time is not yet come</a:t>
            </a:r>
          </a:p>
          <a:p>
            <a:r>
              <a:rPr lang="en-US" sz="3200" dirty="0"/>
              <a:t>Went during the middle of the feast</a:t>
            </a:r>
          </a:p>
          <a:p>
            <a:r>
              <a:rPr lang="en-US" sz="3200" dirty="0"/>
              <a:t>Jews (leaders) watching for Him</a:t>
            </a:r>
          </a:p>
          <a:p>
            <a:r>
              <a:rPr lang="en-US" sz="3200" dirty="0"/>
              <a:t>Mixed sentiments</a:t>
            </a:r>
          </a:p>
          <a:p>
            <a:r>
              <a:rPr lang="en-US" sz="3200" dirty="0"/>
              <a:t>Taught formally in the temple</a:t>
            </a:r>
          </a:p>
          <a:p>
            <a:r>
              <a:rPr lang="en-US" sz="3200" dirty="0"/>
              <a:t>“Where did He get His learning?”</a:t>
            </a:r>
          </a:p>
          <a:p>
            <a:endParaRPr lang="en-US" dirty="0"/>
          </a:p>
        </p:txBody>
      </p:sp>
    </p:spTree>
    <p:extLst>
      <p:ext uri="{BB962C8B-B14F-4D97-AF65-F5344CB8AC3E}">
        <p14:creationId xmlns:p14="http://schemas.microsoft.com/office/powerpoint/2010/main" val="19326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teaching</a:t>
            </a:r>
          </a:p>
        </p:txBody>
      </p:sp>
      <p:sp>
        <p:nvSpPr>
          <p:cNvPr id="3" name="Content Placeholder 2"/>
          <p:cNvSpPr>
            <a:spLocks noGrp="1"/>
          </p:cNvSpPr>
          <p:nvPr>
            <p:ph idx="1"/>
          </p:nvPr>
        </p:nvSpPr>
        <p:spPr/>
        <p:txBody>
          <a:bodyPr/>
          <a:lstStyle/>
          <a:p>
            <a:r>
              <a:rPr lang="en-US" sz="3200" dirty="0"/>
              <a:t>My doctrine (teaching) is from God</a:t>
            </a:r>
          </a:p>
          <a:p>
            <a:r>
              <a:rPr lang="en-US" sz="3200" dirty="0"/>
              <a:t>Want to do God’s will?</a:t>
            </a:r>
          </a:p>
          <a:p>
            <a:r>
              <a:rPr lang="en-US" sz="3200" dirty="0"/>
              <a:t>Know the doctrine is not from Me</a:t>
            </a:r>
          </a:p>
          <a:p>
            <a:r>
              <a:rPr lang="en-US" sz="3200" dirty="0"/>
              <a:t>I don’t seek My own glory</a:t>
            </a:r>
          </a:p>
          <a:p>
            <a:r>
              <a:rPr lang="en-US" sz="3200" dirty="0"/>
              <a:t>But glory of One who sent Me</a:t>
            </a:r>
          </a:p>
          <a:p>
            <a:endParaRPr lang="en-US" dirty="0"/>
          </a:p>
        </p:txBody>
      </p:sp>
    </p:spTree>
    <p:extLst>
      <p:ext uri="{BB962C8B-B14F-4D97-AF65-F5344CB8AC3E}">
        <p14:creationId xmlns:p14="http://schemas.microsoft.com/office/powerpoint/2010/main" val="2540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kill me?</a:t>
            </a:r>
          </a:p>
        </p:txBody>
      </p:sp>
      <p:sp>
        <p:nvSpPr>
          <p:cNvPr id="3" name="Content Placeholder 2"/>
          <p:cNvSpPr>
            <a:spLocks noGrp="1"/>
          </p:cNvSpPr>
          <p:nvPr>
            <p:ph idx="1"/>
          </p:nvPr>
        </p:nvSpPr>
        <p:spPr/>
        <p:txBody>
          <a:bodyPr/>
          <a:lstStyle/>
          <a:p>
            <a:r>
              <a:rPr lang="en-US" sz="3200" dirty="0"/>
              <a:t>Why do you seek to kill me?</a:t>
            </a:r>
          </a:p>
          <a:p>
            <a:r>
              <a:rPr lang="en-US" sz="3200" dirty="0"/>
              <a:t>People thought he was ‘crazy’</a:t>
            </a:r>
          </a:p>
          <a:p>
            <a:r>
              <a:rPr lang="en-US" sz="3200" dirty="0"/>
              <a:t>Didn’t know of leaders’ plots</a:t>
            </a:r>
          </a:p>
          <a:p>
            <a:r>
              <a:rPr lang="en-US" sz="3200" dirty="0"/>
              <a:t>Healed on Sabbath</a:t>
            </a:r>
          </a:p>
          <a:p>
            <a:pPr lvl="1"/>
            <a:r>
              <a:rPr lang="en-US" sz="3000" dirty="0"/>
              <a:t>Possibly John 5:5-13</a:t>
            </a:r>
          </a:p>
          <a:p>
            <a:r>
              <a:rPr lang="en-US" sz="3200" dirty="0"/>
              <a:t>Circumcise on Sabbath</a:t>
            </a:r>
          </a:p>
          <a:p>
            <a:r>
              <a:rPr lang="en-US" sz="3200" dirty="0"/>
              <a:t>Use righteous judgment</a:t>
            </a:r>
          </a:p>
          <a:p>
            <a:endParaRPr lang="en-US" dirty="0"/>
          </a:p>
          <a:p>
            <a:endParaRPr lang="en-US" dirty="0"/>
          </a:p>
        </p:txBody>
      </p:sp>
    </p:spTree>
    <p:extLst>
      <p:ext uri="{BB962C8B-B14F-4D97-AF65-F5344CB8AC3E}">
        <p14:creationId xmlns:p14="http://schemas.microsoft.com/office/powerpoint/2010/main" val="162425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was Jesus from?</a:t>
            </a:r>
          </a:p>
        </p:txBody>
      </p:sp>
      <p:sp>
        <p:nvSpPr>
          <p:cNvPr id="3" name="Content Placeholder 2"/>
          <p:cNvSpPr>
            <a:spLocks noGrp="1"/>
          </p:cNvSpPr>
          <p:nvPr>
            <p:ph idx="1"/>
          </p:nvPr>
        </p:nvSpPr>
        <p:spPr>
          <a:xfrm>
            <a:off x="566738" y="1752600"/>
            <a:ext cx="8120062" cy="4267200"/>
          </a:xfrm>
        </p:spPr>
        <p:txBody>
          <a:bodyPr/>
          <a:lstStyle/>
          <a:p>
            <a:r>
              <a:rPr lang="en-US" sz="3200" dirty="0"/>
              <a:t>Seems some did not know</a:t>
            </a:r>
          </a:p>
          <a:p>
            <a:r>
              <a:rPr lang="en-US" sz="3200" dirty="0"/>
              <a:t>Should they know?</a:t>
            </a:r>
          </a:p>
          <a:p>
            <a:r>
              <a:rPr lang="en-US" sz="3200" dirty="0"/>
              <a:t>Can anyone do more signs than He?</a:t>
            </a:r>
          </a:p>
          <a:p>
            <a:r>
              <a:rPr lang="en-US" sz="3200" dirty="0"/>
              <a:t>I’m going where you cannot find Me</a:t>
            </a:r>
          </a:p>
          <a:p>
            <a:r>
              <a:rPr lang="en-US" sz="3200" dirty="0"/>
              <a:t>Where could He be going?</a:t>
            </a:r>
          </a:p>
          <a:p>
            <a:pPr lvl="1"/>
            <a:r>
              <a:rPr lang="en-US" sz="3000" dirty="0"/>
              <a:t>To the Greeks?</a:t>
            </a:r>
          </a:p>
        </p:txBody>
      </p:sp>
    </p:spTree>
    <p:extLst>
      <p:ext uri="{BB962C8B-B14F-4D97-AF65-F5344CB8AC3E}">
        <p14:creationId xmlns:p14="http://schemas.microsoft.com/office/powerpoint/2010/main" val="7175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preaching</a:t>
            </a:r>
          </a:p>
        </p:txBody>
      </p:sp>
      <p:sp>
        <p:nvSpPr>
          <p:cNvPr id="3" name="Content Placeholder 2"/>
          <p:cNvSpPr>
            <a:spLocks noGrp="1"/>
          </p:cNvSpPr>
          <p:nvPr>
            <p:ph idx="1"/>
          </p:nvPr>
        </p:nvSpPr>
        <p:spPr>
          <a:xfrm>
            <a:off x="566738" y="1752600"/>
            <a:ext cx="8120062" cy="4267200"/>
          </a:xfrm>
        </p:spPr>
        <p:txBody>
          <a:bodyPr/>
          <a:lstStyle/>
          <a:p>
            <a:r>
              <a:rPr lang="en-US" sz="3200" dirty="0"/>
              <a:t>On the last day of the feast</a:t>
            </a:r>
          </a:p>
          <a:p>
            <a:r>
              <a:rPr lang="en-US" sz="3200" dirty="0"/>
              <a:t>"If anyone thirsts, let him come to Me and drink</a:t>
            </a:r>
          </a:p>
          <a:p>
            <a:r>
              <a:rPr lang="en-US" sz="3200" dirty="0"/>
              <a:t>Those who believed would receive the Spirit</a:t>
            </a:r>
          </a:p>
          <a:p>
            <a:pPr lvl="1"/>
            <a:r>
              <a:rPr lang="en-US" sz="3000" dirty="0"/>
              <a:t>Not yet come  (Acts 2:4)</a:t>
            </a:r>
          </a:p>
          <a:p>
            <a:pPr lvl="1"/>
            <a:r>
              <a:rPr lang="en-US" sz="3000" dirty="0"/>
              <a:t>Jesus not yet glorified  (John 17:1ff)</a:t>
            </a:r>
          </a:p>
        </p:txBody>
      </p:sp>
    </p:spTree>
    <p:extLst>
      <p:ext uri="{BB962C8B-B14F-4D97-AF65-F5344CB8AC3E}">
        <p14:creationId xmlns:p14="http://schemas.microsoft.com/office/powerpoint/2010/main" val="3561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Intro	 </a:t>
            </a:r>
          </a:p>
        </p:txBody>
      </p:sp>
      <p:sp>
        <p:nvSpPr>
          <p:cNvPr id="13315" name="Content Placeholder 2"/>
          <p:cNvSpPr>
            <a:spLocks noGrp="1"/>
          </p:cNvSpPr>
          <p:nvPr>
            <p:ph idx="1"/>
          </p:nvPr>
        </p:nvSpPr>
        <p:spPr/>
        <p:txBody>
          <a:bodyPr/>
          <a:lstStyle/>
          <a:p>
            <a:r>
              <a:rPr lang="en-US" sz="3200" dirty="0"/>
              <a:t>Years of preparation – 30 </a:t>
            </a:r>
            <a:r>
              <a:rPr lang="en-US" sz="3200" dirty="0" err="1"/>
              <a:t>yrs</a:t>
            </a:r>
            <a:endParaRPr lang="en-US" sz="3200" dirty="0"/>
          </a:p>
          <a:p>
            <a:r>
              <a:rPr lang="en-US" sz="3200" dirty="0"/>
              <a:t>Beginning of ministry – 6 </a:t>
            </a:r>
            <a:r>
              <a:rPr lang="en-US" sz="3200" dirty="0" err="1"/>
              <a:t>mos</a:t>
            </a:r>
            <a:endParaRPr lang="en-US" sz="3200" dirty="0"/>
          </a:p>
          <a:p>
            <a:r>
              <a:rPr lang="en-US" sz="3200" dirty="0"/>
              <a:t>Great Galilean ministry – 18 </a:t>
            </a:r>
            <a:r>
              <a:rPr lang="en-US" sz="3200" dirty="0" err="1"/>
              <a:t>mos</a:t>
            </a:r>
            <a:endParaRPr lang="en-US" sz="3200" dirty="0"/>
          </a:p>
          <a:p>
            <a:r>
              <a:rPr lang="en-US" sz="3200" b="1" dirty="0"/>
              <a:t>Period of retirements – 6 </a:t>
            </a:r>
            <a:r>
              <a:rPr lang="en-US" sz="3200" b="1" dirty="0" err="1"/>
              <a:t>mos</a:t>
            </a:r>
            <a:endParaRPr lang="en-US" sz="3200" b="1" dirty="0"/>
          </a:p>
          <a:p>
            <a:r>
              <a:rPr lang="en-US" sz="3200" dirty="0"/>
              <a:t>Close of ministry – 6 </a:t>
            </a:r>
            <a:r>
              <a:rPr lang="en-US" sz="3200" dirty="0" err="1"/>
              <a:t>mos</a:t>
            </a:r>
            <a:endParaRPr lang="en-US" sz="3200" dirty="0"/>
          </a:p>
          <a:p>
            <a:r>
              <a:rPr lang="en-US" sz="3200" dirty="0"/>
              <a:t>Last week</a:t>
            </a:r>
          </a:p>
          <a:p>
            <a:r>
              <a:rPr lang="en-US" sz="3200" dirty="0"/>
              <a:t>Resurrection and exaltation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was Jesus from?</a:t>
            </a:r>
          </a:p>
        </p:txBody>
      </p:sp>
      <p:sp>
        <p:nvSpPr>
          <p:cNvPr id="3" name="Content Placeholder 2"/>
          <p:cNvSpPr>
            <a:spLocks noGrp="1"/>
          </p:cNvSpPr>
          <p:nvPr>
            <p:ph idx="1"/>
          </p:nvPr>
        </p:nvSpPr>
        <p:spPr/>
        <p:txBody>
          <a:bodyPr/>
          <a:lstStyle/>
          <a:p>
            <a:r>
              <a:rPr lang="en-US" sz="3200" dirty="0"/>
              <a:t>Some said, “This is the Christ”</a:t>
            </a:r>
          </a:p>
          <a:p>
            <a:r>
              <a:rPr lang="en-US" sz="3200" dirty="0"/>
              <a:t>Must come from Bethlehem</a:t>
            </a:r>
          </a:p>
          <a:p>
            <a:pPr lvl="1"/>
            <a:r>
              <a:rPr lang="en-US" sz="3000" dirty="0"/>
              <a:t>Jesus is from Galilee??</a:t>
            </a:r>
          </a:p>
          <a:p>
            <a:r>
              <a:rPr lang="en-US" sz="3200" dirty="0"/>
              <a:t>Seed of David</a:t>
            </a:r>
          </a:p>
          <a:p>
            <a:pPr lvl="1"/>
            <a:r>
              <a:rPr lang="en-US" sz="3000" dirty="0"/>
              <a:t>From Bethlehem</a:t>
            </a:r>
          </a:p>
          <a:p>
            <a:r>
              <a:rPr lang="en-US" sz="3200" dirty="0"/>
              <a:t>People were divided</a:t>
            </a:r>
            <a:endParaRPr lang="en-US" dirty="0"/>
          </a:p>
        </p:txBody>
      </p:sp>
    </p:spTree>
    <p:extLst>
      <p:ext uri="{BB962C8B-B14F-4D97-AF65-F5344CB8AC3E}">
        <p14:creationId xmlns:p14="http://schemas.microsoft.com/office/powerpoint/2010/main" val="21901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get Him</a:t>
            </a:r>
          </a:p>
        </p:txBody>
      </p:sp>
      <p:sp>
        <p:nvSpPr>
          <p:cNvPr id="3" name="Content Placeholder 2"/>
          <p:cNvSpPr>
            <a:spLocks noGrp="1"/>
          </p:cNvSpPr>
          <p:nvPr>
            <p:ph idx="1"/>
          </p:nvPr>
        </p:nvSpPr>
        <p:spPr>
          <a:xfrm>
            <a:off x="566738" y="1676400"/>
            <a:ext cx="8196262" cy="4267200"/>
          </a:xfrm>
        </p:spPr>
        <p:txBody>
          <a:bodyPr/>
          <a:lstStyle/>
          <a:p>
            <a:r>
              <a:rPr lang="en-US" sz="3200" dirty="0"/>
              <a:t>Soldiers had been sent to get Jesus</a:t>
            </a:r>
          </a:p>
          <a:p>
            <a:r>
              <a:rPr lang="en-US" sz="3200" dirty="0"/>
              <a:t>Returned without Him</a:t>
            </a:r>
          </a:p>
          <a:p>
            <a:pPr lvl="1"/>
            <a:r>
              <a:rPr lang="en-US" sz="3000" dirty="0"/>
              <a:t>No man ever spoke as He</a:t>
            </a:r>
          </a:p>
          <a:p>
            <a:r>
              <a:rPr lang="en-US" sz="3200" dirty="0"/>
              <a:t>Nicodemus spoke up</a:t>
            </a:r>
          </a:p>
          <a:p>
            <a:r>
              <a:rPr lang="en-US" sz="3200" dirty="0"/>
              <a:t>We must judge him fairly</a:t>
            </a:r>
          </a:p>
          <a:p>
            <a:r>
              <a:rPr lang="en-US" sz="3200" dirty="0"/>
              <a:t>Seems some of his associates turn on him</a:t>
            </a:r>
          </a:p>
        </p:txBody>
      </p:sp>
    </p:spTree>
    <p:extLst>
      <p:ext uri="{BB962C8B-B14F-4D97-AF65-F5344CB8AC3E}">
        <p14:creationId xmlns:p14="http://schemas.microsoft.com/office/powerpoint/2010/main" val="12232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get Him</a:t>
            </a:r>
          </a:p>
        </p:txBody>
      </p:sp>
      <p:sp>
        <p:nvSpPr>
          <p:cNvPr id="3" name="Content Placeholder 2"/>
          <p:cNvSpPr>
            <a:spLocks noGrp="1"/>
          </p:cNvSpPr>
          <p:nvPr>
            <p:ph idx="1"/>
          </p:nvPr>
        </p:nvSpPr>
        <p:spPr>
          <a:xfrm>
            <a:off x="566738" y="1676400"/>
            <a:ext cx="8196262" cy="4267200"/>
          </a:xfrm>
        </p:spPr>
        <p:txBody>
          <a:bodyPr/>
          <a:lstStyle/>
          <a:p>
            <a:r>
              <a:rPr lang="en-US" sz="3200" dirty="0"/>
              <a:t>No prophet comes from Galilee</a:t>
            </a:r>
          </a:p>
          <a:p>
            <a:pPr lvl="1"/>
            <a:r>
              <a:rPr lang="en-US" sz="3000" dirty="0"/>
              <a:t>Jonah</a:t>
            </a:r>
          </a:p>
          <a:p>
            <a:pPr lvl="2"/>
            <a:r>
              <a:rPr lang="en-US" sz="3000" dirty="0"/>
              <a:t>2 Kings 14:25</a:t>
            </a:r>
          </a:p>
          <a:p>
            <a:pPr lvl="1"/>
            <a:r>
              <a:rPr lang="en-US" sz="3000" dirty="0"/>
              <a:t>Christ would come from Galilee</a:t>
            </a:r>
          </a:p>
          <a:p>
            <a:pPr lvl="2"/>
            <a:r>
              <a:rPr lang="en-US" sz="3000" dirty="0"/>
              <a:t>Isaiah 9:1-2</a:t>
            </a:r>
          </a:p>
          <a:p>
            <a:pPr lvl="2"/>
            <a:r>
              <a:rPr lang="en-US" sz="3000" dirty="0"/>
              <a:t>Matthew 4:13-16</a:t>
            </a:r>
          </a:p>
          <a:p>
            <a:pPr lvl="3"/>
            <a:r>
              <a:rPr lang="en-US" sz="3000" dirty="0"/>
              <a:t>Prophecy tied directly to Christ</a:t>
            </a:r>
          </a:p>
        </p:txBody>
      </p:sp>
    </p:spTree>
    <p:extLst>
      <p:ext uri="{BB962C8B-B14F-4D97-AF65-F5344CB8AC3E}">
        <p14:creationId xmlns:p14="http://schemas.microsoft.com/office/powerpoint/2010/main" val="6193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Tempting Jesus</a:t>
            </a:r>
          </a:p>
        </p:txBody>
      </p:sp>
      <p:sp>
        <p:nvSpPr>
          <p:cNvPr id="3" name="Content Placeholder 2"/>
          <p:cNvSpPr>
            <a:spLocks noGrp="1"/>
          </p:cNvSpPr>
          <p:nvPr>
            <p:ph idx="1"/>
          </p:nvPr>
        </p:nvSpPr>
        <p:spPr/>
        <p:txBody>
          <a:bodyPr/>
          <a:lstStyle/>
          <a:p>
            <a:r>
              <a:rPr lang="en-US" sz="3200" dirty="0"/>
              <a:t>Woman caught in adultery</a:t>
            </a:r>
          </a:p>
          <a:p>
            <a:pPr lvl="1"/>
            <a:r>
              <a:rPr lang="en-US" sz="3000" dirty="0"/>
              <a:t>Same punishment for man and woman</a:t>
            </a:r>
          </a:p>
          <a:p>
            <a:pPr lvl="2"/>
            <a:r>
              <a:rPr lang="en-US" sz="3000" dirty="0"/>
              <a:t>Leviticus 20:10</a:t>
            </a:r>
          </a:p>
          <a:p>
            <a:pPr lvl="2"/>
            <a:r>
              <a:rPr lang="en-US" sz="3000" dirty="0"/>
              <a:t>Deuteronomy 22:22</a:t>
            </a:r>
          </a:p>
          <a:p>
            <a:r>
              <a:rPr lang="en-US" sz="3200" dirty="0"/>
              <a:t>Pharisees bring her to Jesus</a:t>
            </a:r>
          </a:p>
          <a:p>
            <a:r>
              <a:rPr lang="en-US" sz="3200" dirty="0"/>
              <a:t>[The Jews are under Roman rule and could not execute anyone]</a:t>
            </a:r>
          </a:p>
          <a:p>
            <a:pPr lvl="1"/>
            <a:endParaRPr lang="en-US" dirty="0"/>
          </a:p>
        </p:txBody>
      </p:sp>
    </p:spTree>
    <p:extLst>
      <p:ext uri="{BB962C8B-B14F-4D97-AF65-F5344CB8AC3E}">
        <p14:creationId xmlns:p14="http://schemas.microsoft.com/office/powerpoint/2010/main" val="16350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Tempting Jesus</a:t>
            </a:r>
          </a:p>
        </p:txBody>
      </p:sp>
      <p:sp>
        <p:nvSpPr>
          <p:cNvPr id="3" name="Content Placeholder 2"/>
          <p:cNvSpPr>
            <a:spLocks noGrp="1"/>
          </p:cNvSpPr>
          <p:nvPr>
            <p:ph idx="1"/>
          </p:nvPr>
        </p:nvSpPr>
        <p:spPr>
          <a:xfrm>
            <a:off x="566738" y="1752600"/>
            <a:ext cx="8196262" cy="4267200"/>
          </a:xfrm>
        </p:spPr>
        <p:txBody>
          <a:bodyPr/>
          <a:lstStyle/>
          <a:p>
            <a:r>
              <a:rPr lang="en-US" sz="3200" dirty="0"/>
              <a:t>What is happening?</a:t>
            </a:r>
            <a:endParaRPr lang="en-US" dirty="0"/>
          </a:p>
          <a:p>
            <a:pPr lvl="1"/>
            <a:r>
              <a:rPr lang="en-US" sz="3000" dirty="0"/>
              <a:t>Woman was in sin</a:t>
            </a:r>
          </a:p>
          <a:p>
            <a:pPr lvl="1"/>
            <a:r>
              <a:rPr lang="en-US" sz="3000" dirty="0"/>
              <a:t>Law demanded death</a:t>
            </a:r>
          </a:p>
          <a:p>
            <a:pPr lvl="1"/>
            <a:r>
              <a:rPr lang="en-US" sz="3000" dirty="0"/>
              <a:t>Pharisees were hypocrites</a:t>
            </a:r>
          </a:p>
          <a:p>
            <a:pPr lvl="1"/>
            <a:r>
              <a:rPr lang="en-US" sz="3000" dirty="0"/>
              <a:t>Jesus wanted compassion and mercy</a:t>
            </a:r>
          </a:p>
          <a:p>
            <a:pPr lvl="1"/>
            <a:endParaRPr lang="en-US" dirty="0"/>
          </a:p>
        </p:txBody>
      </p:sp>
    </p:spTree>
    <p:extLst>
      <p:ext uri="{BB962C8B-B14F-4D97-AF65-F5344CB8AC3E}">
        <p14:creationId xmlns:p14="http://schemas.microsoft.com/office/powerpoint/2010/main" val="7312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Tempting Jesus</a:t>
            </a:r>
          </a:p>
        </p:txBody>
      </p:sp>
      <p:sp>
        <p:nvSpPr>
          <p:cNvPr id="3" name="Content Placeholder 2"/>
          <p:cNvSpPr>
            <a:spLocks noGrp="1"/>
          </p:cNvSpPr>
          <p:nvPr>
            <p:ph idx="1"/>
          </p:nvPr>
        </p:nvSpPr>
        <p:spPr>
          <a:xfrm>
            <a:off x="566738" y="1752600"/>
            <a:ext cx="8272462" cy="4267200"/>
          </a:xfrm>
        </p:spPr>
        <p:txBody>
          <a:bodyPr/>
          <a:lstStyle/>
          <a:p>
            <a:r>
              <a:rPr lang="en-US" sz="3200" dirty="0"/>
              <a:t>At first, Jesus knowing their purpose ignored them (wrote in dirt)</a:t>
            </a:r>
          </a:p>
          <a:p>
            <a:r>
              <a:rPr lang="en-US" sz="3200" dirty="0"/>
              <a:t>Let him who is without sin cast the first stone</a:t>
            </a:r>
          </a:p>
          <a:p>
            <a:pPr lvl="1"/>
            <a:r>
              <a:rPr lang="en-US" sz="3000" dirty="0"/>
              <a:t>Witness must cast first stone  </a:t>
            </a:r>
          </a:p>
          <a:p>
            <a:pPr lvl="2"/>
            <a:r>
              <a:rPr lang="en-US" sz="2800" dirty="0"/>
              <a:t>Deuteronomy 17:7</a:t>
            </a:r>
          </a:p>
          <a:p>
            <a:pPr lvl="1"/>
            <a:r>
              <a:rPr lang="en-US" sz="3000" dirty="0"/>
              <a:t>This would be lawful justice</a:t>
            </a:r>
          </a:p>
          <a:p>
            <a:pPr lvl="1"/>
            <a:endParaRPr lang="en-US" dirty="0"/>
          </a:p>
        </p:txBody>
      </p:sp>
    </p:spTree>
    <p:extLst>
      <p:ext uri="{BB962C8B-B14F-4D97-AF65-F5344CB8AC3E}">
        <p14:creationId xmlns:p14="http://schemas.microsoft.com/office/powerpoint/2010/main" val="297614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Tempting Jesus</a:t>
            </a:r>
          </a:p>
        </p:txBody>
      </p:sp>
      <p:sp>
        <p:nvSpPr>
          <p:cNvPr id="3" name="Content Placeholder 2"/>
          <p:cNvSpPr>
            <a:spLocks noGrp="1"/>
          </p:cNvSpPr>
          <p:nvPr>
            <p:ph idx="1"/>
          </p:nvPr>
        </p:nvSpPr>
        <p:spPr>
          <a:xfrm>
            <a:off x="566738" y="1752600"/>
            <a:ext cx="8272462" cy="4267200"/>
          </a:xfrm>
        </p:spPr>
        <p:txBody>
          <a:bodyPr/>
          <a:lstStyle/>
          <a:p>
            <a:r>
              <a:rPr lang="en-US" sz="3200" dirty="0"/>
              <a:t>Called their bluff</a:t>
            </a:r>
          </a:p>
          <a:p>
            <a:r>
              <a:rPr lang="en-US" sz="3200" dirty="0"/>
              <a:t>All left</a:t>
            </a:r>
          </a:p>
          <a:p>
            <a:pPr lvl="1"/>
            <a:r>
              <a:rPr lang="en-US" sz="3000" dirty="0"/>
              <a:t>From oldest to youngest</a:t>
            </a:r>
          </a:p>
          <a:p>
            <a:pPr lvl="1"/>
            <a:r>
              <a:rPr lang="en-US" sz="3000" dirty="0">
                <a:effectLst>
                  <a:outerShdw blurRad="38100" dist="38100" dir="2700000" algn="tl">
                    <a:srgbClr val="000000">
                      <a:alpha val="43137"/>
                    </a:srgbClr>
                  </a:outerShdw>
                </a:effectLst>
              </a:rPr>
              <a:t>Convicted by their own conscience</a:t>
            </a:r>
          </a:p>
          <a:p>
            <a:pPr lvl="1"/>
            <a:endParaRPr lang="en-US" dirty="0"/>
          </a:p>
        </p:txBody>
      </p:sp>
    </p:spTree>
    <p:extLst>
      <p:ext uri="{BB962C8B-B14F-4D97-AF65-F5344CB8AC3E}">
        <p14:creationId xmlns:p14="http://schemas.microsoft.com/office/powerpoint/2010/main" val="109085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to the woman</a:t>
            </a:r>
          </a:p>
        </p:txBody>
      </p:sp>
      <p:sp>
        <p:nvSpPr>
          <p:cNvPr id="3" name="Content Placeholder 2"/>
          <p:cNvSpPr>
            <a:spLocks noGrp="1"/>
          </p:cNvSpPr>
          <p:nvPr>
            <p:ph idx="1"/>
          </p:nvPr>
        </p:nvSpPr>
        <p:spPr/>
        <p:txBody>
          <a:bodyPr/>
          <a:lstStyle/>
          <a:p>
            <a:r>
              <a:rPr lang="en-US" sz="3200" dirty="0"/>
              <a:t>Neither do I condemn you</a:t>
            </a:r>
          </a:p>
          <a:p>
            <a:pPr lvl="1"/>
            <a:r>
              <a:rPr lang="en-US" sz="2800" dirty="0"/>
              <a:t>Would He condemn adultery?</a:t>
            </a:r>
          </a:p>
          <a:p>
            <a:pPr lvl="1"/>
            <a:r>
              <a:rPr lang="en-US" sz="3000" dirty="0"/>
              <a:t>He was not a witness to adultery</a:t>
            </a:r>
          </a:p>
          <a:p>
            <a:r>
              <a:rPr lang="en-US" sz="3200" dirty="0"/>
              <a:t>Go your way and sin no more</a:t>
            </a:r>
          </a:p>
          <a:p>
            <a:pPr lvl="1"/>
            <a:r>
              <a:rPr lang="en-US" sz="3000" dirty="0"/>
              <a:t>Nothing said about </a:t>
            </a:r>
            <a:r>
              <a:rPr lang="en-US" sz="3000" dirty="0" err="1"/>
              <a:t>forgivness</a:t>
            </a:r>
            <a:endParaRPr lang="en-US" sz="3000" dirty="0"/>
          </a:p>
          <a:p>
            <a:r>
              <a:rPr lang="en-US" sz="3200" dirty="0"/>
              <a:t>Not about justice for sin committed</a:t>
            </a:r>
          </a:p>
          <a:p>
            <a:r>
              <a:rPr lang="en-US" sz="3200" dirty="0"/>
              <a:t>Rather hypocrisy of Jews</a:t>
            </a:r>
          </a:p>
          <a:p>
            <a:r>
              <a:rPr lang="en-US" sz="3200" dirty="0"/>
              <a:t>And Jesus’ mercy</a:t>
            </a:r>
          </a:p>
          <a:p>
            <a:pPr lvl="1"/>
            <a:endParaRPr lang="en-US" dirty="0"/>
          </a:p>
        </p:txBody>
      </p:sp>
    </p:spTree>
    <p:extLst>
      <p:ext uri="{BB962C8B-B14F-4D97-AF65-F5344CB8AC3E}">
        <p14:creationId xmlns:p14="http://schemas.microsoft.com/office/powerpoint/2010/main" val="12228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am the light of the world”</a:t>
            </a:r>
          </a:p>
        </p:txBody>
      </p:sp>
      <p:sp>
        <p:nvSpPr>
          <p:cNvPr id="3" name="Content Placeholder 2"/>
          <p:cNvSpPr>
            <a:spLocks noGrp="1"/>
          </p:cNvSpPr>
          <p:nvPr>
            <p:ph idx="1"/>
          </p:nvPr>
        </p:nvSpPr>
        <p:spPr/>
        <p:txBody>
          <a:bodyPr/>
          <a:lstStyle/>
          <a:p>
            <a:r>
              <a:rPr lang="en-US" sz="3200" dirty="0"/>
              <a:t>Follow Me and not walk in darkness</a:t>
            </a:r>
          </a:p>
          <a:p>
            <a:r>
              <a:rPr lang="en-US" sz="3200" dirty="0"/>
              <a:t>Jesus accused of bearing witness for Himself</a:t>
            </a:r>
          </a:p>
          <a:p>
            <a:r>
              <a:rPr lang="en-US" sz="3200" dirty="0"/>
              <a:t>Two witnesses (as law required)</a:t>
            </a:r>
          </a:p>
          <a:p>
            <a:pPr lvl="1"/>
            <a:r>
              <a:rPr lang="en-US" sz="3000" dirty="0"/>
              <a:t>“I bear witness of Myself”</a:t>
            </a:r>
          </a:p>
          <a:p>
            <a:pPr lvl="1"/>
            <a:r>
              <a:rPr lang="en-US" sz="3000" dirty="0"/>
              <a:t>The Father bears witness of Me</a:t>
            </a:r>
          </a:p>
          <a:p>
            <a:r>
              <a:rPr lang="en-US" sz="3200" dirty="0"/>
              <a:t>No one arrested Him for His hour had not yet come</a:t>
            </a:r>
          </a:p>
          <a:p>
            <a:pPr lvl="1"/>
            <a:endParaRPr lang="en-US" dirty="0"/>
          </a:p>
        </p:txBody>
      </p:sp>
    </p:spTree>
    <p:extLst>
      <p:ext uri="{BB962C8B-B14F-4D97-AF65-F5344CB8AC3E}">
        <p14:creationId xmlns:p14="http://schemas.microsoft.com/office/powerpoint/2010/main" val="5277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00FF00"/>
                </a:highlight>
              </a:rPr>
              <a:t>Lessons</a:t>
            </a:r>
          </a:p>
        </p:txBody>
      </p:sp>
      <p:sp>
        <p:nvSpPr>
          <p:cNvPr id="3" name="Content Placeholder 2"/>
          <p:cNvSpPr>
            <a:spLocks noGrp="1"/>
          </p:cNvSpPr>
          <p:nvPr>
            <p:ph idx="1"/>
          </p:nvPr>
        </p:nvSpPr>
        <p:spPr/>
        <p:txBody>
          <a:bodyPr/>
          <a:lstStyle/>
          <a:p>
            <a:r>
              <a:rPr lang="en-US" sz="3200" dirty="0"/>
              <a:t>They did not know Jesus</a:t>
            </a:r>
          </a:p>
          <a:p>
            <a:r>
              <a:rPr lang="en-US" sz="3200" dirty="0"/>
              <a:t>Did not know where He was from</a:t>
            </a:r>
          </a:p>
          <a:p>
            <a:r>
              <a:rPr lang="en-US" sz="3200" dirty="0"/>
              <a:t>And why that was important?</a:t>
            </a:r>
          </a:p>
          <a:p>
            <a:r>
              <a:rPr lang="en-US" sz="3200" dirty="0"/>
              <a:t>How do we avoid similar charges?</a:t>
            </a:r>
          </a:p>
        </p:txBody>
      </p:sp>
    </p:spTree>
    <p:extLst>
      <p:ext uri="{BB962C8B-B14F-4D97-AF65-F5344CB8AC3E}">
        <p14:creationId xmlns:p14="http://schemas.microsoft.com/office/powerpoint/2010/main" val="364026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19200"/>
            <a:ext cx="5717381" cy="1314450"/>
          </a:xfrm>
        </p:spPr>
        <p:txBody>
          <a:bodyPr/>
          <a:lstStyle/>
          <a:p>
            <a:r>
              <a:rPr lang="en-US" sz="4200" b="1" dirty="0"/>
              <a:t>Period of Retirements</a:t>
            </a:r>
            <a:br>
              <a:rPr lang="en-US" altLang="en-US" sz="4200" b="1" dirty="0"/>
            </a:br>
            <a:endParaRPr lang="en-US" altLang="en-US" sz="4200" b="1" dirty="0"/>
          </a:p>
        </p:txBody>
      </p:sp>
      <p:sp>
        <p:nvSpPr>
          <p:cNvPr id="2051" name="Rectangle 3"/>
          <p:cNvSpPr>
            <a:spLocks noGrp="1" noChangeArrowheads="1"/>
          </p:cNvSpPr>
          <p:nvPr>
            <p:ph type="subTitle" idx="1"/>
          </p:nvPr>
        </p:nvSpPr>
        <p:spPr/>
        <p:txBody>
          <a:bodyPr/>
          <a:lstStyle/>
          <a:p>
            <a:endParaRPr lang="en-US" altLang="en-US" sz="3150" dirty="0"/>
          </a:p>
        </p:txBody>
      </p:sp>
      <p:sp>
        <p:nvSpPr>
          <p:cNvPr id="4" name="TextBox 3"/>
          <p:cNvSpPr txBox="1"/>
          <p:nvPr/>
        </p:nvSpPr>
        <p:spPr>
          <a:xfrm rot="254151">
            <a:off x="6724650" y="661988"/>
            <a:ext cx="1447800" cy="585787"/>
          </a:xfrm>
          <a:prstGeom prst="rect">
            <a:avLst/>
          </a:prstGeom>
          <a:solidFill>
            <a:srgbClr val="92D05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rPr>
              <a:t>review</a:t>
            </a: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7480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00FF00"/>
                </a:highlight>
              </a:rPr>
              <a:t>Lessons</a:t>
            </a:r>
          </a:p>
        </p:txBody>
      </p:sp>
      <p:sp>
        <p:nvSpPr>
          <p:cNvPr id="3" name="Content Placeholder 2"/>
          <p:cNvSpPr>
            <a:spLocks noGrp="1"/>
          </p:cNvSpPr>
          <p:nvPr>
            <p:ph idx="1"/>
          </p:nvPr>
        </p:nvSpPr>
        <p:spPr/>
        <p:txBody>
          <a:bodyPr/>
          <a:lstStyle/>
          <a:p>
            <a:r>
              <a:rPr lang="en-US" sz="3200" dirty="0"/>
              <a:t>Jews were using the Law</a:t>
            </a:r>
          </a:p>
          <a:p>
            <a:r>
              <a:rPr lang="en-US" sz="3200" dirty="0"/>
              <a:t>Jesus was showing mercy and compassion</a:t>
            </a:r>
          </a:p>
          <a:p>
            <a:r>
              <a:rPr lang="en-US" sz="3200" dirty="0"/>
              <a:t>Did Jesus violate the Law by not stoning this adulteress?</a:t>
            </a:r>
          </a:p>
          <a:p>
            <a:r>
              <a:rPr lang="en-US" sz="3200" dirty="0"/>
              <a:t>How do we mix these today?</a:t>
            </a:r>
          </a:p>
        </p:txBody>
      </p:sp>
    </p:spTree>
    <p:extLst>
      <p:ext uri="{BB962C8B-B14F-4D97-AF65-F5344CB8AC3E}">
        <p14:creationId xmlns:p14="http://schemas.microsoft.com/office/powerpoint/2010/main" val="282732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00FF00"/>
                </a:highlight>
              </a:rPr>
              <a:t>Lessons</a:t>
            </a:r>
          </a:p>
        </p:txBody>
      </p:sp>
      <p:sp>
        <p:nvSpPr>
          <p:cNvPr id="3" name="Content Placeholder 2"/>
          <p:cNvSpPr>
            <a:spLocks noGrp="1"/>
          </p:cNvSpPr>
          <p:nvPr>
            <p:ph idx="1"/>
          </p:nvPr>
        </p:nvSpPr>
        <p:spPr/>
        <p:txBody>
          <a:bodyPr/>
          <a:lstStyle/>
          <a:p>
            <a:r>
              <a:rPr lang="en-US" sz="3200" dirty="0"/>
              <a:t>How does this example affect our dealing with sin in the church today?</a:t>
            </a:r>
          </a:p>
          <a:p>
            <a:r>
              <a:rPr lang="en-US" sz="3200" dirty="0"/>
              <a:t>Consider</a:t>
            </a:r>
          </a:p>
          <a:p>
            <a:pPr lvl="1"/>
            <a:r>
              <a:rPr lang="en-US" sz="3000" dirty="0"/>
              <a:t>Romans 16:16</a:t>
            </a:r>
          </a:p>
          <a:p>
            <a:pPr lvl="1"/>
            <a:r>
              <a:rPr lang="en-US" sz="3000" dirty="0"/>
              <a:t>1 Corinthians 5</a:t>
            </a:r>
          </a:p>
          <a:p>
            <a:pPr lvl="1"/>
            <a:r>
              <a:rPr lang="en-US" sz="3000" dirty="0"/>
              <a:t>2 Thessalonians 3:6,14</a:t>
            </a:r>
          </a:p>
          <a:p>
            <a:r>
              <a:rPr lang="en-US" sz="3200" dirty="0"/>
              <a:t>Must we be sinless to condemn?</a:t>
            </a:r>
          </a:p>
          <a:p>
            <a:r>
              <a:rPr lang="en-US" sz="3200" dirty="0"/>
              <a:t>Consider Matthew 7:1-5</a:t>
            </a:r>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endParaRPr lang="en-US" dirty="0"/>
          </a:p>
          <a:p>
            <a:pPr marL="471487" lvl="1" indent="0">
              <a:buNone/>
            </a:pPr>
            <a:r>
              <a:rPr lang="en-US" dirty="0"/>
              <a:t>	</a:t>
            </a:r>
          </a:p>
        </p:txBody>
      </p:sp>
    </p:spTree>
    <p:extLst>
      <p:ext uri="{BB962C8B-B14F-4D97-AF65-F5344CB8AC3E}">
        <p14:creationId xmlns:p14="http://schemas.microsoft.com/office/powerpoint/2010/main" val="398495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143000" y="48006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pPr>
            <a:r>
              <a:rPr lang="en-US">
                <a:solidFill>
                  <a:srgbClr val="FFFFFF"/>
                </a:solidFill>
                <a:latin typeface="Calibri"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381000" y="228600"/>
            <a:ext cx="6011465" cy="685800"/>
          </a:xfrm>
        </p:spPr>
        <p:txBody>
          <a:bodyPr/>
          <a:lstStyle/>
          <a:p>
            <a:r>
              <a:rPr lang="en-US" altLang="en-US" sz="4200" b="1" dirty="0"/>
              <a:t>Looking for Quiet</a:t>
            </a:r>
          </a:p>
        </p:txBody>
      </p:sp>
      <p:sp>
        <p:nvSpPr>
          <p:cNvPr id="5123" name="Rectangle 3"/>
          <p:cNvSpPr>
            <a:spLocks noGrp="1" noChangeArrowheads="1"/>
          </p:cNvSpPr>
          <p:nvPr>
            <p:ph type="body" sz="half" idx="1"/>
          </p:nvPr>
        </p:nvSpPr>
        <p:spPr>
          <a:xfrm>
            <a:off x="406334" y="1771651"/>
            <a:ext cx="3479866" cy="3314700"/>
          </a:xfrm>
        </p:spPr>
        <p:txBody>
          <a:bodyPr/>
          <a:lstStyle/>
          <a:p>
            <a:r>
              <a:rPr lang="en-US" altLang="en-US" sz="3200" dirty="0"/>
              <a:t>Jesus went to Bethsaida</a:t>
            </a:r>
          </a:p>
          <a:p>
            <a:r>
              <a:rPr lang="en-US" altLang="en-US" sz="3200" dirty="0"/>
              <a:t>He crosses the sea via boat</a:t>
            </a:r>
          </a:p>
          <a:p>
            <a:r>
              <a:rPr lang="en-US" altLang="en-US" sz="3200" dirty="0"/>
              <a:t>Crowds run around the sides of the sea</a:t>
            </a:r>
          </a:p>
          <a:p>
            <a:endParaRPr lang="en-US" altLang="en-US" sz="2100" dirty="0"/>
          </a:p>
        </p:txBody>
      </p:sp>
      <p:pic>
        <p:nvPicPr>
          <p:cNvPr id="5" name="Content Placeholder 4"/>
          <p:cNvPicPr>
            <a:picLocks noGrp="1" noChangeAspect="1"/>
          </p:cNvPicPr>
          <p:nvPr>
            <p:ph sz="half" idx="2"/>
          </p:nvPr>
        </p:nvPicPr>
        <p:blipFill>
          <a:blip r:embed="rId3"/>
          <a:stretch>
            <a:fillRect/>
          </a:stretch>
        </p:blipFill>
        <p:spPr>
          <a:xfrm>
            <a:off x="4484304" y="1771651"/>
            <a:ext cx="2857500" cy="2871788"/>
          </a:xfrm>
          <a:prstGeom prst="rect">
            <a:avLst/>
          </a:prstGeom>
        </p:spPr>
      </p:pic>
      <p:pic>
        <p:nvPicPr>
          <p:cNvPr id="4" name="Picture 3"/>
          <p:cNvPicPr>
            <a:picLocks noChangeAspect="1"/>
          </p:cNvPicPr>
          <p:nvPr/>
        </p:nvPicPr>
        <p:blipFill>
          <a:blip r:embed="rId4"/>
          <a:stretch>
            <a:fillRect/>
          </a:stretch>
        </p:blipFill>
        <p:spPr>
          <a:xfrm rot="21139201">
            <a:off x="3519382" y="1871007"/>
            <a:ext cx="2716694" cy="306586"/>
          </a:xfrm>
          <a:prstGeom prst="rect">
            <a:avLst/>
          </a:prstGeom>
        </p:spPr>
      </p:pic>
    </p:spTree>
    <p:extLst>
      <p:ext uri="{BB962C8B-B14F-4D97-AF65-F5344CB8AC3E}">
        <p14:creationId xmlns:p14="http://schemas.microsoft.com/office/powerpoint/2010/main" val="42357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657350" y="2455070"/>
            <a:ext cx="5829300" cy="1102519"/>
          </a:xfrm>
        </p:spPr>
        <p:txBody>
          <a:bodyPr anchor="ctr"/>
          <a:lstStyle/>
          <a:p>
            <a:endParaRPr lang="en-US" altLang="en-US" sz="3300"/>
          </a:p>
        </p:txBody>
      </p:sp>
      <p:sp>
        <p:nvSpPr>
          <p:cNvPr id="41987" name="Rectangle 3"/>
          <p:cNvSpPr>
            <a:spLocks noGrp="1" noChangeArrowheads="1"/>
          </p:cNvSpPr>
          <p:nvPr>
            <p:ph type="subTitle" idx="1"/>
          </p:nvPr>
        </p:nvSpPr>
        <p:spPr>
          <a:xfrm>
            <a:off x="2171700" y="3771900"/>
            <a:ext cx="4800600" cy="1314450"/>
          </a:xfrm>
        </p:spPr>
        <p:txBody>
          <a:bodyPr/>
          <a:lstStyle/>
          <a:p>
            <a:r>
              <a:rPr lang="en-US" altLang="en-US" sz="2400">
                <a:solidFill>
                  <a:srgbClr val="996600"/>
                </a:solidFill>
              </a:rPr>
              <a:t>…</a:t>
            </a:r>
          </a:p>
        </p:txBody>
      </p:sp>
      <p:pic>
        <p:nvPicPr>
          <p:cNvPr id="1026" name="Picture 2" descr="http://www.bibleplaces.com/wp-content/uploads/2015/07/Plain-of-Bethsaida-from-northwest-tb032807137-biblepla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71" y="857250"/>
            <a:ext cx="767686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668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657350" y="2455070"/>
            <a:ext cx="5829300" cy="1102519"/>
          </a:xfrm>
        </p:spPr>
        <p:txBody>
          <a:bodyPr anchor="ctr"/>
          <a:lstStyle/>
          <a:p>
            <a:endParaRPr lang="en-US" altLang="en-US" sz="3300"/>
          </a:p>
        </p:txBody>
      </p:sp>
      <p:sp>
        <p:nvSpPr>
          <p:cNvPr id="41987" name="Rectangle 3"/>
          <p:cNvSpPr>
            <a:spLocks noGrp="1" noChangeArrowheads="1"/>
          </p:cNvSpPr>
          <p:nvPr>
            <p:ph type="subTitle" idx="1"/>
          </p:nvPr>
        </p:nvSpPr>
        <p:spPr>
          <a:xfrm>
            <a:off x="2171700" y="3771900"/>
            <a:ext cx="4800600" cy="1314450"/>
          </a:xfrm>
        </p:spPr>
        <p:txBody>
          <a:bodyPr/>
          <a:lstStyle/>
          <a:p>
            <a:r>
              <a:rPr lang="en-US" altLang="en-US" sz="2400">
                <a:solidFill>
                  <a:srgbClr val="996600"/>
                </a:solidFill>
              </a:rPr>
              <a:t>…</a:t>
            </a:r>
          </a:p>
        </p:txBody>
      </p:sp>
      <p:pic>
        <p:nvPicPr>
          <p:cNvPr id="2050" name="Picture 2" descr="http://www.bibleplaces.com/wp-content/uploads/2015/07/Plain-of-Bethsaida-with-green-grass-tb110206630-biblepla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61" y="857250"/>
            <a:ext cx="7638393" cy="511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585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0343" y="228600"/>
            <a:ext cx="6172200" cy="854869"/>
          </a:xfrm>
        </p:spPr>
        <p:txBody>
          <a:bodyPr/>
          <a:lstStyle/>
          <a:p>
            <a:r>
              <a:rPr lang="en-US" altLang="en-US" sz="4200" b="1" dirty="0"/>
              <a:t>Notes</a:t>
            </a:r>
          </a:p>
        </p:txBody>
      </p:sp>
      <p:sp>
        <p:nvSpPr>
          <p:cNvPr id="26627" name="Rectangle 3"/>
          <p:cNvSpPr>
            <a:spLocks noGrp="1" noChangeArrowheads="1"/>
          </p:cNvSpPr>
          <p:nvPr>
            <p:ph idx="1"/>
          </p:nvPr>
        </p:nvSpPr>
        <p:spPr>
          <a:xfrm>
            <a:off x="380342" y="1922984"/>
            <a:ext cx="8154057" cy="3398044"/>
          </a:xfrm>
        </p:spPr>
        <p:txBody>
          <a:bodyPr/>
          <a:lstStyle/>
          <a:p>
            <a:r>
              <a:rPr lang="en-US" altLang="en-US" sz="3200" dirty="0"/>
              <a:t>John 6:4 Now the Passover, a feast of the Jews, was near.</a:t>
            </a:r>
          </a:p>
          <a:p>
            <a:pPr lvl="1"/>
            <a:r>
              <a:rPr lang="en-US" altLang="en-US" sz="3000" dirty="0"/>
              <a:t>April of our year</a:t>
            </a:r>
          </a:p>
          <a:p>
            <a:r>
              <a:rPr lang="en-US" altLang="en-US" sz="3200" dirty="0"/>
              <a:t>Feeding of five thousand only miracle recorded in all four gospels</a:t>
            </a:r>
          </a:p>
        </p:txBody>
      </p:sp>
      <p:sp>
        <p:nvSpPr>
          <p:cNvPr id="2" name="TextBox 1"/>
          <p:cNvSpPr txBox="1"/>
          <p:nvPr/>
        </p:nvSpPr>
        <p:spPr>
          <a:xfrm>
            <a:off x="3886200" y="3048000"/>
            <a:ext cx="4114799" cy="523220"/>
          </a:xfrm>
          <a:prstGeom prst="rect">
            <a:avLst/>
          </a:prstGeom>
          <a:solidFill>
            <a:srgbClr val="FFFF00"/>
          </a:solidFill>
        </p:spPr>
        <p:txBody>
          <a:bodyPr wrap="square" rtlCol="0">
            <a:spAutoFit/>
          </a:bodyPr>
          <a:lstStyle/>
          <a:p>
            <a:pPr algn="ctr"/>
            <a:r>
              <a:rPr lang="en-US" sz="2800" dirty="0"/>
              <a:t>one year until crucifixion</a:t>
            </a:r>
          </a:p>
        </p:txBody>
      </p:sp>
    </p:spTree>
    <p:extLst>
      <p:ext uri="{BB962C8B-B14F-4D97-AF65-F5344CB8AC3E}">
        <p14:creationId xmlns:p14="http://schemas.microsoft.com/office/powerpoint/2010/main" val="34213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9340" y="228600"/>
            <a:ext cx="7555460" cy="854869"/>
          </a:xfrm>
        </p:spPr>
        <p:txBody>
          <a:bodyPr/>
          <a:lstStyle/>
          <a:p>
            <a:r>
              <a:rPr lang="en-US" altLang="en-US" sz="4200" b="1" dirty="0"/>
              <a:t>Feeding of Five Thousand</a:t>
            </a:r>
            <a:br>
              <a:rPr lang="en-US" altLang="en-US" b="1" dirty="0"/>
            </a:br>
            <a:r>
              <a:rPr lang="en-US" altLang="en-US" sz="2100" b="1" dirty="0"/>
              <a:t>Matt 14:13-21; Mark 6:30-44; Luke 9:10-17; John 6:1-14</a:t>
            </a:r>
            <a:endParaRPr lang="en-US" altLang="en-US" b="1" dirty="0"/>
          </a:p>
        </p:txBody>
      </p:sp>
      <p:sp>
        <p:nvSpPr>
          <p:cNvPr id="26627" name="Rectangle 3"/>
          <p:cNvSpPr>
            <a:spLocks noGrp="1" noChangeArrowheads="1"/>
          </p:cNvSpPr>
          <p:nvPr>
            <p:ph idx="1"/>
          </p:nvPr>
        </p:nvSpPr>
        <p:spPr>
          <a:xfrm>
            <a:off x="374102" y="1600200"/>
            <a:ext cx="8388898" cy="3398044"/>
          </a:xfrm>
        </p:spPr>
        <p:txBody>
          <a:bodyPr/>
          <a:lstStyle/>
          <a:p>
            <a:r>
              <a:rPr lang="en-US" altLang="en-US" sz="3200" dirty="0"/>
              <a:t>Jesus continues to heal the sick and teach the people—compassion </a:t>
            </a:r>
          </a:p>
          <a:p>
            <a:r>
              <a:rPr lang="en-US" altLang="en-US" sz="3200" dirty="0"/>
              <a:t>Evening comes and it is time to eat</a:t>
            </a:r>
          </a:p>
          <a:p>
            <a:pPr lvl="1"/>
            <a:r>
              <a:rPr lang="en-US" altLang="en-US" sz="3000" dirty="0"/>
              <a:t>In a deserted place</a:t>
            </a:r>
          </a:p>
          <a:p>
            <a:r>
              <a:rPr lang="en-US" altLang="en-US" sz="3200" dirty="0"/>
              <a:t>‘send the crowd away’</a:t>
            </a:r>
          </a:p>
          <a:p>
            <a:r>
              <a:rPr lang="en-US" altLang="en-US" sz="3200" dirty="0"/>
              <a:t>“You give them something to eat”</a:t>
            </a:r>
          </a:p>
          <a:p>
            <a:r>
              <a:rPr lang="en-US" altLang="en-US" sz="3200" dirty="0"/>
              <a:t>Only five barley loaves and two small fishes</a:t>
            </a:r>
          </a:p>
          <a:p>
            <a:pPr lvl="1"/>
            <a:r>
              <a:rPr lang="en-US" altLang="en-US" sz="3000" dirty="0"/>
              <a:t>Barley loaves eaten by the poorer</a:t>
            </a:r>
          </a:p>
          <a:p>
            <a:pPr lvl="1"/>
            <a:r>
              <a:rPr lang="en-US" altLang="en-US" sz="3000" dirty="0"/>
              <a:t>‘sardine’ size fishes </a:t>
            </a:r>
          </a:p>
        </p:txBody>
      </p:sp>
    </p:spTree>
    <p:extLst>
      <p:ext uri="{BB962C8B-B14F-4D97-AF65-F5344CB8AC3E}">
        <p14:creationId xmlns:p14="http://schemas.microsoft.com/office/powerpoint/2010/main" val="3113649531"/>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11.xml><?xml version="1.0" encoding="utf-8"?>
<a:theme xmlns:a="http://schemas.openxmlformats.org/drawingml/2006/main" name="5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12.xml><?xml version="1.0" encoding="utf-8"?>
<a:theme xmlns:a="http://schemas.openxmlformats.org/drawingml/2006/main" name="6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13.xml><?xml version="1.0" encoding="utf-8"?>
<a:theme xmlns:a="http://schemas.openxmlformats.org/drawingml/2006/main" name="7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1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9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1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2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1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23.xml><?xml version="1.0" encoding="utf-8"?>
<a:theme xmlns:a="http://schemas.openxmlformats.org/drawingml/2006/main" name="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6.xml><?xml version="1.0" encoding="utf-8"?>
<a:theme xmlns:a="http://schemas.openxmlformats.org/drawingml/2006/main" name="2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LifeOfChrist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OfChristTheme" id="{046FF9A3-5048-45DE-B750-61FA473143CC}" vid="{1CA45E3C-495A-44CE-B0B6-4FAE140BF847}"/>
    </a:ext>
  </a:extLst>
</a:theme>
</file>

<file path=docProps/app.xml><?xml version="1.0" encoding="utf-8"?>
<Properties xmlns="http://schemas.openxmlformats.org/officeDocument/2006/extended-properties" xmlns:vt="http://schemas.openxmlformats.org/officeDocument/2006/docPropsVTypes">
  <TotalTime>513</TotalTime>
  <Words>3237</Words>
  <Application>Microsoft Office PowerPoint</Application>
  <PresentationFormat>On-screen Show (4:3)</PresentationFormat>
  <Paragraphs>401</Paragraphs>
  <Slides>42</Slides>
  <Notes>42</Notes>
  <HiddenSlides>0</HiddenSlides>
  <MMClips>0</MMClips>
  <ScaleCrop>false</ScaleCrop>
  <HeadingPairs>
    <vt:vector size="6" baseType="variant">
      <vt:variant>
        <vt:lpstr>Fonts Used</vt:lpstr>
      </vt:variant>
      <vt:variant>
        <vt:i4>5</vt:i4>
      </vt:variant>
      <vt:variant>
        <vt:lpstr>Theme</vt:lpstr>
      </vt:variant>
      <vt:variant>
        <vt:i4>23</vt:i4>
      </vt:variant>
      <vt:variant>
        <vt:lpstr>Slide Titles</vt:lpstr>
      </vt:variant>
      <vt:variant>
        <vt:i4>42</vt:i4>
      </vt:variant>
    </vt:vector>
  </HeadingPairs>
  <TitlesOfParts>
    <vt:vector size="70" baseType="lpstr">
      <vt:lpstr>Arial</vt:lpstr>
      <vt:lpstr>Calibri</vt:lpstr>
      <vt:lpstr>Garamond</vt:lpstr>
      <vt:lpstr>Verdana</vt:lpstr>
      <vt:lpstr>Wingdings</vt:lpstr>
      <vt:lpstr>Profile</vt:lpstr>
      <vt:lpstr>1_Profile</vt:lpstr>
      <vt:lpstr>1_Office Theme</vt:lpstr>
      <vt:lpstr>2_Office Theme</vt:lpstr>
      <vt:lpstr>1_LifeOfChristTheme</vt:lpstr>
      <vt:lpstr>2_LifeOfChristTheme</vt:lpstr>
      <vt:lpstr>3_Default Design</vt:lpstr>
      <vt:lpstr>4_Default Design</vt:lpstr>
      <vt:lpstr>3_LifeOfChristTheme</vt:lpstr>
      <vt:lpstr>4_LifeOfChristTheme</vt:lpstr>
      <vt:lpstr>5_LifeOfChristTheme</vt:lpstr>
      <vt:lpstr>6_LifeOfChristTheme</vt:lpstr>
      <vt:lpstr>7_LifeOfChristTheme</vt:lpstr>
      <vt:lpstr>2_Default Design</vt:lpstr>
      <vt:lpstr>5_Default Design</vt:lpstr>
      <vt:lpstr>8_LifeOfChristTheme</vt:lpstr>
      <vt:lpstr>6_Default Design</vt:lpstr>
      <vt:lpstr>9_LifeOfChristTheme</vt:lpstr>
      <vt:lpstr>7_Default Design</vt:lpstr>
      <vt:lpstr>10_LifeOfChristTheme</vt:lpstr>
      <vt:lpstr>8_Default Design</vt:lpstr>
      <vt:lpstr>11_LifeOfChristTheme</vt:lpstr>
      <vt:lpstr>LifeOfChristTheme</vt:lpstr>
      <vt:lpstr>PowerPoint Presentation</vt:lpstr>
      <vt:lpstr>Life of Christ, part 2 Close of Jesus’ Ministry</vt:lpstr>
      <vt:lpstr>Intro  </vt:lpstr>
      <vt:lpstr>Period of Retirements </vt:lpstr>
      <vt:lpstr>Looking for Quiet</vt:lpstr>
      <vt:lpstr>PowerPoint Presentation</vt:lpstr>
      <vt:lpstr>PowerPoint Presentation</vt:lpstr>
      <vt:lpstr>Notes</vt:lpstr>
      <vt:lpstr>Feeding of Five Thousand Matt 14:13-21; Mark 6:30-44; Luke 9:10-17; John 6:1-14</vt:lpstr>
      <vt:lpstr>The Second Retirement </vt:lpstr>
      <vt:lpstr>Looking for Quiet Matthew 15:21-28; Mark 7:24-30</vt:lpstr>
      <vt:lpstr>The Third Retirement </vt:lpstr>
      <vt:lpstr>PowerPoint Presentation</vt:lpstr>
      <vt:lpstr>PowerPoint Presentation</vt:lpstr>
      <vt:lpstr>Feeding of 4,000</vt:lpstr>
      <vt:lpstr>PowerPoint Presentation</vt:lpstr>
      <vt:lpstr>The Fourth Retirement </vt:lpstr>
      <vt:lpstr>PowerPoint Presentation</vt:lpstr>
      <vt:lpstr>Peter’s Confession</vt:lpstr>
      <vt:lpstr>PowerPoint Presentation</vt:lpstr>
      <vt:lpstr>The Transfiguration Matthew 17:1-13; Mark 8:1-13; Luke 9:28-36</vt:lpstr>
      <vt:lpstr>Intro  </vt:lpstr>
      <vt:lpstr>Intro</vt:lpstr>
      <vt:lpstr>Jews wanted to kill Jesus</vt:lpstr>
      <vt:lpstr>To the Feast of Tabernacles</vt:lpstr>
      <vt:lpstr>Jesus’ teaching</vt:lpstr>
      <vt:lpstr>Why kill me?</vt:lpstr>
      <vt:lpstr>Where was Jesus from?</vt:lpstr>
      <vt:lpstr>Jesus preaching</vt:lpstr>
      <vt:lpstr>Where was Jesus from?</vt:lpstr>
      <vt:lpstr>Go get Him</vt:lpstr>
      <vt:lpstr>Go get Him</vt:lpstr>
      <vt:lpstr>Tempting Jesus</vt:lpstr>
      <vt:lpstr>Tempting Jesus</vt:lpstr>
      <vt:lpstr>Tempting Jesus</vt:lpstr>
      <vt:lpstr>Tempting Jesus</vt:lpstr>
      <vt:lpstr>Jesus to the woman</vt:lpstr>
      <vt:lpstr>“I am the light of the world”</vt:lpstr>
      <vt:lpstr>Lessons</vt:lpstr>
      <vt:lpstr>Lessons</vt:lpstr>
      <vt:lpstr>Lessons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dc:creator>
  <cp:lastModifiedBy>Wayne</cp:lastModifiedBy>
  <cp:revision>35</cp:revision>
  <cp:lastPrinted>2016-12-02T00:52:56Z</cp:lastPrinted>
  <dcterms:created xsi:type="dcterms:W3CDTF">2013-06-29T18:38:29Z</dcterms:created>
  <dcterms:modified xsi:type="dcterms:W3CDTF">2016-12-04T01:00:27Z</dcterms:modified>
</cp:coreProperties>
</file>