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7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7B6B114E-FDDC-2949-A1CB-5DC2B2A621E9}" type="datetimeFigureOut">
              <a:rPr lang="en-US" smtClean="0"/>
              <a:t>6/12/14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3AA1F72A-F471-2743-93BC-4DB6178564E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  <p:sldLayoutId id="2147483795" r:id="rId17"/>
    <p:sldLayoutId id="2147483796" r:id="rId18"/>
    <p:sldLayoutId id="2147483797" r:id="rId19"/>
    <p:sldLayoutId id="2147483798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0584" y="2321551"/>
            <a:ext cx="6186216" cy="2440606"/>
          </a:xfrm>
        </p:spPr>
        <p:txBody>
          <a:bodyPr/>
          <a:lstStyle/>
          <a:p>
            <a:r>
              <a:rPr lang="en-US" sz="6600" dirty="0" smtClean="0"/>
              <a:t>Maintaining </a:t>
            </a:r>
            <a:br>
              <a:rPr lang="en-US" sz="6600" dirty="0" smtClean="0"/>
            </a:br>
            <a:r>
              <a:rPr lang="en-US" sz="6600" dirty="0" smtClean="0"/>
              <a:t>Purity of Heart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1 John 2:15-17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808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pple Chancery"/>
                <a:cs typeface="Apple Chancery"/>
              </a:rPr>
              <a:t>Battle of the Flesh</a:t>
            </a:r>
            <a:endParaRPr lang="en-US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3600" dirty="0" smtClean="0"/>
              <a:t>We are fighting a daily battle (</a:t>
            </a:r>
            <a:r>
              <a:rPr lang="en-US" sz="3600" dirty="0" smtClean="0">
                <a:solidFill>
                  <a:srgbClr val="FF0000"/>
                </a:solidFill>
              </a:rPr>
              <a:t>1 Pet. 2:11; Gal. 5:17</a:t>
            </a:r>
            <a:r>
              <a:rPr lang="en-US" sz="3600" dirty="0" smtClean="0"/>
              <a:t>)</a:t>
            </a:r>
          </a:p>
          <a:p>
            <a:pPr>
              <a:buFont typeface="Arial"/>
              <a:buChar char="•"/>
            </a:pPr>
            <a:r>
              <a:rPr lang="en-US" sz="3600" dirty="0" smtClean="0"/>
              <a:t>We need to recognize that we are in warfare and take the required action to prepare for our battles against the flesh!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40042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pple Chancery"/>
                <a:cs typeface="Apple Chancery"/>
              </a:rPr>
              <a:t>Battle of the Heart</a:t>
            </a:r>
            <a:endParaRPr lang="en-US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072" y="1567543"/>
            <a:ext cx="8295588" cy="4940735"/>
          </a:xfrm>
        </p:spPr>
        <p:txBody>
          <a:bodyPr>
            <a:normAutofit fontScale="92500" lnSpcReduction="20000"/>
          </a:bodyPr>
          <a:lstStyle/>
          <a:p>
            <a:pPr>
              <a:buFont typeface="Arial"/>
              <a:buChar char="•"/>
            </a:pPr>
            <a:r>
              <a:rPr lang="en-US" sz="3200" dirty="0" smtClean="0"/>
              <a:t>We allow too much of the world to enter our hearts (Twitter, Facebook, </a:t>
            </a:r>
            <a:r>
              <a:rPr lang="en-US" sz="3200" dirty="0" err="1" smtClean="0"/>
              <a:t>Instagram</a:t>
            </a:r>
            <a:r>
              <a:rPr lang="en-US" sz="3200" dirty="0" smtClean="0"/>
              <a:t>, Vine, movies, etc.)</a:t>
            </a:r>
          </a:p>
          <a:p>
            <a:pPr>
              <a:buFont typeface="Arial"/>
              <a:buChar char="•"/>
            </a:pPr>
            <a:r>
              <a:rPr lang="en-US" sz="3200" dirty="0" smtClean="0"/>
              <a:t>If we allow that into our hearts, it will come out! (</a:t>
            </a:r>
            <a:r>
              <a:rPr lang="en-US" sz="3200" dirty="0" smtClean="0">
                <a:solidFill>
                  <a:srgbClr val="FF0000"/>
                </a:solidFill>
              </a:rPr>
              <a:t>Matt. 15:19-20; Mark 7:20-23; Luke 6:45</a:t>
            </a:r>
            <a:r>
              <a:rPr lang="en-US" sz="3200" dirty="0" smtClean="0"/>
              <a:t>)</a:t>
            </a:r>
          </a:p>
          <a:p>
            <a:pPr>
              <a:buFont typeface="Arial"/>
              <a:buChar char="•"/>
            </a:pPr>
            <a:r>
              <a:rPr lang="en-US" sz="3200" dirty="0" smtClean="0"/>
              <a:t>We need to </a:t>
            </a:r>
            <a:r>
              <a:rPr lang="en-US" sz="3200" b="1" i="1" u="sng" dirty="0" smtClean="0"/>
              <a:t>consciously</a:t>
            </a:r>
            <a:r>
              <a:rPr lang="en-US" sz="3200" b="1" dirty="0" smtClean="0"/>
              <a:t> </a:t>
            </a:r>
            <a:r>
              <a:rPr lang="en-US" sz="3200" dirty="0" smtClean="0"/>
              <a:t>change what we put our hearts and minds on every day. (</a:t>
            </a:r>
            <a:r>
              <a:rPr lang="en-US" sz="3200" dirty="0" smtClean="0">
                <a:solidFill>
                  <a:srgbClr val="FF0000"/>
                </a:solidFill>
              </a:rPr>
              <a:t>Col. 3:1-2; Rom. 8:5-8</a:t>
            </a:r>
            <a:r>
              <a:rPr lang="en-US" sz="3200" dirty="0" smtClean="0"/>
              <a:t>)</a:t>
            </a:r>
          </a:p>
          <a:p>
            <a:pPr>
              <a:buFont typeface="Arial"/>
              <a:buChar char="•"/>
            </a:pPr>
            <a:r>
              <a:rPr lang="en-US" sz="3200" dirty="0" smtClean="0"/>
              <a:t>If we are setting our hearts on the things of the Spirit, then we will walk by the Spirit and “not fulfill the lusts of the flesh.” (</a:t>
            </a:r>
            <a:r>
              <a:rPr lang="en-US" sz="3200" dirty="0" smtClean="0">
                <a:solidFill>
                  <a:srgbClr val="FF0000"/>
                </a:solidFill>
              </a:rPr>
              <a:t>Gal. 5:16-17</a:t>
            </a:r>
            <a:r>
              <a:rPr lang="en-US" sz="3200" dirty="0" smtClean="0"/>
              <a:t>)</a:t>
            </a:r>
          </a:p>
          <a:p>
            <a:pPr>
              <a:buFont typeface="Arial"/>
              <a:buChar char="•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30089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pple Chancery"/>
                <a:cs typeface="Apple Chancery"/>
              </a:rPr>
              <a:t>Battle of the Eyes</a:t>
            </a:r>
            <a:endParaRPr lang="en-US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994" y="1547700"/>
            <a:ext cx="8116974" cy="5139159"/>
          </a:xfrm>
        </p:spPr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en-US" sz="3000" dirty="0" smtClean="0"/>
              <a:t>If we are trying to get control of what our eyes look at, we have won half the battle of purity. (</a:t>
            </a:r>
            <a:r>
              <a:rPr lang="en-US" sz="3000" dirty="0" smtClean="0">
                <a:solidFill>
                  <a:srgbClr val="FF0000"/>
                </a:solidFill>
              </a:rPr>
              <a:t>Matt. 6:22-23; Luke 11:34-36</a:t>
            </a:r>
            <a:r>
              <a:rPr lang="en-US" sz="3000" dirty="0" smtClean="0"/>
              <a:t>)</a:t>
            </a:r>
          </a:p>
          <a:p>
            <a:pPr>
              <a:buFont typeface="Arial"/>
              <a:buChar char="•"/>
            </a:pPr>
            <a:r>
              <a:rPr lang="en-US" sz="3000" dirty="0" smtClean="0"/>
              <a:t>We must get control of what our eyes look at!</a:t>
            </a:r>
          </a:p>
          <a:p>
            <a:pPr>
              <a:buFont typeface="Arial"/>
              <a:buChar char="•"/>
            </a:pPr>
            <a:r>
              <a:rPr lang="en-US" sz="3000" dirty="0"/>
              <a:t> </a:t>
            </a:r>
            <a:r>
              <a:rPr lang="en-US" sz="3000" dirty="0" smtClean="0"/>
              <a:t>Lessons from </a:t>
            </a:r>
            <a:r>
              <a:rPr lang="en-US" sz="3000" dirty="0" smtClean="0">
                <a:solidFill>
                  <a:srgbClr val="FF0000"/>
                </a:solidFill>
              </a:rPr>
              <a:t>Matt. 7:27-30</a:t>
            </a:r>
            <a:r>
              <a:rPr lang="en-US" sz="3000" dirty="0" smtClean="0">
                <a:solidFill>
                  <a:srgbClr val="000000"/>
                </a:solidFill>
              </a:rPr>
              <a:t>:</a:t>
            </a:r>
            <a:endParaRPr lang="en-US" sz="3000" dirty="0">
              <a:solidFill>
                <a:srgbClr val="FF0000"/>
              </a:solidFill>
            </a:endParaRPr>
          </a:p>
          <a:p>
            <a:pPr lvl="1">
              <a:buFont typeface="Arial"/>
              <a:buChar char="•"/>
            </a:pPr>
            <a:r>
              <a:rPr lang="en-US" sz="3000" dirty="0" smtClean="0"/>
              <a:t>We must learn to draw the line at what we look at. (</a:t>
            </a:r>
            <a:r>
              <a:rPr lang="en-US" sz="3000" dirty="0" smtClean="0">
                <a:solidFill>
                  <a:srgbClr val="FF0000"/>
                </a:solidFill>
              </a:rPr>
              <a:t>Job 31:1</a:t>
            </a:r>
            <a:r>
              <a:rPr lang="en-US" sz="3000" dirty="0" smtClean="0"/>
              <a:t>)</a:t>
            </a:r>
          </a:p>
          <a:p>
            <a:pPr lvl="1">
              <a:buFont typeface="Arial"/>
              <a:buChar char="•"/>
            </a:pPr>
            <a:r>
              <a:rPr lang="en-US" sz="3000" dirty="0"/>
              <a:t> We need to learn that what we look at is affecting our heart, and that’s what really matters. (remember </a:t>
            </a:r>
            <a:r>
              <a:rPr lang="en-US" sz="3000" dirty="0">
                <a:solidFill>
                  <a:srgbClr val="FF0000"/>
                </a:solidFill>
              </a:rPr>
              <a:t>Matt. 6:22-23</a:t>
            </a:r>
            <a:r>
              <a:rPr lang="en-US" sz="3000" dirty="0"/>
              <a:t>) </a:t>
            </a:r>
            <a:endParaRPr lang="en-US" sz="3000" dirty="0" smtClean="0"/>
          </a:p>
          <a:p>
            <a:pPr lvl="1">
              <a:buFont typeface="Arial"/>
              <a:buChar char="•"/>
            </a:pPr>
            <a:r>
              <a:rPr lang="en-US" sz="3000" dirty="0" smtClean="0"/>
              <a:t>We have to recognize the cost. (</a:t>
            </a:r>
            <a:r>
              <a:rPr lang="en-US" sz="3000" dirty="0" smtClean="0">
                <a:solidFill>
                  <a:srgbClr val="FF0000"/>
                </a:solidFill>
              </a:rPr>
              <a:t>Matt. 5:29-30</a:t>
            </a:r>
            <a:r>
              <a:rPr lang="en-US" sz="3000" dirty="0" smtClean="0"/>
              <a:t>)</a:t>
            </a:r>
          </a:p>
          <a:p>
            <a:pPr lvl="1">
              <a:buFont typeface="Arial"/>
              <a:buChar char="•"/>
            </a:pPr>
            <a:endParaRPr lang="en-US" dirty="0" smtClean="0"/>
          </a:p>
          <a:p>
            <a:pPr lvl="1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0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pple Chancery"/>
                <a:cs typeface="Apple Chancery"/>
              </a:rPr>
              <a:t>Battle of Pride</a:t>
            </a:r>
            <a:endParaRPr lang="en-US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993" y="1587385"/>
            <a:ext cx="7918516" cy="5059790"/>
          </a:xfrm>
        </p:spPr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en-US" sz="3500" dirty="0" smtClean="0"/>
              <a:t>What are some things that people your age might have pride about?</a:t>
            </a:r>
          </a:p>
          <a:p>
            <a:pPr>
              <a:buFont typeface="Arial"/>
              <a:buChar char="•"/>
            </a:pPr>
            <a:r>
              <a:rPr lang="en-US" sz="3500" dirty="0" smtClean="0"/>
              <a:t>Guys often want to be the best. We are competitive!</a:t>
            </a:r>
          </a:p>
          <a:p>
            <a:pPr>
              <a:buFont typeface="Arial"/>
              <a:buChar char="•"/>
            </a:pPr>
            <a:r>
              <a:rPr lang="en-US" sz="3500" dirty="0" smtClean="0"/>
              <a:t>Paul tried to redirect Timothy’s heart to more important things. (</a:t>
            </a:r>
            <a:r>
              <a:rPr lang="en-US" sz="3500" dirty="0" smtClean="0">
                <a:solidFill>
                  <a:srgbClr val="FF0000"/>
                </a:solidFill>
              </a:rPr>
              <a:t>2 Tim. 2:22</a:t>
            </a:r>
            <a:r>
              <a:rPr lang="en-US" sz="3500" dirty="0" smtClean="0"/>
              <a:t>)</a:t>
            </a:r>
          </a:p>
          <a:p>
            <a:pPr lvl="0">
              <a:buFont typeface="Arial"/>
              <a:buChar char="•"/>
            </a:pPr>
            <a:r>
              <a:rPr lang="en-US" sz="3500" dirty="0"/>
              <a:t>Make it your aim to “</a:t>
            </a:r>
            <a:r>
              <a:rPr lang="en-US" sz="3500" dirty="0">
                <a:solidFill>
                  <a:srgbClr val="FF0000"/>
                </a:solidFill>
              </a:rPr>
              <a:t>outdo one another in showing honor.</a:t>
            </a:r>
            <a:r>
              <a:rPr lang="en-US" sz="3500" dirty="0"/>
              <a:t>” (Rom. 12:10 ESV) Make this the focus of your competitive nature!</a:t>
            </a:r>
          </a:p>
          <a:p>
            <a:pPr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301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pple Chancery"/>
                <a:cs typeface="Apple Chancery"/>
              </a:rPr>
              <a:t>Conclusion:</a:t>
            </a:r>
            <a:endParaRPr lang="en-US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67" y="1371601"/>
            <a:ext cx="8712351" cy="5255732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In order for us to maintain the purity of our hearts, we must fight for </a:t>
            </a:r>
            <a:r>
              <a:rPr lang="en-US" sz="3600" dirty="0" smtClean="0"/>
              <a:t>it</a:t>
            </a:r>
            <a:r>
              <a:rPr lang="en-US" sz="3600" dirty="0" smtClean="0"/>
              <a:t>!</a:t>
            </a:r>
          </a:p>
          <a:p>
            <a:r>
              <a:rPr lang="en-US" sz="3600" dirty="0" smtClean="0"/>
              <a:t>We need to prepare for our daily battles against the flesh, eyes, and pride of life as mentioned in 1 John 2:15-17.</a:t>
            </a:r>
          </a:p>
          <a:p>
            <a:r>
              <a:rPr lang="en-US" sz="3600" dirty="0"/>
              <a:t>We need to keep fighting the battle for the purity of our hearts! “</a:t>
            </a:r>
            <a:r>
              <a:rPr lang="en-US" sz="3600" dirty="0">
                <a:solidFill>
                  <a:srgbClr val="FF0000"/>
                </a:solidFill>
              </a:rPr>
              <a:t>Keep your heart with all diligence, for out of it spring the issues of life.</a:t>
            </a:r>
            <a:r>
              <a:rPr lang="en-US" sz="3600" dirty="0"/>
              <a:t>” (Proverbs 4:23)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68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150</TotalTime>
  <Words>488</Words>
  <Application>Microsoft Macintosh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Inkwell</vt:lpstr>
      <vt:lpstr>Maintaining  Purity of Heart</vt:lpstr>
      <vt:lpstr>Battle of the Flesh</vt:lpstr>
      <vt:lpstr>Battle of the Heart</vt:lpstr>
      <vt:lpstr>Battle of the Eyes</vt:lpstr>
      <vt:lpstr>Battle of Pride</vt:lpstr>
      <vt:lpstr>Conclusion: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Watson</dc:creator>
  <cp:lastModifiedBy>David Watson</cp:lastModifiedBy>
  <cp:revision>5</cp:revision>
  <dcterms:created xsi:type="dcterms:W3CDTF">2014-06-12T17:37:04Z</dcterms:created>
  <dcterms:modified xsi:type="dcterms:W3CDTF">2014-06-12T20:17:40Z</dcterms:modified>
</cp:coreProperties>
</file>