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Lst>
  <p:sldIdLst>
    <p:sldId id="256" r:id="rId4"/>
    <p:sldId id="259" r:id="rId5"/>
    <p:sldId id="263" r:id="rId6"/>
    <p:sldId id="262" r:id="rId7"/>
    <p:sldId id="264" r:id="rId8"/>
    <p:sldId id="265" r:id="rId9"/>
    <p:sldId id="266" r:id="rId10"/>
    <p:sldId id="267" r:id="rId11"/>
    <p:sldId id="268" r:id="rId12"/>
    <p:sldId id="270" r:id="rId13"/>
    <p:sldId id="271" r:id="rId14"/>
    <p:sldId id="272" r:id="rId15"/>
    <p:sldId id="273" r:id="rId16"/>
    <p:sldId id="274" r:id="rId17"/>
    <p:sldId id="275" r:id="rId18"/>
    <p:sldId id="277" r:id="rId19"/>
    <p:sldId id="279" r:id="rId20"/>
    <p:sldId id="281" r:id="rId21"/>
    <p:sldId id="282" r:id="rId22"/>
    <p:sldId id="283" r:id="rId23"/>
    <p:sldId id="284" r:id="rId24"/>
    <p:sldId id="285" r:id="rId25"/>
    <p:sldId id="286" r:id="rId26"/>
    <p:sldId id="287" r:id="rId27"/>
    <p:sldId id="288" r:id="rId28"/>
    <p:sldId id="289" r:id="rId29"/>
    <p:sldId id="290" r:id="rId30"/>
    <p:sldId id="296" r:id="rId31"/>
    <p:sldId id="292" r:id="rId32"/>
    <p:sldId id="293" r:id="rId33"/>
    <p:sldId id="294" r:id="rId34"/>
    <p:sldId id="295" r:id="rId35"/>
  </p:sldIdLst>
  <p:sldSz cx="9144000" cy="6858000" type="screen4x3"/>
  <p:notesSz cx="6858000" cy="9144000"/>
  <p:embeddedFontLst>
    <p:embeddedFont>
      <p:font typeface="ArtBrush" panose="020B0500000000000000"/>
      <p:regular r:id="rId36"/>
    </p:embeddedFont>
    <p:embeddedFont>
      <p:font typeface="Calibri Light" panose="020F0302020204030204" pitchFamily="34" charset="0"/>
      <p:regular r:id="rId37"/>
      <p:italic r:id="rId38"/>
    </p:embeddedFont>
    <p:embeddedFont>
      <p:font typeface="Calibri" panose="020F0502020204030204" pitchFamily="3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70" d="100"/>
          <a:sy n="70" d="100"/>
        </p:scale>
        <p:origin x="-1206"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17151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315731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119736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177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17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677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230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569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67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954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95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488958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291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752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117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533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605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347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281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634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289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48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7A97A-81D5-4978-BD80-EAD51E0EDE59}"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1213087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938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715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83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87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B7A97A-81D5-4978-BD80-EAD51E0EDE59}"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58475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B7A97A-81D5-4978-BD80-EAD51E0EDE59}" type="datetimeFigureOut">
              <a:rPr lang="en-US" smtClean="0"/>
              <a:t>6/6/2014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423413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B7A97A-81D5-4978-BD80-EAD51E0EDE59}" type="datetimeFigureOut">
              <a:rPr lang="en-US" smtClean="0"/>
              <a:t>6/6/2014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243744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7A97A-81D5-4978-BD80-EAD51E0EDE59}" type="datetimeFigureOut">
              <a:rPr lang="en-US" smtClean="0"/>
              <a:t>6/6/2014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427416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1888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7A97A-81D5-4978-BD80-EAD51E0EDE59}"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82E20-823D-4535-A6DB-2CD2BC6D3D80}" type="slidenum">
              <a:rPr lang="en-US" smtClean="0"/>
              <a:t>‹#›</a:t>
            </a:fld>
            <a:endParaRPr lang="en-US"/>
          </a:p>
        </p:txBody>
      </p:sp>
    </p:spTree>
    <p:extLst>
      <p:ext uri="{BB962C8B-B14F-4D97-AF65-F5344CB8AC3E}">
        <p14:creationId xmlns:p14="http://schemas.microsoft.com/office/powerpoint/2010/main" val="355602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A97A-81D5-4978-BD80-EAD51E0EDE59}" type="datetimeFigureOut">
              <a:rPr lang="en-US" smtClean="0"/>
              <a:t>6/6/2014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82E20-823D-4535-A6DB-2CD2BC6D3D80}" type="slidenum">
              <a:rPr lang="en-US" smtClean="0"/>
              <a:t>‹#›</a:t>
            </a:fld>
            <a:endParaRPr lang="en-US"/>
          </a:p>
        </p:txBody>
      </p:sp>
    </p:spTree>
    <p:extLst>
      <p:ext uri="{BB962C8B-B14F-4D97-AF65-F5344CB8AC3E}">
        <p14:creationId xmlns:p14="http://schemas.microsoft.com/office/powerpoint/2010/main" val="1043198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68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A97A-81D5-4978-BD80-EAD51E0EDE59}" type="datetimeFigureOut">
              <a:rPr lang="en-US" smtClean="0">
                <a:solidFill>
                  <a:prstClr val="black">
                    <a:tint val="75000"/>
                  </a:prstClr>
                </a:solidFill>
              </a:rPr>
              <a:pPr/>
              <a:t>6/6/2014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82E20-823D-4535-A6DB-2CD2BC6D3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16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azzer88.files.wordpress.com/2013/04/3-november-2012-sun-shining-through-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508407" y="856648"/>
            <a:ext cx="4574406" cy="1405289"/>
          </a:xfrm>
        </p:spPr>
        <p:txBody>
          <a:bodyPr>
            <a:normAutofit/>
          </a:bodyPr>
          <a:lstStyle/>
          <a:p>
            <a:r>
              <a:rPr lang="en-US" sz="5400" dirty="0" smtClean="0">
                <a:solidFill>
                  <a:srgbClr val="663300"/>
                </a:solidFill>
                <a:latin typeface="ArtBrush" panose="020B0500000000000000" pitchFamily="34" charset="0"/>
              </a:rPr>
              <a:t>Life in the Son</a:t>
            </a:r>
            <a:endParaRPr lang="en-US" sz="5400" dirty="0">
              <a:solidFill>
                <a:srgbClr val="663300"/>
              </a:solidFill>
              <a:latin typeface="ArtBrush" panose="020B0500000000000000" pitchFamily="34" charset="0"/>
            </a:endParaRPr>
          </a:p>
        </p:txBody>
      </p:sp>
      <p:sp>
        <p:nvSpPr>
          <p:cNvPr id="3" name="Subtitle 2"/>
          <p:cNvSpPr>
            <a:spLocks noGrp="1"/>
          </p:cNvSpPr>
          <p:nvPr>
            <p:ph type="subTitle" idx="1"/>
          </p:nvPr>
        </p:nvSpPr>
        <p:spPr>
          <a:xfrm>
            <a:off x="2984500" y="2129372"/>
            <a:ext cx="5676900" cy="1075841"/>
          </a:xfrm>
        </p:spPr>
        <p:txBody>
          <a:bodyPr/>
          <a:lstStyle/>
          <a:p>
            <a:r>
              <a:rPr lang="en-US" sz="2800" b="1" dirty="0" smtClean="0">
                <a:solidFill>
                  <a:schemeClr val="accent2">
                    <a:lumMod val="75000"/>
                  </a:schemeClr>
                </a:solidFill>
              </a:rPr>
              <a:t>Walking Daily as a Child of God</a:t>
            </a:r>
          </a:p>
          <a:p>
            <a:r>
              <a:rPr lang="en-US" sz="2800" b="1" dirty="0"/>
              <a:t>Loving </a:t>
            </a:r>
            <a:r>
              <a:rPr lang="en-US" sz="2800" b="1" dirty="0" smtClean="0"/>
              <a:t>Brethren In Deed And In Truth</a:t>
            </a:r>
            <a:r>
              <a:rPr lang="en-US" sz="2800" dirty="0" smtClean="0"/>
              <a:t> </a:t>
            </a:r>
            <a:endParaRPr lang="en-US" sz="2800" i="1" dirty="0"/>
          </a:p>
        </p:txBody>
      </p:sp>
    </p:spTree>
    <p:extLst>
      <p:ext uri="{BB962C8B-B14F-4D97-AF65-F5344CB8AC3E}">
        <p14:creationId xmlns:p14="http://schemas.microsoft.com/office/powerpoint/2010/main" val="2414979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fontScale="90000"/>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Jesus Christ: The Embodiment of God’s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457200" lvl="1" indent="0">
              <a:buNone/>
            </a:pPr>
            <a:r>
              <a:rPr lang="en-US" sz="3600" dirty="0" smtClean="0">
                <a:solidFill>
                  <a:schemeClr val="bg1"/>
                </a:solidFill>
              </a:rPr>
              <a:t>Jesus clearly demonstrates the immense love He has for His Father through the statements He made:</a:t>
            </a:r>
            <a:endParaRPr lang="en-US" sz="1200" dirty="0" smtClean="0">
              <a:solidFill>
                <a:schemeClr val="bg1"/>
              </a:solidFill>
            </a:endParaRPr>
          </a:p>
          <a:p>
            <a:pPr marL="457200" lvl="1" indent="0">
              <a:buNone/>
            </a:pPr>
            <a:endParaRPr lang="en-US" sz="1200" dirty="0">
              <a:solidFill>
                <a:schemeClr val="bg1"/>
              </a:solidFill>
            </a:endParaRPr>
          </a:p>
          <a:p>
            <a:pPr marL="457200" lvl="1" indent="0">
              <a:buNone/>
            </a:pPr>
            <a:r>
              <a:rPr lang="en-US" sz="3200" i="1" dirty="0" smtClean="0">
                <a:solidFill>
                  <a:schemeClr val="bg1"/>
                </a:solidFill>
              </a:rPr>
              <a:t>	“I do nothing of Myself; but as My Father 	taught me I speak these things”</a:t>
            </a:r>
            <a:endParaRPr lang="en-US" sz="1200" i="1" dirty="0" smtClean="0">
              <a:solidFill>
                <a:schemeClr val="bg1"/>
              </a:solidFill>
            </a:endParaRPr>
          </a:p>
          <a:p>
            <a:pPr marL="457200" lvl="1" indent="0">
              <a:buNone/>
            </a:pPr>
            <a:endParaRPr lang="en-US" sz="1200" i="1" dirty="0">
              <a:solidFill>
                <a:schemeClr val="bg1"/>
              </a:solidFill>
            </a:endParaRPr>
          </a:p>
          <a:p>
            <a:pPr marL="457200" lvl="1" indent="0">
              <a:buNone/>
            </a:pPr>
            <a:r>
              <a:rPr lang="en-US" sz="3200" i="1" dirty="0" smtClean="0">
                <a:solidFill>
                  <a:schemeClr val="bg1"/>
                </a:solidFill>
              </a:rPr>
              <a:t>	“I honor My Father”</a:t>
            </a:r>
            <a:endParaRPr lang="en-US" sz="1200" i="1" dirty="0" smtClean="0">
              <a:solidFill>
                <a:schemeClr val="bg1"/>
              </a:solidFill>
            </a:endParaRPr>
          </a:p>
          <a:p>
            <a:pPr marL="457200" lvl="1" indent="0">
              <a:buNone/>
            </a:pPr>
            <a:endParaRPr lang="en-US" sz="1200" i="1" dirty="0">
              <a:solidFill>
                <a:schemeClr val="bg1"/>
              </a:solidFill>
            </a:endParaRPr>
          </a:p>
          <a:p>
            <a:pPr marL="457200" lvl="1" indent="0">
              <a:buNone/>
            </a:pPr>
            <a:r>
              <a:rPr lang="en-US" sz="3200" i="1" dirty="0" smtClean="0">
                <a:solidFill>
                  <a:schemeClr val="bg1"/>
                </a:solidFill>
              </a:rPr>
              <a:t>	“I do not seek My own glory”</a:t>
            </a:r>
          </a:p>
          <a:p>
            <a:pPr marL="457200" lvl="1" indent="0">
              <a:buNone/>
            </a:pPr>
            <a:endParaRPr lang="en-US" sz="3200" i="1" dirty="0">
              <a:solidFill>
                <a:schemeClr val="bg1"/>
              </a:solidFill>
            </a:endParaRPr>
          </a:p>
          <a:p>
            <a:pPr marL="457200" lvl="1" indent="0">
              <a:buNone/>
            </a:pPr>
            <a:endParaRPr lang="en-US" sz="3200" i="1" dirty="0" smtClean="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428634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175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750"/>
                                        <p:tgtEl>
                                          <p:spTgt spid="3">
                                            <p:txEl>
                                              <p:pRg st="2" end="2"/>
                                            </p:txEl>
                                          </p:spTgt>
                                        </p:tgtEl>
                                      </p:cBhvr>
                                    </p:animEffect>
                                  </p:childTnLst>
                                </p:cTn>
                              </p:par>
                            </p:childTnLst>
                          </p:cTn>
                        </p:par>
                        <p:par>
                          <p:cTn id="19" fill="hold">
                            <p:stCondLst>
                              <p:cond delay="3500"/>
                            </p:stCondLst>
                            <p:childTnLst>
                              <p:par>
                                <p:cTn id="20" presetID="22" presetClass="entr" presetSubtype="8" fill="hold" nodeType="afterEffect">
                                  <p:stCondLst>
                                    <p:cond delay="2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750"/>
                                        <p:tgtEl>
                                          <p:spTgt spid="3">
                                            <p:txEl>
                                              <p:pRg st="4" end="4"/>
                                            </p:txEl>
                                          </p:spTgt>
                                        </p:tgtEl>
                                      </p:cBhvr>
                                    </p:animEffect>
                                  </p:childTnLst>
                                </p:cTn>
                              </p:par>
                            </p:childTnLst>
                          </p:cTn>
                        </p:par>
                        <p:par>
                          <p:cTn id="23" fill="hold">
                            <p:stCondLst>
                              <p:cond delay="6250"/>
                            </p:stCondLst>
                            <p:childTnLst>
                              <p:par>
                                <p:cTn id="24" presetID="22" presetClass="entr" presetSubtype="8" fill="hold" nodeType="afterEffect">
                                  <p:stCondLst>
                                    <p:cond delay="200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fontScale="90000"/>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Jesus Christ: The Embodiment of God’s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457200" lvl="1" indent="0">
              <a:buNone/>
            </a:pPr>
            <a:r>
              <a:rPr lang="en-US" sz="3600" dirty="0" smtClean="0">
                <a:solidFill>
                  <a:schemeClr val="bg1"/>
                </a:solidFill>
              </a:rPr>
              <a:t>But more importantly, Jesus demonstrates the love of God through His actions:</a:t>
            </a:r>
          </a:p>
          <a:p>
            <a:pPr marL="457200" lvl="1" indent="0">
              <a:buNone/>
            </a:pPr>
            <a:endParaRPr lang="en-US" sz="1200" dirty="0" smtClean="0">
              <a:solidFill>
                <a:schemeClr val="bg1"/>
              </a:solidFill>
            </a:endParaRPr>
          </a:p>
          <a:p>
            <a:pPr marL="971550" lvl="1" indent="-514350">
              <a:buAutoNum type="alphaUcPeriod"/>
            </a:pPr>
            <a:r>
              <a:rPr lang="en-US" sz="3200" dirty="0" smtClean="0">
                <a:solidFill>
                  <a:schemeClr val="bg1"/>
                </a:solidFill>
              </a:rPr>
              <a:t>Jesus exhibited compassion to individuals and the multitudes. (Mt. 9:35-36; 14:14; 15:32)</a:t>
            </a:r>
          </a:p>
          <a:p>
            <a:pPr marL="971550" lvl="1" indent="-514350">
              <a:buAutoNum type="alphaUcPeriod"/>
            </a:pPr>
            <a:r>
              <a:rPr lang="en-US" sz="3200" dirty="0" smtClean="0">
                <a:solidFill>
                  <a:schemeClr val="bg1"/>
                </a:solidFill>
              </a:rPr>
              <a:t>Jesus demonstrated mercy. (Jn. 8:5-7)</a:t>
            </a:r>
          </a:p>
          <a:p>
            <a:pPr marL="971550" lvl="1" indent="-514350">
              <a:buAutoNum type="alphaUcPeriod"/>
            </a:pPr>
            <a:r>
              <a:rPr lang="en-US" sz="3200" dirty="0" smtClean="0">
                <a:solidFill>
                  <a:schemeClr val="bg1"/>
                </a:solidFill>
              </a:rPr>
              <a:t>Jesus served. (Jn. 13:1-17; Phil. 2:7)</a:t>
            </a:r>
            <a:endParaRPr lang="en-US" sz="3200" dirty="0">
              <a:solidFill>
                <a:schemeClr val="bg1"/>
              </a:solidFill>
            </a:endParaRPr>
          </a:p>
          <a:p>
            <a:pPr marL="457200" lvl="1" indent="0">
              <a:buNone/>
            </a:pPr>
            <a:endParaRPr lang="en-US" sz="3200" i="1" dirty="0" smtClean="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75672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fontScale="90000"/>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Jesus Christ: The Embodiment of God’s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457200" lvl="1" indent="0">
              <a:buNone/>
            </a:pPr>
            <a:r>
              <a:rPr lang="en-US" sz="3600" dirty="0" smtClean="0">
                <a:solidFill>
                  <a:schemeClr val="bg1"/>
                </a:solidFill>
              </a:rPr>
              <a:t>But more importantly, Jesus demonstrates the love of God through His actions:</a:t>
            </a:r>
          </a:p>
          <a:p>
            <a:pPr marL="457200" lvl="1" indent="0">
              <a:buNone/>
            </a:pPr>
            <a:endParaRPr lang="en-US" sz="1200" dirty="0" smtClean="0">
              <a:solidFill>
                <a:schemeClr val="bg1"/>
              </a:solidFill>
            </a:endParaRPr>
          </a:p>
          <a:p>
            <a:pPr marL="457200" lvl="1" indent="0">
              <a:buNone/>
            </a:pPr>
            <a:r>
              <a:rPr lang="en-US" sz="3200" dirty="0" smtClean="0">
                <a:solidFill>
                  <a:schemeClr val="bg1"/>
                </a:solidFill>
              </a:rPr>
              <a:t>D. Jesus gave His life for mankind. (Jn. 10:14-15; Phil. 2:5-11; 1 Peter 2:21-24; Heb. 9:24-26)</a:t>
            </a:r>
          </a:p>
          <a:p>
            <a:pPr marL="457200" lvl="1" indent="0">
              <a:buNone/>
            </a:pPr>
            <a:endParaRPr lang="en-US" sz="3200" dirty="0">
              <a:solidFill>
                <a:schemeClr val="bg1"/>
              </a:solidFill>
            </a:endParaRPr>
          </a:p>
          <a:p>
            <a:pPr marL="457200" lvl="1" indent="0">
              <a:buNone/>
            </a:pPr>
            <a:endParaRPr lang="en-US" sz="3200" i="1" dirty="0" smtClean="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7" name="Rounded Rectangle 6"/>
          <p:cNvSpPr/>
          <p:nvPr/>
        </p:nvSpPr>
        <p:spPr>
          <a:xfrm>
            <a:off x="1760562" y="5131558"/>
            <a:ext cx="5431809" cy="147395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smtClean="0">
                <a:solidFill>
                  <a:srgbClr val="663300"/>
                </a:solidFill>
              </a:rPr>
              <a:t>Jesus truly loved mankind in deed and in truth!</a:t>
            </a:r>
            <a:endParaRPr lang="en-US" sz="3600" i="1" dirty="0">
              <a:solidFill>
                <a:srgbClr val="663300"/>
              </a:solidFill>
            </a:endParaRPr>
          </a:p>
        </p:txBody>
      </p:sp>
    </p:spTree>
    <p:extLst>
      <p:ext uri="{BB962C8B-B14F-4D97-AF65-F5344CB8AC3E}">
        <p14:creationId xmlns:p14="http://schemas.microsoft.com/office/powerpoint/2010/main" val="9778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Christians: The Emulation of God’s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457200" lvl="1" indent="0">
              <a:buNone/>
            </a:pPr>
            <a:r>
              <a:rPr lang="en-US" sz="3600" dirty="0" smtClean="0">
                <a:solidFill>
                  <a:schemeClr val="bg1"/>
                </a:solidFill>
              </a:rPr>
              <a:t>Just as children try to emulate their parents, Christians should endeavor to equal the love that our heavenly Father has demonstrated on our behalf.</a:t>
            </a:r>
          </a:p>
          <a:p>
            <a:pPr marL="457200" lvl="1" indent="0">
              <a:buNone/>
            </a:pPr>
            <a:endParaRPr lang="en-US" sz="3200" i="1" dirty="0">
              <a:solidFill>
                <a:schemeClr val="bg1"/>
              </a:solidFill>
            </a:endParaRPr>
          </a:p>
          <a:p>
            <a:pPr marL="457200" lvl="1" indent="0">
              <a:buNone/>
            </a:pPr>
            <a:endParaRPr lang="en-US" sz="3200" i="1" dirty="0" smtClean="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Rounded Rectangle 4"/>
          <p:cNvSpPr/>
          <p:nvPr/>
        </p:nvSpPr>
        <p:spPr>
          <a:xfrm>
            <a:off x="341194" y="4312693"/>
            <a:ext cx="8647145" cy="229282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rgbClr val="663300"/>
                </a:solidFill>
              </a:rPr>
              <a:t>“Therefore be imitators of God as dear children. And walk in love, as Christ also has loved us and given Himself for us, an offering and a sacrifice to God for a sweet-smelling aroma.”  </a:t>
            </a:r>
            <a:r>
              <a:rPr lang="en-US" sz="2400" i="1" dirty="0" smtClean="0">
                <a:solidFill>
                  <a:srgbClr val="663300"/>
                </a:solidFill>
              </a:rPr>
              <a:t>(Eph. 5:2)</a:t>
            </a:r>
            <a:endParaRPr lang="en-US" sz="2400" i="1" dirty="0">
              <a:solidFill>
                <a:srgbClr val="663300"/>
              </a:solidFill>
            </a:endParaRPr>
          </a:p>
        </p:txBody>
      </p:sp>
    </p:spTree>
    <p:extLst>
      <p:ext uri="{BB962C8B-B14F-4D97-AF65-F5344CB8AC3E}">
        <p14:creationId xmlns:p14="http://schemas.microsoft.com/office/powerpoint/2010/main" val="341536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Christians: The Emulation of God’s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457200" lvl="1" indent="0">
              <a:buNone/>
            </a:pPr>
            <a:r>
              <a:rPr lang="en-US" sz="3600" dirty="0" smtClean="0">
                <a:solidFill>
                  <a:schemeClr val="bg1"/>
                </a:solidFill>
              </a:rPr>
              <a:t>Through the demonstrative deeds of God and Christ, we see that love must include both feelings and actions to be acceptable in God’s sight.</a:t>
            </a:r>
          </a:p>
          <a:p>
            <a:pPr marL="457200" lvl="1" indent="0">
              <a:buNone/>
            </a:pPr>
            <a:endParaRPr lang="en-US" sz="3600" dirty="0">
              <a:solidFill>
                <a:schemeClr val="bg1"/>
              </a:solidFill>
            </a:endParaRPr>
          </a:p>
          <a:p>
            <a:pPr marL="457200" lvl="1" indent="0">
              <a:buNone/>
            </a:pPr>
            <a:endParaRPr lang="en-US" sz="3200" i="1" dirty="0" smtClean="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6" name="TextBox 5"/>
          <p:cNvSpPr txBox="1"/>
          <p:nvPr/>
        </p:nvSpPr>
        <p:spPr>
          <a:xfrm>
            <a:off x="286603" y="4387839"/>
            <a:ext cx="8701736" cy="1569660"/>
          </a:xfrm>
          <a:prstGeom prst="rect">
            <a:avLst/>
          </a:prstGeom>
          <a:noFill/>
        </p:spPr>
        <p:txBody>
          <a:bodyPr wrap="square" rtlCol="0">
            <a:spAutoFit/>
          </a:bodyPr>
          <a:lstStyle/>
          <a:p>
            <a:pPr lvl="1"/>
            <a:r>
              <a:rPr lang="en-US" sz="3200" dirty="0">
                <a:solidFill>
                  <a:schemeClr val="bg1"/>
                </a:solidFill>
              </a:rPr>
              <a:t>As compared with the Father and the Son, we can do no great things, only small things with great </a:t>
            </a:r>
            <a:r>
              <a:rPr lang="en-US" sz="3200" dirty="0" smtClean="0">
                <a:solidFill>
                  <a:schemeClr val="bg1"/>
                </a:solidFill>
              </a:rPr>
              <a:t>love…loving </a:t>
            </a:r>
            <a:r>
              <a:rPr lang="en-US" sz="3200" dirty="0">
                <a:solidFill>
                  <a:schemeClr val="bg1"/>
                </a:solidFill>
              </a:rPr>
              <a:t>in deed and in </a:t>
            </a:r>
            <a:r>
              <a:rPr lang="en-US" sz="3200" dirty="0" smtClean="0">
                <a:solidFill>
                  <a:schemeClr val="bg1"/>
                </a:solidFill>
              </a:rPr>
              <a:t>truth.</a:t>
            </a:r>
            <a:endParaRPr lang="en-US" sz="3200" dirty="0">
              <a:solidFill>
                <a:schemeClr val="bg1"/>
              </a:solidFill>
            </a:endParaRPr>
          </a:p>
        </p:txBody>
      </p:sp>
    </p:spTree>
    <p:extLst>
      <p:ext uri="{BB962C8B-B14F-4D97-AF65-F5344CB8AC3E}">
        <p14:creationId xmlns:p14="http://schemas.microsoft.com/office/powerpoint/2010/main" val="368120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Christians: The Emulation of God’s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457200" lvl="1" indent="0">
              <a:buNone/>
            </a:pPr>
            <a:r>
              <a:rPr lang="en-US" sz="3600" b="1" dirty="0" smtClean="0">
                <a:solidFill>
                  <a:schemeClr val="bg1"/>
                </a:solidFill>
              </a:rPr>
              <a:t>Loving in deed and in truth…</a:t>
            </a:r>
            <a:endParaRPr lang="en-US" sz="3600" b="1" dirty="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480017"/>
            <a:ext cx="6332561" cy="646331"/>
          </a:xfrm>
          <a:prstGeom prst="rect">
            <a:avLst/>
          </a:prstGeom>
          <a:noFill/>
        </p:spPr>
        <p:txBody>
          <a:bodyPr wrap="square" rtlCol="0">
            <a:spAutoFit/>
          </a:bodyPr>
          <a:lstStyle/>
          <a:p>
            <a:r>
              <a:rPr lang="en-US" sz="3600" dirty="0" smtClean="0">
                <a:solidFill>
                  <a:schemeClr val="bg1"/>
                </a:solidFill>
              </a:rPr>
              <a:t>1. Put God first in our life</a:t>
            </a:r>
            <a:endParaRPr lang="en-US" sz="3600" dirty="0">
              <a:solidFill>
                <a:schemeClr val="bg1"/>
              </a:solidFill>
            </a:endParaRPr>
          </a:p>
        </p:txBody>
      </p:sp>
      <p:sp>
        <p:nvSpPr>
          <p:cNvPr id="7" name="TextBox 6"/>
          <p:cNvSpPr txBox="1"/>
          <p:nvPr/>
        </p:nvSpPr>
        <p:spPr>
          <a:xfrm>
            <a:off x="1051485" y="3126348"/>
            <a:ext cx="8092515" cy="2062103"/>
          </a:xfrm>
          <a:prstGeom prst="rect">
            <a:avLst/>
          </a:prstGeom>
          <a:noFill/>
        </p:spPr>
        <p:txBody>
          <a:bodyPr wrap="square" rtlCol="0">
            <a:spAutoFit/>
          </a:bodyPr>
          <a:lstStyle/>
          <a:p>
            <a:r>
              <a:rPr lang="en-US" sz="3200" dirty="0" smtClean="0">
                <a:solidFill>
                  <a:schemeClr val="bg1"/>
                </a:solidFill>
              </a:rPr>
              <a:t>By recognizing and acknowledging that God &amp; Christ are the examples that we should emulate, we must listen to God’s word and allow it to become entrenched in our lives. </a:t>
            </a:r>
            <a:endParaRPr lang="en-US" sz="3200" dirty="0">
              <a:solidFill>
                <a:schemeClr val="bg1"/>
              </a:solidFill>
            </a:endParaRPr>
          </a:p>
        </p:txBody>
      </p:sp>
      <p:sp>
        <p:nvSpPr>
          <p:cNvPr id="9" name="Rounded Rectangle 8"/>
          <p:cNvSpPr/>
          <p:nvPr/>
        </p:nvSpPr>
        <p:spPr>
          <a:xfrm>
            <a:off x="341193" y="5188451"/>
            <a:ext cx="8647145" cy="142683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rgbClr val="663300"/>
                </a:solidFill>
              </a:rPr>
              <a:t>“If anyone loves Me, </a:t>
            </a:r>
            <a:r>
              <a:rPr lang="en-US" sz="3200" i="1" u="sng" dirty="0">
                <a:solidFill>
                  <a:srgbClr val="663300"/>
                </a:solidFill>
              </a:rPr>
              <a:t>he</a:t>
            </a:r>
            <a:r>
              <a:rPr lang="en-US" sz="3200" i="1" dirty="0">
                <a:solidFill>
                  <a:srgbClr val="663300"/>
                </a:solidFill>
              </a:rPr>
              <a:t> </a:t>
            </a:r>
            <a:r>
              <a:rPr lang="en-US" sz="3200" i="1" u="sng" dirty="0">
                <a:solidFill>
                  <a:srgbClr val="663300"/>
                </a:solidFill>
              </a:rPr>
              <a:t>will</a:t>
            </a:r>
            <a:r>
              <a:rPr lang="en-US" sz="3200" i="1" dirty="0">
                <a:solidFill>
                  <a:srgbClr val="663300"/>
                </a:solidFill>
              </a:rPr>
              <a:t> </a:t>
            </a:r>
            <a:r>
              <a:rPr lang="en-US" sz="3200" i="1" u="sng" dirty="0">
                <a:solidFill>
                  <a:srgbClr val="663300"/>
                </a:solidFill>
              </a:rPr>
              <a:t>keep</a:t>
            </a:r>
            <a:r>
              <a:rPr lang="en-US" sz="3200" i="1" dirty="0">
                <a:solidFill>
                  <a:srgbClr val="663300"/>
                </a:solidFill>
              </a:rPr>
              <a:t> </a:t>
            </a:r>
            <a:r>
              <a:rPr lang="en-US" sz="3200" i="1" u="sng" dirty="0">
                <a:solidFill>
                  <a:srgbClr val="663300"/>
                </a:solidFill>
              </a:rPr>
              <a:t>My</a:t>
            </a:r>
            <a:r>
              <a:rPr lang="en-US" sz="3200" i="1" dirty="0">
                <a:solidFill>
                  <a:srgbClr val="663300"/>
                </a:solidFill>
              </a:rPr>
              <a:t> </a:t>
            </a:r>
            <a:r>
              <a:rPr lang="en-US" sz="3200" i="1" u="sng" dirty="0">
                <a:solidFill>
                  <a:srgbClr val="663300"/>
                </a:solidFill>
              </a:rPr>
              <a:t>word</a:t>
            </a:r>
            <a:r>
              <a:rPr lang="en-US" sz="3200" i="1" dirty="0">
                <a:solidFill>
                  <a:srgbClr val="663300"/>
                </a:solidFill>
              </a:rPr>
              <a:t>; and My Father will love him, and We will come to him and make Our home with him” </a:t>
            </a:r>
            <a:r>
              <a:rPr lang="en-US" sz="2800" i="1" dirty="0">
                <a:solidFill>
                  <a:srgbClr val="663300"/>
                </a:solidFill>
              </a:rPr>
              <a:t>(Jn. 14:23)</a:t>
            </a:r>
          </a:p>
        </p:txBody>
      </p:sp>
    </p:spTree>
    <p:extLst>
      <p:ext uri="{BB962C8B-B14F-4D97-AF65-F5344CB8AC3E}">
        <p14:creationId xmlns:p14="http://schemas.microsoft.com/office/powerpoint/2010/main" val="139750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up)">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Christians: The Emulation of God’s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457200" lvl="1" indent="0">
              <a:buNone/>
            </a:pPr>
            <a:r>
              <a:rPr lang="en-US" sz="3600" b="1" dirty="0" smtClean="0">
                <a:solidFill>
                  <a:schemeClr val="bg1"/>
                </a:solidFill>
              </a:rPr>
              <a:t>Loving in deed and in truth…</a:t>
            </a:r>
            <a:endParaRPr lang="en-US" sz="3600" b="1" dirty="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480017"/>
            <a:ext cx="6332561" cy="646331"/>
          </a:xfrm>
          <a:prstGeom prst="rect">
            <a:avLst/>
          </a:prstGeom>
          <a:noFill/>
        </p:spPr>
        <p:txBody>
          <a:bodyPr wrap="square" rtlCol="0">
            <a:spAutoFit/>
          </a:bodyPr>
          <a:lstStyle/>
          <a:p>
            <a:r>
              <a:rPr lang="en-US" sz="3600" dirty="0" smtClean="0">
                <a:solidFill>
                  <a:schemeClr val="bg1"/>
                </a:solidFill>
              </a:rPr>
              <a:t>1. Put God first in our life</a:t>
            </a:r>
            <a:endParaRPr lang="en-US" sz="3600" dirty="0">
              <a:solidFill>
                <a:schemeClr val="bg1"/>
              </a:solidFill>
            </a:endParaRPr>
          </a:p>
        </p:txBody>
      </p:sp>
      <p:sp>
        <p:nvSpPr>
          <p:cNvPr id="7" name="TextBox 6"/>
          <p:cNvSpPr txBox="1"/>
          <p:nvPr/>
        </p:nvSpPr>
        <p:spPr>
          <a:xfrm>
            <a:off x="1051485" y="3126348"/>
            <a:ext cx="8092515" cy="2062103"/>
          </a:xfrm>
          <a:prstGeom prst="rect">
            <a:avLst/>
          </a:prstGeom>
          <a:noFill/>
        </p:spPr>
        <p:txBody>
          <a:bodyPr wrap="square" rtlCol="0">
            <a:spAutoFit/>
          </a:bodyPr>
          <a:lstStyle/>
          <a:p>
            <a:r>
              <a:rPr lang="en-US" sz="3200" dirty="0" smtClean="0">
                <a:solidFill>
                  <a:schemeClr val="bg1"/>
                </a:solidFill>
              </a:rPr>
              <a:t>By recognizing and acknowledging that God &amp; Christ are the examples that we should emulate, we must listen to God’s word and allow it to become entrenched in our lives. </a:t>
            </a:r>
            <a:endParaRPr lang="en-US" sz="3200" dirty="0">
              <a:solidFill>
                <a:schemeClr val="bg1"/>
              </a:solidFill>
            </a:endParaRPr>
          </a:p>
        </p:txBody>
      </p:sp>
      <p:sp>
        <p:nvSpPr>
          <p:cNvPr id="9" name="Rounded Rectangle 8"/>
          <p:cNvSpPr/>
          <p:nvPr/>
        </p:nvSpPr>
        <p:spPr>
          <a:xfrm>
            <a:off x="341193" y="5188451"/>
            <a:ext cx="8647145" cy="142683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rgbClr val="663300"/>
                </a:solidFill>
              </a:rPr>
              <a:t>“…this is the message that we have heard from the beginning, that we should </a:t>
            </a:r>
            <a:r>
              <a:rPr lang="en-US" sz="3200" b="1" i="1" dirty="0">
                <a:solidFill>
                  <a:srgbClr val="663300"/>
                </a:solidFill>
              </a:rPr>
              <a:t>love one another</a:t>
            </a:r>
            <a:r>
              <a:rPr lang="en-US" sz="3200" i="1" dirty="0">
                <a:solidFill>
                  <a:srgbClr val="663300"/>
                </a:solidFill>
              </a:rPr>
              <a:t>” </a:t>
            </a:r>
            <a:r>
              <a:rPr lang="en-US" sz="2800" i="1" dirty="0">
                <a:solidFill>
                  <a:srgbClr val="663300"/>
                </a:solidFill>
              </a:rPr>
              <a:t>(1 Jn. 3:11)</a:t>
            </a:r>
          </a:p>
        </p:txBody>
      </p:sp>
    </p:spTree>
    <p:extLst>
      <p:ext uri="{BB962C8B-B14F-4D97-AF65-F5344CB8AC3E}">
        <p14:creationId xmlns:p14="http://schemas.microsoft.com/office/powerpoint/2010/main" val="369233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Christians: The Emulation of God’s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457200" lvl="1" indent="0">
              <a:buNone/>
            </a:pPr>
            <a:r>
              <a:rPr lang="en-US" sz="3600" b="1" dirty="0" smtClean="0">
                <a:solidFill>
                  <a:schemeClr val="bg1"/>
                </a:solidFill>
              </a:rPr>
              <a:t>Loving in deed and in truth…</a:t>
            </a:r>
            <a:endParaRPr lang="en-US" sz="3600" b="1" dirty="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480017"/>
            <a:ext cx="6332561" cy="646331"/>
          </a:xfrm>
          <a:prstGeom prst="rect">
            <a:avLst/>
          </a:prstGeom>
          <a:noFill/>
        </p:spPr>
        <p:txBody>
          <a:bodyPr wrap="square" rtlCol="0">
            <a:spAutoFit/>
          </a:bodyPr>
          <a:lstStyle/>
          <a:p>
            <a:r>
              <a:rPr lang="en-US" sz="3600" dirty="0" smtClean="0">
                <a:solidFill>
                  <a:prstClr val="white"/>
                </a:solidFill>
              </a:rPr>
              <a:t>1. Put God first in our life</a:t>
            </a:r>
            <a:endParaRPr lang="en-US" sz="3600" dirty="0">
              <a:solidFill>
                <a:prstClr val="white"/>
              </a:solidFill>
            </a:endParaRPr>
          </a:p>
        </p:txBody>
      </p:sp>
      <p:sp>
        <p:nvSpPr>
          <p:cNvPr id="7" name="TextBox 6"/>
          <p:cNvSpPr txBox="1"/>
          <p:nvPr/>
        </p:nvSpPr>
        <p:spPr>
          <a:xfrm>
            <a:off x="1051485" y="3126348"/>
            <a:ext cx="8092515" cy="1569660"/>
          </a:xfrm>
          <a:prstGeom prst="rect">
            <a:avLst/>
          </a:prstGeom>
          <a:noFill/>
        </p:spPr>
        <p:txBody>
          <a:bodyPr wrap="square" rtlCol="0">
            <a:spAutoFit/>
          </a:bodyPr>
          <a:lstStyle/>
          <a:p>
            <a:r>
              <a:rPr lang="en-US" sz="3200" dirty="0" smtClean="0">
                <a:solidFill>
                  <a:prstClr val="white"/>
                </a:solidFill>
              </a:rPr>
              <a:t>God loved us so much that He gave us His Son – demonstrating His deep affection for mankind through His deeds.</a:t>
            </a:r>
            <a:endParaRPr lang="en-US" sz="3200" dirty="0">
              <a:solidFill>
                <a:prstClr val="white"/>
              </a:solidFill>
            </a:endParaRPr>
          </a:p>
        </p:txBody>
      </p:sp>
      <p:sp>
        <p:nvSpPr>
          <p:cNvPr id="8" name="TextBox 7"/>
          <p:cNvSpPr txBox="1"/>
          <p:nvPr/>
        </p:nvSpPr>
        <p:spPr>
          <a:xfrm>
            <a:off x="1051485" y="4941501"/>
            <a:ext cx="8092515" cy="1569660"/>
          </a:xfrm>
          <a:prstGeom prst="rect">
            <a:avLst/>
          </a:prstGeom>
          <a:noFill/>
        </p:spPr>
        <p:txBody>
          <a:bodyPr wrap="square" rtlCol="0">
            <a:spAutoFit/>
          </a:bodyPr>
          <a:lstStyle/>
          <a:p>
            <a:r>
              <a:rPr lang="en-US" sz="3200" dirty="0" smtClean="0">
                <a:solidFill>
                  <a:prstClr val="white"/>
                </a:solidFill>
              </a:rPr>
              <a:t>We must demonstrate our love toward one another with deep and constant affection, and corresponding deeds, letting our lights shine!</a:t>
            </a:r>
            <a:endParaRPr lang="en-US" sz="3200" dirty="0">
              <a:solidFill>
                <a:prstClr val="white"/>
              </a:solidFill>
            </a:endParaRPr>
          </a:p>
        </p:txBody>
      </p:sp>
    </p:spTree>
    <p:extLst>
      <p:ext uri="{BB962C8B-B14F-4D97-AF65-F5344CB8AC3E}">
        <p14:creationId xmlns:p14="http://schemas.microsoft.com/office/powerpoint/2010/main" val="31627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Christians: The Emulation of God’s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457200" lvl="1" indent="0">
              <a:buNone/>
            </a:pPr>
            <a:r>
              <a:rPr lang="en-US" sz="3600" b="1" dirty="0" smtClean="0">
                <a:solidFill>
                  <a:schemeClr val="bg1"/>
                </a:solidFill>
              </a:rPr>
              <a:t>Loving in deed and in truth…</a:t>
            </a:r>
            <a:endParaRPr lang="en-US" sz="3600" b="1" dirty="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480017"/>
            <a:ext cx="6332561" cy="646331"/>
          </a:xfrm>
          <a:prstGeom prst="rect">
            <a:avLst/>
          </a:prstGeom>
          <a:noFill/>
        </p:spPr>
        <p:txBody>
          <a:bodyPr wrap="square" rtlCol="0">
            <a:spAutoFit/>
          </a:bodyPr>
          <a:lstStyle/>
          <a:p>
            <a:r>
              <a:rPr lang="en-US" sz="3600" dirty="0" smtClean="0">
                <a:solidFill>
                  <a:prstClr val="white"/>
                </a:solidFill>
              </a:rPr>
              <a:t>2. Let our lights shine</a:t>
            </a:r>
            <a:endParaRPr lang="en-US" sz="3600" dirty="0">
              <a:solidFill>
                <a:prstClr val="white"/>
              </a:solidFill>
            </a:endParaRPr>
          </a:p>
        </p:txBody>
      </p:sp>
      <p:sp>
        <p:nvSpPr>
          <p:cNvPr id="9" name="Rounded Rectangle 8"/>
          <p:cNvSpPr/>
          <p:nvPr/>
        </p:nvSpPr>
        <p:spPr>
          <a:xfrm>
            <a:off x="341193" y="3761614"/>
            <a:ext cx="8647145" cy="210692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smtClean="0">
                <a:solidFill>
                  <a:srgbClr val="663300"/>
                </a:solidFill>
              </a:rPr>
              <a:t>“Let your light so shine before men, that they may see your good works </a:t>
            </a:r>
            <a:r>
              <a:rPr lang="en-US" sz="3600" i="1" u="sng" dirty="0" smtClean="0">
                <a:solidFill>
                  <a:srgbClr val="663300"/>
                </a:solidFill>
              </a:rPr>
              <a:t>and</a:t>
            </a:r>
            <a:r>
              <a:rPr lang="en-US" sz="3600" i="1" dirty="0" smtClean="0">
                <a:solidFill>
                  <a:srgbClr val="663300"/>
                </a:solidFill>
              </a:rPr>
              <a:t> </a:t>
            </a:r>
            <a:r>
              <a:rPr lang="en-US" sz="3600" i="1" u="sng" dirty="0">
                <a:solidFill>
                  <a:srgbClr val="663300"/>
                </a:solidFill>
              </a:rPr>
              <a:t>glorify</a:t>
            </a:r>
            <a:r>
              <a:rPr lang="en-US" sz="3600" i="1" dirty="0" smtClean="0">
                <a:solidFill>
                  <a:srgbClr val="663300"/>
                </a:solidFill>
              </a:rPr>
              <a:t> </a:t>
            </a:r>
            <a:r>
              <a:rPr lang="en-US" sz="3600" i="1" u="sng" dirty="0">
                <a:solidFill>
                  <a:srgbClr val="663300"/>
                </a:solidFill>
              </a:rPr>
              <a:t>your</a:t>
            </a:r>
            <a:r>
              <a:rPr lang="en-US" sz="3600" i="1" dirty="0" smtClean="0">
                <a:solidFill>
                  <a:srgbClr val="663300"/>
                </a:solidFill>
              </a:rPr>
              <a:t> </a:t>
            </a:r>
            <a:r>
              <a:rPr lang="en-US" sz="3600" i="1" u="sng" dirty="0">
                <a:solidFill>
                  <a:srgbClr val="663300"/>
                </a:solidFill>
              </a:rPr>
              <a:t>Father</a:t>
            </a:r>
            <a:r>
              <a:rPr lang="en-US" sz="3600" i="1" dirty="0" smtClean="0">
                <a:solidFill>
                  <a:srgbClr val="663300"/>
                </a:solidFill>
              </a:rPr>
              <a:t> </a:t>
            </a:r>
            <a:r>
              <a:rPr lang="en-US" sz="3600" i="1" u="sng" dirty="0">
                <a:solidFill>
                  <a:srgbClr val="663300"/>
                </a:solidFill>
              </a:rPr>
              <a:t>in</a:t>
            </a:r>
            <a:r>
              <a:rPr lang="en-US" sz="3600" i="1" dirty="0" smtClean="0">
                <a:solidFill>
                  <a:srgbClr val="663300"/>
                </a:solidFill>
              </a:rPr>
              <a:t> </a:t>
            </a:r>
            <a:r>
              <a:rPr lang="en-US" sz="3600" i="1" u="sng" dirty="0">
                <a:solidFill>
                  <a:srgbClr val="663300"/>
                </a:solidFill>
              </a:rPr>
              <a:t>heaven</a:t>
            </a:r>
            <a:r>
              <a:rPr lang="en-US" sz="3600" i="1" dirty="0" smtClean="0">
                <a:solidFill>
                  <a:srgbClr val="663300"/>
                </a:solidFill>
              </a:rPr>
              <a:t>” </a:t>
            </a:r>
            <a:r>
              <a:rPr lang="en-US" sz="3200" i="1" dirty="0" smtClean="0">
                <a:solidFill>
                  <a:srgbClr val="663300"/>
                </a:solidFill>
              </a:rPr>
              <a:t>(Mt. 5:16)</a:t>
            </a:r>
            <a:endParaRPr lang="en-US" sz="3200" i="1" dirty="0">
              <a:solidFill>
                <a:srgbClr val="663300"/>
              </a:solidFill>
            </a:endParaRPr>
          </a:p>
        </p:txBody>
      </p:sp>
    </p:spTree>
    <p:extLst>
      <p:ext uri="{BB962C8B-B14F-4D97-AF65-F5344CB8AC3E}">
        <p14:creationId xmlns:p14="http://schemas.microsoft.com/office/powerpoint/2010/main" val="96597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Christians: The Emulation of God’s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457200" lvl="1" indent="0">
              <a:buNone/>
            </a:pPr>
            <a:r>
              <a:rPr lang="en-US" sz="3600" b="1" dirty="0" smtClean="0">
                <a:solidFill>
                  <a:schemeClr val="bg1"/>
                </a:solidFill>
              </a:rPr>
              <a:t>Loving in deed and in truth…</a:t>
            </a:r>
            <a:endParaRPr lang="en-US" sz="3600" b="1" dirty="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480017"/>
            <a:ext cx="6332561" cy="646331"/>
          </a:xfrm>
          <a:prstGeom prst="rect">
            <a:avLst/>
          </a:prstGeom>
          <a:noFill/>
        </p:spPr>
        <p:txBody>
          <a:bodyPr wrap="square" rtlCol="0">
            <a:spAutoFit/>
          </a:bodyPr>
          <a:lstStyle/>
          <a:p>
            <a:r>
              <a:rPr lang="en-US" sz="3600" dirty="0" smtClean="0">
                <a:solidFill>
                  <a:prstClr val="white"/>
                </a:solidFill>
              </a:rPr>
              <a:t>2. Let our lights shine</a:t>
            </a:r>
            <a:endParaRPr lang="en-US" sz="3600" dirty="0">
              <a:solidFill>
                <a:prstClr val="white"/>
              </a:solidFill>
            </a:endParaRPr>
          </a:p>
        </p:txBody>
      </p:sp>
      <p:sp>
        <p:nvSpPr>
          <p:cNvPr id="7" name="TextBox 6"/>
          <p:cNvSpPr txBox="1"/>
          <p:nvPr/>
        </p:nvSpPr>
        <p:spPr>
          <a:xfrm>
            <a:off x="1051485" y="3126348"/>
            <a:ext cx="8092515" cy="1077218"/>
          </a:xfrm>
          <a:prstGeom prst="rect">
            <a:avLst/>
          </a:prstGeom>
          <a:noFill/>
        </p:spPr>
        <p:txBody>
          <a:bodyPr wrap="square" rtlCol="0">
            <a:spAutoFit/>
          </a:bodyPr>
          <a:lstStyle/>
          <a:p>
            <a:r>
              <a:rPr lang="en-US" sz="3200" dirty="0" smtClean="0">
                <a:solidFill>
                  <a:schemeClr val="bg1"/>
                </a:solidFill>
              </a:rPr>
              <a:t>Are we living our lives in the image that God designed for us?</a:t>
            </a:r>
            <a:endParaRPr lang="en-US" sz="3200" dirty="0">
              <a:solidFill>
                <a:schemeClr val="bg1"/>
              </a:solidFill>
            </a:endParaRPr>
          </a:p>
        </p:txBody>
      </p:sp>
    </p:spTree>
    <p:extLst>
      <p:ext uri="{BB962C8B-B14F-4D97-AF65-F5344CB8AC3E}">
        <p14:creationId xmlns:p14="http://schemas.microsoft.com/office/powerpoint/2010/main" val="196421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The Importance of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600" dirty="0" smtClean="0">
                <a:solidFill>
                  <a:schemeClr val="bg1"/>
                </a:solidFill>
              </a:rPr>
              <a:t>Which is the great commandment in the law?</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464" y="2745047"/>
            <a:ext cx="5440721" cy="392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93740" y="4532600"/>
            <a:ext cx="5001370" cy="1754326"/>
          </a:xfrm>
          <a:prstGeom prst="rect">
            <a:avLst/>
          </a:prstGeom>
          <a:solidFill>
            <a:schemeClr val="accent4">
              <a:lumMod val="40000"/>
              <a:lumOff val="60000"/>
            </a:schemeClr>
          </a:solidFill>
        </p:spPr>
        <p:txBody>
          <a:bodyPr wrap="square" rtlCol="0">
            <a:spAutoFit/>
          </a:bodyPr>
          <a:lstStyle>
            <a:defPPr>
              <a:defRPr lang="en-US"/>
            </a:defPPr>
            <a:lvl1pPr algn="ctr">
              <a:defRPr sz="3600" i="1">
                <a:solidFill>
                  <a:srgbClr val="663300"/>
                </a:solidFill>
              </a:defRPr>
            </a:lvl1pPr>
          </a:lstStyle>
          <a:p>
            <a:r>
              <a:rPr lang="en-US" dirty="0"/>
              <a:t>“Love the LORD your God with all your heart, soul, and with all your mind.”</a:t>
            </a:r>
          </a:p>
        </p:txBody>
      </p:sp>
      <p:sp>
        <p:nvSpPr>
          <p:cNvPr id="8" name="TextBox 7"/>
          <p:cNvSpPr txBox="1"/>
          <p:nvPr/>
        </p:nvSpPr>
        <p:spPr>
          <a:xfrm>
            <a:off x="3293740" y="4573338"/>
            <a:ext cx="5001370" cy="1754326"/>
          </a:xfrm>
          <a:prstGeom prst="rect">
            <a:avLst/>
          </a:prstGeom>
          <a:solidFill>
            <a:schemeClr val="accent4">
              <a:lumMod val="40000"/>
              <a:lumOff val="60000"/>
            </a:schemeClr>
          </a:solidFill>
        </p:spPr>
        <p:txBody>
          <a:bodyPr wrap="square" rtlCol="0">
            <a:spAutoFit/>
          </a:bodyPr>
          <a:lstStyle/>
          <a:p>
            <a:pPr algn="ctr"/>
            <a:r>
              <a:rPr lang="en-US" sz="3600" i="1" dirty="0" smtClean="0">
                <a:solidFill>
                  <a:srgbClr val="663300"/>
                </a:solidFill>
              </a:rPr>
              <a:t>“You shall love your neighbor as yourself.”</a:t>
            </a:r>
          </a:p>
          <a:p>
            <a:pPr algn="ctr"/>
            <a:endParaRPr lang="en-US" sz="3600" i="1" dirty="0">
              <a:solidFill>
                <a:srgbClr val="663300"/>
              </a:solidFill>
            </a:endParaRPr>
          </a:p>
        </p:txBody>
      </p:sp>
    </p:spTree>
    <p:extLst>
      <p:ext uri="{BB962C8B-B14F-4D97-AF65-F5344CB8AC3E}">
        <p14:creationId xmlns:p14="http://schemas.microsoft.com/office/powerpoint/2010/main" val="25932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anim calcmode="lin" valueType="num">
                                      <p:cBhvr>
                                        <p:cTn id="15" dur="2000" fill="hold"/>
                                        <p:tgtEl>
                                          <p:spTgt spid="1026"/>
                                        </p:tgtEl>
                                        <p:attrNameLst>
                                          <p:attrName>ppt_w</p:attrName>
                                        </p:attrNameLst>
                                      </p:cBhvr>
                                      <p:tavLst>
                                        <p:tav tm="0" fmla="#ppt_w*sin(2.5*pi*$)">
                                          <p:val>
                                            <p:fltVal val="0"/>
                                          </p:val>
                                        </p:tav>
                                        <p:tav tm="100000">
                                          <p:val>
                                            <p:fltVal val="1"/>
                                          </p:val>
                                        </p:tav>
                                      </p:tavLst>
                                    </p:anim>
                                    <p:anim calcmode="lin" valueType="num">
                                      <p:cBhvr>
                                        <p:cTn id="16"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kazzer88.files.wordpress.com/2013/04/3-november-2012-sun-shining-through-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1568" y="1061113"/>
            <a:ext cx="7560861" cy="4735773"/>
          </a:xfrm>
          <a:prstGeom prst="rect">
            <a:avLst/>
          </a:prstGeom>
          <a:solidFill>
            <a:schemeClr val="accent4">
              <a:lumMod val="40000"/>
              <a:lumOff val="60000"/>
            </a:schemeClr>
          </a:solidFill>
        </p:spPr>
        <p:txBody>
          <a:bodyPr vert="horz" lIns="91440" tIns="45720" rIns="91440" bIns="45720" rtlCol="0" anchor="ctr">
            <a:noAutofit/>
          </a:bodyPr>
          <a:lstStyle>
            <a:lvl1pPr>
              <a:lnSpc>
                <a:spcPct val="90000"/>
              </a:lnSpc>
              <a:spcBef>
                <a:spcPct val="0"/>
              </a:spcBef>
              <a:buNone/>
              <a:defRPr sz="440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a typeface="+mj-ea"/>
                <a:cs typeface="+mj-cs"/>
              </a:defRPr>
            </a:lvl1pPr>
          </a:lstStyle>
          <a:p>
            <a:pPr algn="ctr"/>
            <a:r>
              <a:rPr lang="en-US" sz="3400" dirty="0" smtClean="0">
                <a:solidFill>
                  <a:srgbClr val="663300"/>
                </a:solidFill>
              </a:rPr>
              <a:t>“Each of us is God’s special work of art.  Through us, He teaches and inspires, delights and encourages, informs and uplifts all those who view our lives.</a:t>
            </a:r>
            <a:endParaRPr lang="en-US" sz="3400" dirty="0">
              <a:solidFill>
                <a:srgbClr val="663300"/>
              </a:solidFill>
            </a:endParaRPr>
          </a:p>
        </p:txBody>
      </p:sp>
      <p:grpSp>
        <p:nvGrpSpPr>
          <p:cNvPr id="8" name="Group 7"/>
          <p:cNvGrpSpPr/>
          <p:nvPr/>
        </p:nvGrpSpPr>
        <p:grpSpPr>
          <a:xfrm>
            <a:off x="791568" y="1061113"/>
            <a:ext cx="7560861" cy="4735773"/>
            <a:chOff x="791567" y="1061112"/>
            <a:chExt cx="7560861" cy="4735773"/>
          </a:xfrm>
        </p:grpSpPr>
        <p:sp>
          <p:nvSpPr>
            <p:cNvPr id="7" name="TextBox 6"/>
            <p:cNvSpPr txBox="1"/>
            <p:nvPr/>
          </p:nvSpPr>
          <p:spPr>
            <a:xfrm>
              <a:off x="791567" y="1061112"/>
              <a:ext cx="7560861" cy="4735773"/>
            </a:xfrm>
            <a:prstGeom prst="rect">
              <a:avLst/>
            </a:prstGeom>
            <a:solidFill>
              <a:schemeClr val="accent4">
                <a:lumMod val="40000"/>
                <a:lumOff val="60000"/>
              </a:schemeClr>
            </a:solidFill>
          </p:spPr>
          <p:txBody>
            <a:bodyPr vert="horz" lIns="91440" tIns="45720" rIns="91440" bIns="45720" rtlCol="0" anchor="ctr">
              <a:noAutofit/>
            </a:bodyPr>
            <a:lstStyle>
              <a:lvl1pPr>
                <a:lnSpc>
                  <a:spcPct val="90000"/>
                </a:lnSpc>
                <a:spcBef>
                  <a:spcPct val="0"/>
                </a:spcBef>
                <a:buNone/>
                <a:defRPr sz="440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a typeface="+mj-ea"/>
                  <a:cs typeface="+mj-cs"/>
                </a:defRPr>
              </a:lvl1pPr>
            </a:lstStyle>
            <a:p>
              <a:pPr algn="ctr"/>
              <a:r>
                <a:rPr lang="en-US" sz="3400" dirty="0" smtClean="0">
                  <a:solidFill>
                    <a:srgbClr val="663300"/>
                  </a:solidFill>
                </a:rPr>
                <a:t>God, the Master artist, is most concerned about expressing Himself, His thoughts, and His intentions, through what He paints in our character.  He wants to paint a beautiful portrait of His Son in and through your life – a painting like no other in all time.”</a:t>
              </a:r>
              <a:endParaRPr lang="en-US" sz="3400" dirty="0">
                <a:solidFill>
                  <a:srgbClr val="663300"/>
                </a:solidFill>
              </a:endParaRPr>
            </a:p>
          </p:txBody>
        </p:sp>
        <p:sp>
          <p:nvSpPr>
            <p:cNvPr id="5" name="TextBox 4"/>
            <p:cNvSpPr txBox="1"/>
            <p:nvPr/>
          </p:nvSpPr>
          <p:spPr>
            <a:xfrm>
              <a:off x="6782937" y="5329872"/>
              <a:ext cx="1282889" cy="369332"/>
            </a:xfrm>
            <a:prstGeom prst="rect">
              <a:avLst/>
            </a:prstGeom>
            <a:noFill/>
          </p:spPr>
          <p:txBody>
            <a:bodyPr wrap="square" rtlCol="0">
              <a:spAutoFit/>
            </a:bodyPr>
            <a:lstStyle/>
            <a:p>
              <a:r>
                <a:rPr lang="en-US" dirty="0" smtClean="0">
                  <a:solidFill>
                    <a:srgbClr val="663300"/>
                  </a:solidFill>
                </a:rPr>
                <a:t>Joni Tada</a:t>
              </a:r>
              <a:endParaRPr lang="en-US" dirty="0">
                <a:solidFill>
                  <a:srgbClr val="663300"/>
                </a:solidFill>
              </a:endParaRPr>
            </a:p>
          </p:txBody>
        </p:sp>
      </p:grpSp>
    </p:spTree>
    <p:extLst>
      <p:ext uri="{BB962C8B-B14F-4D97-AF65-F5344CB8AC3E}">
        <p14:creationId xmlns:p14="http://schemas.microsoft.com/office/powerpoint/2010/main" val="115047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Loving in deed and in truth…</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045058"/>
            <a:ext cx="8488300" cy="646331"/>
          </a:xfrm>
          <a:prstGeom prst="rect">
            <a:avLst/>
          </a:prstGeom>
          <a:noFill/>
        </p:spPr>
        <p:txBody>
          <a:bodyPr wrap="square" rtlCol="0">
            <a:spAutoFit/>
          </a:bodyPr>
          <a:lstStyle/>
          <a:p>
            <a:r>
              <a:rPr lang="en-US" sz="3600" u="sng" dirty="0" smtClean="0">
                <a:solidFill>
                  <a:prstClr val="white"/>
                </a:solidFill>
              </a:rPr>
              <a:t>Share what we have with needy brethren</a:t>
            </a:r>
            <a:endParaRPr lang="en-US" sz="3600" u="sng" dirty="0">
              <a:solidFill>
                <a:prstClr val="white"/>
              </a:solidFill>
            </a:endParaRPr>
          </a:p>
        </p:txBody>
      </p:sp>
      <p:sp>
        <p:nvSpPr>
          <p:cNvPr id="7" name="TextBox 6"/>
          <p:cNvSpPr txBox="1"/>
          <p:nvPr/>
        </p:nvSpPr>
        <p:spPr>
          <a:xfrm>
            <a:off x="697931" y="2826098"/>
            <a:ext cx="8092515"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prstClr val="white"/>
                </a:solidFill>
              </a:rPr>
              <a:t>Ref. the example of the early Christians (Acts 2:44-45)</a:t>
            </a:r>
          </a:p>
          <a:p>
            <a:pPr marL="457200" indent="-457200">
              <a:buFont typeface="Arial" panose="020B0604020202020204" pitchFamily="34" charset="0"/>
              <a:buChar char="•"/>
            </a:pPr>
            <a:r>
              <a:rPr lang="en-US" sz="3200" dirty="0" smtClean="0">
                <a:solidFill>
                  <a:prstClr val="white"/>
                </a:solidFill>
              </a:rPr>
              <a:t>Open our hearts (1 Jn. 3:17-18)</a:t>
            </a:r>
          </a:p>
          <a:p>
            <a:pPr marL="457200" indent="-457200">
              <a:buFont typeface="Arial" panose="020B0604020202020204" pitchFamily="34" charset="0"/>
              <a:buChar char="•"/>
            </a:pPr>
            <a:r>
              <a:rPr lang="en-US" sz="3200" dirty="0" smtClean="0">
                <a:solidFill>
                  <a:prstClr val="white"/>
                </a:solidFill>
              </a:rPr>
              <a:t>Trust in the living God (1 Tim. 6:17-19)</a:t>
            </a:r>
          </a:p>
          <a:p>
            <a:pPr marL="457200" indent="-457200">
              <a:buFont typeface="Arial" panose="020B0604020202020204" pitchFamily="34" charset="0"/>
              <a:buChar char="•"/>
            </a:pPr>
            <a:r>
              <a:rPr lang="en-US" sz="3200" dirty="0" smtClean="0">
                <a:solidFill>
                  <a:prstClr val="white"/>
                </a:solidFill>
              </a:rPr>
              <a:t>Remember to give of yourself (2 Cor. 8:5)</a:t>
            </a:r>
          </a:p>
          <a:p>
            <a:pPr marL="457200" indent="-457200">
              <a:buFont typeface="Arial" panose="020B0604020202020204" pitchFamily="34" charset="0"/>
              <a:buChar char="•"/>
            </a:pPr>
            <a:r>
              <a:rPr lang="en-US" sz="3200" dirty="0" smtClean="0">
                <a:solidFill>
                  <a:prstClr val="white"/>
                </a:solidFill>
              </a:rPr>
              <a:t>God is pleased with our sharing attitudes (Heb. 13:15-16)</a:t>
            </a:r>
            <a:endParaRPr lang="en-US" sz="3200" dirty="0">
              <a:solidFill>
                <a:prstClr val="white"/>
              </a:solidFill>
            </a:endParaRPr>
          </a:p>
        </p:txBody>
      </p:sp>
    </p:spTree>
    <p:extLst>
      <p:ext uri="{BB962C8B-B14F-4D97-AF65-F5344CB8AC3E}">
        <p14:creationId xmlns:p14="http://schemas.microsoft.com/office/powerpoint/2010/main" val="398562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4000"/>
                            </p:stCondLst>
                            <p:childTnLst>
                              <p:par>
                                <p:cTn id="13" presetID="22" presetClass="entr" presetSubtype="8" fill="hold" nodeType="afterEffect">
                                  <p:stCondLst>
                                    <p:cond delay="15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left)">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left)">
                                      <p:cBhvr>
                                        <p:cTn id="3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Loving in deed and in truth…</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045058"/>
            <a:ext cx="8488300" cy="646331"/>
          </a:xfrm>
          <a:prstGeom prst="rect">
            <a:avLst/>
          </a:prstGeom>
          <a:noFill/>
        </p:spPr>
        <p:txBody>
          <a:bodyPr wrap="square" rtlCol="0">
            <a:spAutoFit/>
          </a:bodyPr>
          <a:lstStyle/>
          <a:p>
            <a:r>
              <a:rPr lang="en-US" sz="3600" u="sng" dirty="0" smtClean="0">
                <a:solidFill>
                  <a:prstClr val="white"/>
                </a:solidFill>
              </a:rPr>
              <a:t>Share what we have with needy brethren</a:t>
            </a:r>
            <a:endParaRPr lang="en-US" sz="3600" u="sng" dirty="0">
              <a:solidFill>
                <a:prstClr val="white"/>
              </a:solidFill>
            </a:endParaRPr>
          </a:p>
        </p:txBody>
      </p:sp>
      <p:sp>
        <p:nvSpPr>
          <p:cNvPr id="7" name="TextBox 6"/>
          <p:cNvSpPr txBox="1"/>
          <p:nvPr/>
        </p:nvSpPr>
        <p:spPr>
          <a:xfrm>
            <a:off x="697931" y="3331065"/>
            <a:ext cx="8092515" cy="2554545"/>
          </a:xfrm>
          <a:prstGeom prst="rect">
            <a:avLst/>
          </a:prstGeom>
          <a:noFill/>
        </p:spPr>
        <p:txBody>
          <a:bodyPr wrap="square" rtlCol="0">
            <a:spAutoFit/>
          </a:bodyPr>
          <a:lstStyle/>
          <a:p>
            <a:r>
              <a:rPr lang="en-US" sz="4000" dirty="0" smtClean="0">
                <a:solidFill>
                  <a:prstClr val="white"/>
                </a:solidFill>
              </a:rPr>
              <a:t>Giving is a joy if we do it in the right spirit.  It all depends on whether we think of it as “What can I spare?” or as “What can I share?”</a:t>
            </a:r>
            <a:endParaRPr lang="en-US" sz="4000" dirty="0">
              <a:solidFill>
                <a:prstClr val="white"/>
              </a:solidFill>
            </a:endParaRPr>
          </a:p>
        </p:txBody>
      </p:sp>
    </p:spTree>
    <p:extLst>
      <p:ext uri="{BB962C8B-B14F-4D97-AF65-F5344CB8AC3E}">
        <p14:creationId xmlns:p14="http://schemas.microsoft.com/office/powerpoint/2010/main" val="358450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Loving in deed and in truth…</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045058"/>
            <a:ext cx="8488300" cy="646331"/>
          </a:xfrm>
          <a:prstGeom prst="rect">
            <a:avLst/>
          </a:prstGeom>
          <a:noFill/>
        </p:spPr>
        <p:txBody>
          <a:bodyPr wrap="square" rtlCol="0">
            <a:spAutoFit/>
          </a:bodyPr>
          <a:lstStyle/>
          <a:p>
            <a:r>
              <a:rPr lang="en-US" sz="3600" u="sng" dirty="0" smtClean="0">
                <a:solidFill>
                  <a:prstClr val="white"/>
                </a:solidFill>
              </a:rPr>
              <a:t>Serve others</a:t>
            </a:r>
            <a:endParaRPr lang="en-US" sz="3600" u="sng" dirty="0">
              <a:solidFill>
                <a:prstClr val="white"/>
              </a:solidFill>
            </a:endParaRPr>
          </a:p>
        </p:txBody>
      </p:sp>
      <p:sp>
        <p:nvSpPr>
          <p:cNvPr id="7" name="TextBox 6"/>
          <p:cNvSpPr txBox="1"/>
          <p:nvPr/>
        </p:nvSpPr>
        <p:spPr>
          <a:xfrm>
            <a:off x="697931" y="2826098"/>
            <a:ext cx="8092515"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prstClr val="white"/>
                </a:solidFill>
              </a:rPr>
              <a:t>We are tasked with serving others through love (Gal. 5:13-14; Rom. 12:9-10)</a:t>
            </a:r>
          </a:p>
          <a:p>
            <a:pPr marL="457200" indent="-457200">
              <a:buFont typeface="Arial" panose="020B0604020202020204" pitchFamily="34" charset="0"/>
              <a:buChar char="•"/>
            </a:pPr>
            <a:r>
              <a:rPr lang="en-US" sz="3200" dirty="0" smtClean="0">
                <a:solidFill>
                  <a:prstClr val="white"/>
                </a:solidFill>
              </a:rPr>
              <a:t>Become a servant to win souls to Christ        (1 Cor. 9:19-23)</a:t>
            </a:r>
          </a:p>
          <a:p>
            <a:pPr marL="457200" indent="-457200">
              <a:buFont typeface="Arial" panose="020B0604020202020204" pitchFamily="34" charset="0"/>
              <a:buChar char="•"/>
            </a:pPr>
            <a:r>
              <a:rPr lang="en-US" sz="3200" dirty="0" smtClean="0">
                <a:solidFill>
                  <a:prstClr val="white"/>
                </a:solidFill>
              </a:rPr>
              <a:t>Believers and the beloved are benefited through service (1 Tim. 6:2)</a:t>
            </a:r>
          </a:p>
          <a:p>
            <a:pPr marL="457200" indent="-457200">
              <a:buFont typeface="Arial" panose="020B0604020202020204" pitchFamily="34" charset="0"/>
              <a:buChar char="•"/>
            </a:pPr>
            <a:r>
              <a:rPr lang="en-US" sz="3200" dirty="0" smtClean="0">
                <a:solidFill>
                  <a:prstClr val="white"/>
                </a:solidFill>
              </a:rPr>
              <a:t>We glorify God through our service (Mt. 5:14-16)</a:t>
            </a:r>
            <a:endParaRPr lang="en-US" sz="3200" dirty="0">
              <a:solidFill>
                <a:prstClr val="white"/>
              </a:solidFill>
            </a:endParaRPr>
          </a:p>
        </p:txBody>
      </p:sp>
    </p:spTree>
    <p:extLst>
      <p:ext uri="{BB962C8B-B14F-4D97-AF65-F5344CB8AC3E}">
        <p14:creationId xmlns:p14="http://schemas.microsoft.com/office/powerpoint/2010/main" val="110315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1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left)">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Loving in deed and in truth…</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045058"/>
            <a:ext cx="8488300" cy="646331"/>
          </a:xfrm>
          <a:prstGeom prst="rect">
            <a:avLst/>
          </a:prstGeom>
          <a:noFill/>
        </p:spPr>
        <p:txBody>
          <a:bodyPr wrap="square" rtlCol="0">
            <a:spAutoFit/>
          </a:bodyPr>
          <a:lstStyle/>
          <a:p>
            <a:r>
              <a:rPr lang="en-US" sz="3600" u="sng" dirty="0" smtClean="0">
                <a:solidFill>
                  <a:prstClr val="white"/>
                </a:solidFill>
              </a:rPr>
              <a:t>Serve others</a:t>
            </a:r>
            <a:endParaRPr lang="en-US" sz="3600" u="sng" dirty="0">
              <a:solidFill>
                <a:prstClr val="white"/>
              </a:solidFill>
            </a:endParaRPr>
          </a:p>
        </p:txBody>
      </p:sp>
      <p:sp>
        <p:nvSpPr>
          <p:cNvPr id="7" name="TextBox 6"/>
          <p:cNvSpPr txBox="1"/>
          <p:nvPr/>
        </p:nvSpPr>
        <p:spPr>
          <a:xfrm>
            <a:off x="697931" y="2826098"/>
            <a:ext cx="8092515"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prstClr val="white"/>
                </a:solidFill>
              </a:rPr>
              <a:t>Our interest should be on God and others (Phil. 2:1-4)</a:t>
            </a:r>
            <a:endParaRPr lang="en-US" sz="3200" dirty="0">
              <a:solidFill>
                <a:prstClr val="white"/>
              </a:solidFill>
            </a:endParaRPr>
          </a:p>
        </p:txBody>
      </p:sp>
      <p:sp>
        <p:nvSpPr>
          <p:cNvPr id="8" name="Title 1"/>
          <p:cNvSpPr txBox="1">
            <a:spLocks/>
          </p:cNvSpPr>
          <p:nvPr/>
        </p:nvSpPr>
        <p:spPr>
          <a:xfrm>
            <a:off x="1160913" y="4285397"/>
            <a:ext cx="6577368" cy="15068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500"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J O Y</a:t>
            </a:r>
            <a:endParaRPr lang="en-US" sz="12500"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27627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Loving in deed and in truth…</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045058"/>
            <a:ext cx="8488300" cy="646331"/>
          </a:xfrm>
          <a:prstGeom prst="rect">
            <a:avLst/>
          </a:prstGeom>
          <a:noFill/>
        </p:spPr>
        <p:txBody>
          <a:bodyPr wrap="square" rtlCol="0">
            <a:spAutoFit/>
          </a:bodyPr>
          <a:lstStyle/>
          <a:p>
            <a:r>
              <a:rPr lang="en-US" sz="3600" u="sng" dirty="0" smtClean="0">
                <a:solidFill>
                  <a:prstClr val="white"/>
                </a:solidFill>
              </a:rPr>
              <a:t>Show hospitality / help evangelist</a:t>
            </a:r>
            <a:endParaRPr lang="en-US" sz="3600" u="sng" dirty="0">
              <a:solidFill>
                <a:prstClr val="white"/>
              </a:solidFill>
            </a:endParaRPr>
          </a:p>
        </p:txBody>
      </p:sp>
      <p:sp>
        <p:nvSpPr>
          <p:cNvPr id="7" name="TextBox 6"/>
          <p:cNvSpPr txBox="1"/>
          <p:nvPr/>
        </p:nvSpPr>
        <p:spPr>
          <a:xfrm>
            <a:off x="697931" y="2826098"/>
            <a:ext cx="8092515"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prstClr val="white"/>
                </a:solidFill>
              </a:rPr>
              <a:t>We must share our good things with those who teach (Gal. 6:6)</a:t>
            </a:r>
          </a:p>
          <a:p>
            <a:pPr marL="457200" indent="-457200">
              <a:buFont typeface="Arial" panose="020B0604020202020204" pitchFamily="34" charset="0"/>
              <a:buChar char="•"/>
            </a:pPr>
            <a:r>
              <a:rPr lang="en-US" sz="3200" dirty="0" smtClean="0">
                <a:solidFill>
                  <a:prstClr val="white"/>
                </a:solidFill>
              </a:rPr>
              <a:t>Take the time to help “refresh the spirit” of those who are evangelizing (1 Cor. 16:13-18; Phil. 4:14-19)</a:t>
            </a:r>
          </a:p>
          <a:p>
            <a:pPr marL="457200" indent="-457200">
              <a:buFont typeface="Arial" panose="020B0604020202020204" pitchFamily="34" charset="0"/>
              <a:buChar char="•"/>
            </a:pPr>
            <a:r>
              <a:rPr lang="en-US" sz="3200" dirty="0" smtClean="0">
                <a:solidFill>
                  <a:prstClr val="white"/>
                </a:solidFill>
              </a:rPr>
              <a:t>Have the right attitude when showing hospitality (1 Pet. 4:8-9)</a:t>
            </a:r>
            <a:endParaRPr lang="en-US" sz="3200" dirty="0">
              <a:solidFill>
                <a:prstClr val="white"/>
              </a:solidFill>
            </a:endParaRPr>
          </a:p>
        </p:txBody>
      </p:sp>
    </p:spTree>
    <p:extLst>
      <p:ext uri="{BB962C8B-B14F-4D97-AF65-F5344CB8AC3E}">
        <p14:creationId xmlns:p14="http://schemas.microsoft.com/office/powerpoint/2010/main" val="175670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par>
                          <p:cTn id="8" fill="hold">
                            <p:stCondLst>
                              <p:cond delay="750"/>
                            </p:stCondLst>
                            <p:childTnLst>
                              <p:par>
                                <p:cTn id="9" presetID="22" presetClass="entr" presetSubtype="8" fill="hold" nodeType="afterEffect">
                                  <p:stCondLst>
                                    <p:cond delay="1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Loving in deed and in truth…</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045058"/>
            <a:ext cx="8488300" cy="646331"/>
          </a:xfrm>
          <a:prstGeom prst="rect">
            <a:avLst/>
          </a:prstGeom>
          <a:noFill/>
        </p:spPr>
        <p:txBody>
          <a:bodyPr wrap="square" rtlCol="0">
            <a:spAutoFit/>
          </a:bodyPr>
          <a:lstStyle/>
          <a:p>
            <a:r>
              <a:rPr lang="en-US" sz="3600" u="sng" dirty="0" smtClean="0">
                <a:solidFill>
                  <a:prstClr val="white"/>
                </a:solidFill>
              </a:rPr>
              <a:t>Show hospitality / help evangelist</a:t>
            </a:r>
            <a:endParaRPr lang="en-US" sz="3600" u="sng" dirty="0">
              <a:solidFill>
                <a:prstClr val="white"/>
              </a:solidFill>
            </a:endParaRPr>
          </a:p>
        </p:txBody>
      </p:sp>
      <p:sp>
        <p:nvSpPr>
          <p:cNvPr id="7" name="TextBox 6"/>
          <p:cNvSpPr txBox="1"/>
          <p:nvPr/>
        </p:nvSpPr>
        <p:spPr>
          <a:xfrm>
            <a:off x="697931" y="2826098"/>
            <a:ext cx="8092515"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prstClr val="white"/>
                </a:solidFill>
              </a:rPr>
              <a:t>Gaius is commended for his generous acts for the brethren (3 Jn. 5-8)</a:t>
            </a:r>
          </a:p>
          <a:p>
            <a:pPr marL="457200" indent="-457200">
              <a:buFont typeface="Arial" panose="020B0604020202020204" pitchFamily="34" charset="0"/>
              <a:buChar char="•"/>
            </a:pPr>
            <a:endParaRPr lang="en-US" sz="3200" dirty="0">
              <a:solidFill>
                <a:prstClr val="white"/>
              </a:solidFill>
            </a:endParaRPr>
          </a:p>
          <a:p>
            <a:pPr marL="457200" indent="-457200">
              <a:buFont typeface="Arial" panose="020B0604020202020204" pitchFamily="34" charset="0"/>
              <a:buChar char="•"/>
            </a:pPr>
            <a:r>
              <a:rPr lang="en-US" sz="3200" dirty="0" smtClean="0">
                <a:solidFill>
                  <a:prstClr val="white"/>
                </a:solidFill>
              </a:rPr>
              <a:t>Other biblical examples of brethren showing hospitality:</a:t>
            </a:r>
          </a:p>
          <a:p>
            <a:pPr marL="1371600" lvl="2" indent="-457200">
              <a:buFont typeface="Wingdings" panose="05000000000000000000" pitchFamily="2" charset="2"/>
              <a:buChar char="Ø"/>
            </a:pPr>
            <a:r>
              <a:rPr lang="en-US" sz="3200" dirty="0" smtClean="0">
                <a:solidFill>
                  <a:prstClr val="white"/>
                </a:solidFill>
              </a:rPr>
              <a:t>Lydia (Acts 16:14-15)</a:t>
            </a:r>
          </a:p>
          <a:p>
            <a:pPr marL="1371600" lvl="2" indent="-457200">
              <a:buFont typeface="Wingdings" panose="05000000000000000000" pitchFamily="2" charset="2"/>
              <a:buChar char="Ø"/>
            </a:pPr>
            <a:r>
              <a:rPr lang="en-US" sz="3200" dirty="0" smtClean="0">
                <a:solidFill>
                  <a:prstClr val="white"/>
                </a:solidFill>
              </a:rPr>
              <a:t>Philippian jailer (Acts 16:25-34)</a:t>
            </a:r>
          </a:p>
        </p:txBody>
      </p:sp>
    </p:spTree>
    <p:extLst>
      <p:ext uri="{BB962C8B-B14F-4D97-AF65-F5344CB8AC3E}">
        <p14:creationId xmlns:p14="http://schemas.microsoft.com/office/powerpoint/2010/main" val="80712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25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750"/>
                                        <p:tgtEl>
                                          <p:spTgt spid="7">
                                            <p:txEl>
                                              <p:pRg st="3" end="3"/>
                                            </p:txEl>
                                          </p:spTgt>
                                        </p:tgtEl>
                                      </p:cBhvr>
                                    </p:animEffect>
                                  </p:childTnLst>
                                </p:cTn>
                              </p:par>
                            </p:childTnLst>
                          </p:cTn>
                        </p:par>
                        <p:par>
                          <p:cTn id="17" fill="hold">
                            <p:stCondLst>
                              <p:cond delay="1500"/>
                            </p:stCondLst>
                            <p:childTnLst>
                              <p:par>
                                <p:cTn id="18" presetID="22" presetClass="entr" presetSubtype="8" fill="hold" nodeType="afterEffect">
                                  <p:stCondLst>
                                    <p:cond delay="100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wipe(left)">
                                      <p:cBhvr>
                                        <p:cTn id="20" dur="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Loving in deed and in truth…</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045058"/>
            <a:ext cx="8488300" cy="646331"/>
          </a:xfrm>
          <a:prstGeom prst="rect">
            <a:avLst/>
          </a:prstGeom>
          <a:noFill/>
        </p:spPr>
        <p:txBody>
          <a:bodyPr wrap="square" rtlCol="0">
            <a:spAutoFit/>
          </a:bodyPr>
          <a:lstStyle/>
          <a:p>
            <a:r>
              <a:rPr lang="en-US" sz="3600" u="sng" dirty="0" smtClean="0">
                <a:solidFill>
                  <a:prstClr val="white"/>
                </a:solidFill>
              </a:rPr>
              <a:t>Doing good deeds</a:t>
            </a:r>
            <a:endParaRPr lang="en-US" sz="3600" u="sng" dirty="0">
              <a:solidFill>
                <a:prstClr val="white"/>
              </a:solidFill>
            </a:endParaRPr>
          </a:p>
        </p:txBody>
      </p:sp>
      <p:sp>
        <p:nvSpPr>
          <p:cNvPr id="7" name="TextBox 6"/>
          <p:cNvSpPr txBox="1"/>
          <p:nvPr/>
        </p:nvSpPr>
        <p:spPr>
          <a:xfrm>
            <a:off x="697931" y="2826098"/>
            <a:ext cx="8092515"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prstClr val="white"/>
                </a:solidFill>
              </a:rPr>
              <a:t>Let us do good to all (Gal. 6:10)</a:t>
            </a:r>
          </a:p>
          <a:p>
            <a:pPr marL="457200" indent="-457200">
              <a:buFont typeface="Arial" panose="020B0604020202020204" pitchFamily="34" charset="0"/>
              <a:buChar char="•"/>
            </a:pPr>
            <a:r>
              <a:rPr lang="en-US" sz="3200" dirty="0" smtClean="0">
                <a:solidFill>
                  <a:prstClr val="white"/>
                </a:solidFill>
              </a:rPr>
              <a:t>Maintaining good works is profitable for men (Phil. 3:8, 14)</a:t>
            </a:r>
          </a:p>
          <a:p>
            <a:pPr marL="457200" indent="-457200">
              <a:buFont typeface="Arial" panose="020B0604020202020204" pitchFamily="34" charset="0"/>
              <a:buChar char="•"/>
            </a:pPr>
            <a:r>
              <a:rPr lang="en-US" sz="3200" dirty="0" smtClean="0">
                <a:solidFill>
                  <a:prstClr val="white"/>
                </a:solidFill>
              </a:rPr>
              <a:t>Our preference should be to our fellow man (Rom. 12:9-13)</a:t>
            </a:r>
            <a:endParaRPr lang="en-US" sz="3200" dirty="0">
              <a:solidFill>
                <a:prstClr val="white"/>
              </a:solidFill>
            </a:endParaRPr>
          </a:p>
        </p:txBody>
      </p:sp>
    </p:spTree>
    <p:extLst>
      <p:ext uri="{BB962C8B-B14F-4D97-AF65-F5344CB8AC3E}">
        <p14:creationId xmlns:p14="http://schemas.microsoft.com/office/powerpoint/2010/main" val="8189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par>
                          <p:cTn id="8" fill="hold">
                            <p:stCondLst>
                              <p:cond delay="750"/>
                            </p:stCondLst>
                            <p:childTnLst>
                              <p:par>
                                <p:cTn id="9" presetID="22" presetClass="entr" presetSubtype="8" fill="hold" nodeType="afterEffect">
                                  <p:stCondLst>
                                    <p:cond delay="1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kazzer88.files.wordpress.com/2013/04/3-november-2012-sun-shining-through-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1568" y="1061113"/>
            <a:ext cx="7560861" cy="4735773"/>
          </a:xfrm>
          <a:prstGeom prst="rect">
            <a:avLst/>
          </a:prstGeom>
          <a:solidFill>
            <a:schemeClr val="accent4">
              <a:lumMod val="40000"/>
              <a:lumOff val="60000"/>
            </a:schemeClr>
          </a:solidFill>
        </p:spPr>
        <p:txBody>
          <a:bodyPr vert="horz" lIns="91440" tIns="45720" rIns="91440" bIns="45720" rtlCol="0" anchor="ctr">
            <a:noAutofit/>
          </a:bodyPr>
          <a:lstStyle>
            <a:lvl1pPr>
              <a:lnSpc>
                <a:spcPct val="90000"/>
              </a:lnSpc>
              <a:spcBef>
                <a:spcPct val="0"/>
              </a:spcBef>
              <a:buNone/>
              <a:defRPr sz="440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a typeface="+mj-ea"/>
                <a:cs typeface="+mj-cs"/>
              </a:defRPr>
            </a:lvl1pPr>
          </a:lstStyle>
          <a:p>
            <a:pPr algn="ctr"/>
            <a:r>
              <a:rPr lang="en-US" sz="3600" dirty="0">
                <a:solidFill>
                  <a:srgbClr val="663300"/>
                </a:solidFill>
              </a:rPr>
              <a:t>“Today is unique! It has never occurred before and it will never be repeated.  At midnight it will end, quietly, suddenly, totally, forever.  But the hours between now and then are opportunities with eternal possibilities.”</a:t>
            </a:r>
          </a:p>
          <a:p>
            <a:pPr algn="ctr"/>
            <a:r>
              <a:rPr lang="en-US" sz="3600" dirty="0">
                <a:solidFill>
                  <a:srgbClr val="663300"/>
                </a:solidFill>
              </a:rPr>
              <a:t>                                                               </a:t>
            </a:r>
            <a:r>
              <a:rPr lang="en-US" sz="3600" dirty="0" smtClean="0">
                <a:solidFill>
                  <a:srgbClr val="663300"/>
                </a:solidFill>
              </a:rPr>
              <a:t>   						</a:t>
            </a:r>
            <a:r>
              <a:rPr lang="en-US" sz="2000" dirty="0" smtClean="0">
                <a:solidFill>
                  <a:srgbClr val="663300"/>
                </a:solidFill>
              </a:rPr>
              <a:t>Charles </a:t>
            </a:r>
            <a:r>
              <a:rPr lang="en-US" sz="2000" dirty="0" err="1">
                <a:solidFill>
                  <a:srgbClr val="663300"/>
                </a:solidFill>
              </a:rPr>
              <a:t>Swindoll</a:t>
            </a:r>
            <a:endParaRPr lang="en-US" sz="2000" dirty="0">
              <a:solidFill>
                <a:srgbClr val="663300"/>
              </a:solidFill>
            </a:endParaRPr>
          </a:p>
        </p:txBody>
      </p:sp>
    </p:spTree>
    <p:extLst>
      <p:ext uri="{BB962C8B-B14F-4D97-AF65-F5344CB8AC3E}">
        <p14:creationId xmlns:p14="http://schemas.microsoft.com/office/powerpoint/2010/main" val="353300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fontScale="90000"/>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Loving in deed and in truth…a reflection of Christ</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045058"/>
            <a:ext cx="8488300" cy="646331"/>
          </a:xfrm>
          <a:prstGeom prst="rect">
            <a:avLst/>
          </a:prstGeom>
          <a:noFill/>
        </p:spPr>
        <p:txBody>
          <a:bodyPr wrap="square" rtlCol="0">
            <a:spAutoFit/>
          </a:bodyPr>
          <a:lstStyle/>
          <a:p>
            <a:r>
              <a:rPr lang="en-US" sz="3600" dirty="0" smtClean="0">
                <a:solidFill>
                  <a:prstClr val="white"/>
                </a:solidFill>
              </a:rPr>
              <a:t>The Light of Christ’s Gospel (2 Cor. 4:1-6)</a:t>
            </a:r>
            <a:endParaRPr lang="en-US" sz="3600" dirty="0">
              <a:solidFill>
                <a:prstClr val="white"/>
              </a:solidFill>
            </a:endParaRPr>
          </a:p>
        </p:txBody>
      </p:sp>
      <p:sp>
        <p:nvSpPr>
          <p:cNvPr id="6" name="TextBox 5"/>
          <p:cNvSpPr txBox="1"/>
          <p:nvPr/>
        </p:nvSpPr>
        <p:spPr>
          <a:xfrm>
            <a:off x="500039" y="3041345"/>
            <a:ext cx="8488300" cy="1754326"/>
          </a:xfrm>
          <a:prstGeom prst="rect">
            <a:avLst/>
          </a:prstGeom>
          <a:noFill/>
        </p:spPr>
        <p:txBody>
          <a:bodyPr wrap="square" rtlCol="0">
            <a:spAutoFit/>
          </a:bodyPr>
          <a:lstStyle/>
          <a:p>
            <a:r>
              <a:rPr lang="en-US" sz="3600" dirty="0" smtClean="0">
                <a:solidFill>
                  <a:prstClr val="white"/>
                </a:solidFill>
              </a:rPr>
              <a:t>Paul’s desire is that the light of the gospel of the glory of Christ will shine upon the brethren.</a:t>
            </a:r>
            <a:endParaRPr lang="en-US" sz="3600" dirty="0">
              <a:solidFill>
                <a:prstClr val="white"/>
              </a:solidFill>
            </a:endParaRPr>
          </a:p>
        </p:txBody>
      </p:sp>
    </p:spTree>
    <p:extLst>
      <p:ext uri="{BB962C8B-B14F-4D97-AF65-F5344CB8AC3E}">
        <p14:creationId xmlns:p14="http://schemas.microsoft.com/office/powerpoint/2010/main" val="31697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The Importance of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600" dirty="0" smtClean="0">
                <a:solidFill>
                  <a:schemeClr val="bg1"/>
                </a:solidFill>
              </a:rPr>
              <a:t>Which is the great commandment in the law?</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464" y="2745047"/>
            <a:ext cx="5440721" cy="392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42627" y="4533925"/>
            <a:ext cx="3884982" cy="769441"/>
          </a:xfrm>
          <a:prstGeom prst="rect">
            <a:avLst/>
          </a:prstGeom>
          <a:noFill/>
        </p:spPr>
        <p:txBody>
          <a:bodyPr wrap="square" rtlCol="0">
            <a:spAutoFit/>
          </a:bodyPr>
          <a:lstStyle/>
          <a:p>
            <a:pPr algn="ctr"/>
            <a:r>
              <a:rPr lang="en-US" sz="4400" i="1" dirty="0" smtClean="0">
                <a:solidFill>
                  <a:srgbClr val="663300"/>
                </a:solidFill>
              </a:rPr>
              <a:t>…is the key!</a:t>
            </a:r>
            <a:endParaRPr lang="en-US" sz="4400" i="1" dirty="0">
              <a:solidFill>
                <a:srgbClr val="663300"/>
              </a:solidFill>
            </a:endParaRPr>
          </a:p>
        </p:txBody>
      </p:sp>
    </p:spTree>
    <p:extLst>
      <p:ext uri="{BB962C8B-B14F-4D97-AF65-F5344CB8AC3E}">
        <p14:creationId xmlns:p14="http://schemas.microsoft.com/office/powerpoint/2010/main" val="99641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fontScale="90000"/>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Loving in deed and in truth…a reflection of Christ</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5" name="TextBox 4"/>
          <p:cNvSpPr txBox="1"/>
          <p:nvPr/>
        </p:nvSpPr>
        <p:spPr>
          <a:xfrm>
            <a:off x="500039" y="2045058"/>
            <a:ext cx="8488300" cy="646331"/>
          </a:xfrm>
          <a:prstGeom prst="rect">
            <a:avLst/>
          </a:prstGeom>
          <a:noFill/>
        </p:spPr>
        <p:txBody>
          <a:bodyPr wrap="square" rtlCol="0">
            <a:spAutoFit/>
          </a:bodyPr>
          <a:lstStyle/>
          <a:p>
            <a:r>
              <a:rPr lang="en-US" sz="3600" dirty="0" smtClean="0">
                <a:solidFill>
                  <a:prstClr val="white"/>
                </a:solidFill>
              </a:rPr>
              <a:t>The Light of Christ’s Gospel (2 Cor. 4:1-6)</a:t>
            </a:r>
            <a:endParaRPr lang="en-US" sz="3600" dirty="0">
              <a:solidFill>
                <a:prstClr val="white"/>
              </a:solidFill>
            </a:endParaRPr>
          </a:p>
        </p:txBody>
      </p:sp>
      <p:sp>
        <p:nvSpPr>
          <p:cNvPr id="6" name="TextBox 5"/>
          <p:cNvSpPr txBox="1"/>
          <p:nvPr/>
        </p:nvSpPr>
        <p:spPr>
          <a:xfrm>
            <a:off x="500039" y="3041345"/>
            <a:ext cx="8488300" cy="2185214"/>
          </a:xfrm>
          <a:prstGeom prst="rect">
            <a:avLst/>
          </a:prstGeom>
          <a:noFill/>
        </p:spPr>
        <p:txBody>
          <a:bodyPr wrap="square" rtlCol="0">
            <a:spAutoFit/>
          </a:bodyPr>
          <a:lstStyle/>
          <a:p>
            <a:r>
              <a:rPr lang="en-US" sz="3400" i="1" dirty="0" smtClean="0">
                <a:solidFill>
                  <a:prstClr val="white"/>
                </a:solidFill>
              </a:rPr>
              <a:t>“For it is God who commanded light to shine out of darkness, who has shone in our hearts to give the light of the knowledge of the glory of God in the face of Jesus Christ.” (vs. 6)</a:t>
            </a:r>
            <a:endParaRPr lang="en-US" sz="3400" i="1" dirty="0">
              <a:solidFill>
                <a:prstClr val="white"/>
              </a:solidFill>
            </a:endParaRPr>
          </a:p>
        </p:txBody>
      </p:sp>
    </p:spTree>
    <p:extLst>
      <p:ext uri="{BB962C8B-B14F-4D97-AF65-F5344CB8AC3E}">
        <p14:creationId xmlns:p14="http://schemas.microsoft.com/office/powerpoint/2010/main" val="292654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fontScale="90000"/>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Loving in deed and in truth…a reflection of Christ</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
        <p:nvSpPr>
          <p:cNvPr id="6" name="TextBox 5"/>
          <p:cNvSpPr txBox="1"/>
          <p:nvPr/>
        </p:nvSpPr>
        <p:spPr>
          <a:xfrm>
            <a:off x="500039" y="2304366"/>
            <a:ext cx="8488300" cy="1754326"/>
          </a:xfrm>
          <a:prstGeom prst="rect">
            <a:avLst/>
          </a:prstGeom>
          <a:noFill/>
        </p:spPr>
        <p:txBody>
          <a:bodyPr wrap="square" rtlCol="0">
            <a:spAutoFit/>
          </a:bodyPr>
          <a:lstStyle/>
          <a:p>
            <a:r>
              <a:rPr lang="en-US" sz="3600" dirty="0" smtClean="0">
                <a:solidFill>
                  <a:prstClr val="white"/>
                </a:solidFill>
              </a:rPr>
              <a:t>Jesus loved in word and tongue and followed it up with loving in deed and in truth.</a:t>
            </a:r>
            <a:endParaRPr lang="en-US" sz="3600" dirty="0">
              <a:solidFill>
                <a:prstClr val="white"/>
              </a:solidFill>
            </a:endParaRPr>
          </a:p>
        </p:txBody>
      </p:sp>
      <p:sp>
        <p:nvSpPr>
          <p:cNvPr id="8" name="Rounded Rectangle 7"/>
          <p:cNvSpPr/>
          <p:nvPr/>
        </p:nvSpPr>
        <p:spPr>
          <a:xfrm>
            <a:off x="341194" y="4335777"/>
            <a:ext cx="8647145" cy="210692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663300"/>
                </a:solidFill>
              </a:rPr>
              <a:t>Let us pray that we can have the mind of Christ </a:t>
            </a:r>
            <a:r>
              <a:rPr lang="en-US" sz="3600" dirty="0" smtClean="0">
                <a:solidFill>
                  <a:srgbClr val="663300"/>
                </a:solidFill>
              </a:rPr>
              <a:t>and </a:t>
            </a:r>
            <a:r>
              <a:rPr lang="en-US" sz="3600" b="1" dirty="0">
                <a:solidFill>
                  <a:srgbClr val="663300"/>
                </a:solidFill>
              </a:rPr>
              <a:t>truly love our brethren in deed and in truth</a:t>
            </a:r>
            <a:r>
              <a:rPr lang="en-US" sz="3600" dirty="0">
                <a:solidFill>
                  <a:srgbClr val="663300"/>
                </a:solidFill>
              </a:rPr>
              <a:t>.</a:t>
            </a:r>
          </a:p>
        </p:txBody>
      </p:sp>
    </p:spTree>
    <p:extLst>
      <p:ext uri="{BB962C8B-B14F-4D97-AF65-F5344CB8AC3E}">
        <p14:creationId xmlns:p14="http://schemas.microsoft.com/office/powerpoint/2010/main" val="272392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577368" cy="1506831"/>
          </a:xfrm>
        </p:spPr>
        <p:txBody>
          <a:bodyPr>
            <a:normAutofit fontScale="90000"/>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Loving in deed and in truth…a reflection of Christ</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542" y="1617326"/>
            <a:ext cx="3862282" cy="512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35774" y="2055998"/>
            <a:ext cx="4252566" cy="4247317"/>
          </a:xfrm>
          <a:prstGeom prst="rect">
            <a:avLst/>
          </a:prstGeom>
          <a:noFill/>
        </p:spPr>
        <p:txBody>
          <a:bodyPr wrap="square" rtlCol="0">
            <a:spAutoFit/>
          </a:bodyPr>
          <a:lstStyle/>
          <a:p>
            <a:r>
              <a:rPr lang="en-US" sz="3000" i="1" dirty="0">
                <a:solidFill>
                  <a:schemeClr val="bg1"/>
                </a:solidFill>
              </a:rPr>
              <a:t>“If I then, your Lord and Teacher, have washed your feet, you also ought to wash one another’s feet.  For I have given you an example, that you should do as I have done to you.”   </a:t>
            </a:r>
            <a:r>
              <a:rPr lang="en-US" sz="2400" i="1" dirty="0">
                <a:solidFill>
                  <a:schemeClr val="bg1"/>
                </a:solidFill>
              </a:rPr>
              <a:t>(John 13:14-15)</a:t>
            </a:r>
            <a:endParaRPr lang="en-US" sz="2400" dirty="0">
              <a:solidFill>
                <a:schemeClr val="bg1"/>
              </a:solidFill>
            </a:endParaRPr>
          </a:p>
          <a:p>
            <a:endParaRPr lang="en-US" sz="3000" dirty="0">
              <a:solidFill>
                <a:schemeClr val="bg1"/>
              </a:solidFill>
            </a:endParaRPr>
          </a:p>
        </p:txBody>
      </p:sp>
    </p:spTree>
    <p:extLst>
      <p:ext uri="{BB962C8B-B14F-4D97-AF65-F5344CB8AC3E}">
        <p14:creationId xmlns:p14="http://schemas.microsoft.com/office/powerpoint/2010/main" val="355399370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The Importance of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600" dirty="0" smtClean="0">
                <a:solidFill>
                  <a:schemeClr val="bg1"/>
                </a:solidFill>
              </a:rPr>
              <a:t>Love is two-fold:</a:t>
            </a:r>
          </a:p>
          <a:p>
            <a:pPr lvl="1">
              <a:buFont typeface="Wingdings" panose="05000000000000000000" pitchFamily="2" charset="2"/>
              <a:buChar char="Ø"/>
            </a:pPr>
            <a:r>
              <a:rPr lang="en-US" sz="3600" dirty="0" smtClean="0">
                <a:solidFill>
                  <a:schemeClr val="bg1"/>
                </a:solidFill>
              </a:rPr>
              <a:t> Intense feeling of deep affection</a:t>
            </a:r>
          </a:p>
          <a:p>
            <a:pPr lvl="1">
              <a:buFont typeface="Wingdings" panose="05000000000000000000" pitchFamily="2" charset="2"/>
              <a:buChar char="Ø"/>
            </a:pPr>
            <a:r>
              <a:rPr lang="en-US" sz="3600" dirty="0">
                <a:solidFill>
                  <a:schemeClr val="bg1"/>
                </a:solidFill>
              </a:rPr>
              <a:t> </a:t>
            </a:r>
            <a:r>
              <a:rPr lang="en-US" sz="3600" dirty="0" smtClean="0">
                <a:solidFill>
                  <a:schemeClr val="bg1"/>
                </a:solidFill>
              </a:rPr>
              <a:t>Action</a:t>
            </a:r>
          </a:p>
          <a:p>
            <a:pPr lvl="1">
              <a:buFont typeface="Wingdings" panose="05000000000000000000" pitchFamily="2" charset="2"/>
              <a:buChar char="Ø"/>
            </a:pPr>
            <a:endParaRPr lang="en-US" sz="3600" dirty="0">
              <a:solidFill>
                <a:schemeClr val="bg1"/>
              </a:solidFill>
            </a:endParaRPr>
          </a:p>
          <a:p>
            <a:pPr marL="457200" lvl="1" indent="0">
              <a:buNone/>
            </a:pPr>
            <a:r>
              <a:rPr lang="en-US" sz="3600" dirty="0" smtClean="0">
                <a:solidFill>
                  <a:schemeClr val="bg1"/>
                </a:solidFill>
              </a:rPr>
              <a:t>The affection </a:t>
            </a:r>
            <a:r>
              <a:rPr lang="en-US" sz="3600" u="sng" dirty="0" smtClean="0">
                <a:solidFill>
                  <a:schemeClr val="bg1"/>
                </a:solidFill>
              </a:rPr>
              <a:t>and</a:t>
            </a:r>
            <a:r>
              <a:rPr lang="en-US" sz="3600" dirty="0" smtClean="0">
                <a:solidFill>
                  <a:schemeClr val="bg1"/>
                </a:solidFill>
              </a:rPr>
              <a:t> the action must be present for love to be what God wants it to be.  (Ref. 1 Cor. 13:1-3)</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1007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The Importance of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342900" indent="-342900"/>
            <a:r>
              <a:rPr lang="en-US" sz="3600" dirty="0" smtClean="0">
                <a:solidFill>
                  <a:schemeClr val="bg1"/>
                </a:solidFill>
              </a:rPr>
              <a:t>Love is two-fold:</a:t>
            </a:r>
          </a:p>
          <a:p>
            <a:pPr lvl="1">
              <a:buFont typeface="Wingdings" panose="05000000000000000000" pitchFamily="2" charset="2"/>
              <a:buChar char="Ø"/>
            </a:pPr>
            <a:r>
              <a:rPr lang="en-US" sz="3600" dirty="0" smtClean="0">
                <a:solidFill>
                  <a:schemeClr val="bg1"/>
                </a:solidFill>
              </a:rPr>
              <a:t> Intense feeling of deep affection</a:t>
            </a:r>
          </a:p>
          <a:p>
            <a:pPr lvl="1">
              <a:buFont typeface="Wingdings" panose="05000000000000000000" pitchFamily="2" charset="2"/>
              <a:buChar char="Ø"/>
            </a:pPr>
            <a:r>
              <a:rPr lang="en-US" sz="3600" dirty="0">
                <a:solidFill>
                  <a:schemeClr val="bg1"/>
                </a:solidFill>
              </a:rPr>
              <a:t> </a:t>
            </a:r>
            <a:r>
              <a:rPr lang="en-US" sz="3600" dirty="0" smtClean="0">
                <a:solidFill>
                  <a:schemeClr val="bg1"/>
                </a:solidFill>
              </a:rPr>
              <a:t>Action</a:t>
            </a:r>
          </a:p>
          <a:p>
            <a:pPr lvl="1">
              <a:buFont typeface="Wingdings" panose="05000000000000000000" pitchFamily="2" charset="2"/>
              <a:buChar char="Ø"/>
            </a:pPr>
            <a:endParaRPr lang="en-US" sz="3600" dirty="0">
              <a:solidFill>
                <a:schemeClr val="bg1"/>
              </a:solidFill>
            </a:endParaRPr>
          </a:p>
          <a:p>
            <a:pPr marL="457200" lvl="1" indent="0">
              <a:buNone/>
            </a:pPr>
            <a:r>
              <a:rPr lang="en-US" sz="3600" dirty="0" smtClean="0">
                <a:solidFill>
                  <a:schemeClr val="bg1"/>
                </a:solidFill>
              </a:rPr>
              <a:t>Without love, we are nothing.  Regardless of our actions, abilities, or knowledge the absence of love is unprofitable.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11266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God: Effusive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normAutofit/>
          </a:bodyPr>
          <a:lstStyle/>
          <a:p>
            <a:pPr marL="457200" lvl="1" indent="0">
              <a:buNone/>
            </a:pPr>
            <a:r>
              <a:rPr lang="en-US" sz="3600" dirty="0" smtClean="0">
                <a:solidFill>
                  <a:schemeClr val="bg1"/>
                </a:solidFill>
              </a:rPr>
              <a:t>Our heavenly Father has been excessively demonstrative in His love for mankind in deed and in truth.</a:t>
            </a:r>
          </a:p>
          <a:p>
            <a:pPr marL="457200" lvl="1" indent="0">
              <a:buNone/>
            </a:pPr>
            <a:endParaRPr lang="en-US" sz="3600" dirty="0">
              <a:solidFill>
                <a:schemeClr val="bg1"/>
              </a:solidFill>
            </a:endParaRPr>
          </a:p>
          <a:p>
            <a:pPr marL="457200" lvl="1" indent="0">
              <a:buNone/>
            </a:pPr>
            <a:r>
              <a:rPr lang="en-US" sz="3600" dirty="0" smtClean="0">
                <a:solidFill>
                  <a:schemeClr val="bg1"/>
                </a:solidFill>
              </a:rPr>
              <a:t>How has God demonstrated His love?</a:t>
            </a:r>
          </a:p>
          <a:p>
            <a:pPr marL="457200" lvl="1" indent="0">
              <a:buNone/>
            </a:pPr>
            <a:endParaRPr lang="en-US" sz="3600" dirty="0">
              <a:solidFill>
                <a:schemeClr val="bg1"/>
              </a:solidFill>
            </a:endParaRPr>
          </a:p>
          <a:p>
            <a:pPr marL="457200" lvl="1" indent="0">
              <a:buNone/>
            </a:pPr>
            <a:r>
              <a:rPr lang="en-US" sz="3600" dirty="0" smtClean="0">
                <a:solidFill>
                  <a:schemeClr val="bg1"/>
                </a:solidFill>
              </a:rPr>
              <a:t>              Through His actions!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1133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God: Effusive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a:xfrm>
            <a:off x="423081" y="1825625"/>
            <a:ext cx="8338782" cy="4351338"/>
          </a:xfrm>
        </p:spPr>
        <p:txBody>
          <a:bodyPr>
            <a:normAutofit/>
          </a:bodyPr>
          <a:lstStyle/>
          <a:p>
            <a:pPr marL="457200" lvl="1" indent="0">
              <a:buNone/>
            </a:pPr>
            <a:r>
              <a:rPr lang="en-US" sz="3600" b="1" dirty="0" smtClean="0">
                <a:solidFill>
                  <a:schemeClr val="bg1"/>
                </a:solidFill>
              </a:rPr>
              <a:t>God gave us the perfect law (Ps. 19:7-11)</a:t>
            </a:r>
          </a:p>
          <a:p>
            <a:pPr marL="457200" lvl="1" indent="0">
              <a:buNone/>
            </a:pPr>
            <a:endParaRPr lang="en-US" sz="3600" dirty="0">
              <a:solidFill>
                <a:schemeClr val="bg1"/>
              </a:solidFill>
            </a:endParaRPr>
          </a:p>
          <a:p>
            <a:pPr lvl="1"/>
            <a:r>
              <a:rPr lang="en-US" sz="3300" dirty="0" smtClean="0">
                <a:solidFill>
                  <a:schemeClr val="bg1"/>
                </a:solidFill>
              </a:rPr>
              <a:t> The law was given for the good of mankind. (Deut. 6:24)</a:t>
            </a:r>
          </a:p>
          <a:p>
            <a:pPr lvl="1"/>
            <a:r>
              <a:rPr lang="en-US" sz="3300" dirty="0">
                <a:solidFill>
                  <a:schemeClr val="bg1"/>
                </a:solidFill>
              </a:rPr>
              <a:t> </a:t>
            </a:r>
            <a:r>
              <a:rPr lang="en-US" sz="3300" dirty="0" smtClean="0">
                <a:solidFill>
                  <a:schemeClr val="bg1"/>
                </a:solidFill>
              </a:rPr>
              <a:t>His word never changes. (1 Pet. 1:23-25)</a:t>
            </a:r>
          </a:p>
          <a:p>
            <a:pPr lvl="1"/>
            <a:r>
              <a:rPr lang="en-US" sz="3300" dirty="0">
                <a:solidFill>
                  <a:schemeClr val="bg1"/>
                </a:solidFill>
              </a:rPr>
              <a:t> </a:t>
            </a:r>
            <a:r>
              <a:rPr lang="en-US" sz="3300" dirty="0" smtClean="0">
                <a:solidFill>
                  <a:schemeClr val="bg1"/>
                </a:solidFill>
              </a:rPr>
              <a:t>It is a light for our walk along the pathway of righteousness. (Ps. 119:105; 119:11)</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36903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up)">
                                      <p:cBhvr>
                                        <p:cTn id="14" dur="75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75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God: Effusive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a:xfrm>
            <a:off x="423081" y="1825625"/>
            <a:ext cx="8338782" cy="4351338"/>
          </a:xfrm>
        </p:spPr>
        <p:txBody>
          <a:bodyPr>
            <a:normAutofit/>
          </a:bodyPr>
          <a:lstStyle/>
          <a:p>
            <a:pPr marL="457200" lvl="1" indent="0">
              <a:buNone/>
            </a:pPr>
            <a:r>
              <a:rPr lang="en-US" sz="3600" b="1" dirty="0" smtClean="0">
                <a:solidFill>
                  <a:schemeClr val="bg1"/>
                </a:solidFill>
              </a:rPr>
              <a:t>God cares for us. (Ex. 19:4-6)</a:t>
            </a:r>
          </a:p>
          <a:p>
            <a:pPr marL="457200" lvl="1" indent="0">
              <a:buNone/>
            </a:pPr>
            <a:endParaRPr lang="en-US" sz="3600" dirty="0">
              <a:solidFill>
                <a:schemeClr val="bg1"/>
              </a:solidFill>
            </a:endParaRPr>
          </a:p>
          <a:p>
            <a:pPr lvl="1"/>
            <a:r>
              <a:rPr lang="en-US" sz="3300" dirty="0" smtClean="0">
                <a:solidFill>
                  <a:schemeClr val="bg1"/>
                </a:solidFill>
              </a:rPr>
              <a:t> He provides every perfect gift. (James 1:17)</a:t>
            </a:r>
          </a:p>
          <a:p>
            <a:pPr lvl="1"/>
            <a:r>
              <a:rPr lang="en-US" sz="3300" dirty="0">
                <a:solidFill>
                  <a:schemeClr val="bg1"/>
                </a:solidFill>
              </a:rPr>
              <a:t> </a:t>
            </a:r>
            <a:r>
              <a:rPr lang="en-US" sz="3300" dirty="0" smtClean="0">
                <a:solidFill>
                  <a:schemeClr val="bg1"/>
                </a:solidFill>
              </a:rPr>
              <a:t>He provides the basic necessities of life. (Mt. 6:25-33)</a:t>
            </a:r>
          </a:p>
          <a:p>
            <a:pPr lvl="1"/>
            <a:r>
              <a:rPr lang="en-US" sz="3300" dirty="0">
                <a:solidFill>
                  <a:schemeClr val="bg1"/>
                </a:solidFill>
              </a:rPr>
              <a:t> </a:t>
            </a:r>
            <a:r>
              <a:rPr lang="en-US" sz="3300" dirty="0" smtClean="0">
                <a:solidFill>
                  <a:schemeClr val="bg1"/>
                </a:solidFill>
              </a:rPr>
              <a:t>He remembers our origin. (Ps. 103:13-14)</a:t>
            </a:r>
          </a:p>
          <a:p>
            <a:pPr lvl="1"/>
            <a:r>
              <a:rPr lang="en-US" sz="3300" dirty="0">
                <a:solidFill>
                  <a:schemeClr val="bg1"/>
                </a:solidFill>
              </a:rPr>
              <a:t> </a:t>
            </a:r>
            <a:r>
              <a:rPr lang="en-US" sz="3300" dirty="0" smtClean="0">
                <a:solidFill>
                  <a:schemeClr val="bg1"/>
                </a:solidFill>
              </a:rPr>
              <a:t>He loves the stranger. (Deut. 10:17-18)</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371686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up)">
                                      <p:cBhvr>
                                        <p:cTn id="14" dur="75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75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75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up)">
                                      <p:cBhvr>
                                        <p:cTn id="29"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458"/>
            <a:ext cx="6076950" cy="1506831"/>
          </a:xfrm>
        </p:spPr>
        <p:txBody>
          <a:bodyPr/>
          <a:lstStyle/>
          <a:p>
            <a:r>
              <a:rPr lang="en-US" dirty="0" smtClean="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rPr>
              <a:t>God: Effusive Love</a:t>
            </a:r>
            <a:endParaRPr lang="en-US" dirty="0">
              <a:solidFill>
                <a:schemeClr val="accent4">
                  <a:lumMod val="40000"/>
                  <a:lumOff val="60000"/>
                </a:schemeClr>
              </a:solidFill>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a:xfrm>
            <a:off x="423081" y="1825625"/>
            <a:ext cx="8338782" cy="4351338"/>
          </a:xfrm>
        </p:spPr>
        <p:txBody>
          <a:bodyPr>
            <a:normAutofit/>
          </a:bodyPr>
          <a:lstStyle/>
          <a:p>
            <a:pPr marL="457200" lvl="1" indent="0">
              <a:buNone/>
            </a:pPr>
            <a:r>
              <a:rPr lang="en-US" sz="3600" b="1" dirty="0" smtClean="0">
                <a:solidFill>
                  <a:schemeClr val="bg1"/>
                </a:solidFill>
              </a:rPr>
              <a:t>God gave us His Son. (1 John 4:9-10)</a:t>
            </a:r>
          </a:p>
          <a:p>
            <a:pPr marL="457200" lvl="1" indent="0">
              <a:buNone/>
            </a:pPr>
            <a:endParaRPr lang="en-US" sz="3600" dirty="0">
              <a:solidFill>
                <a:schemeClr val="bg1"/>
              </a:solidFill>
            </a:endParaRPr>
          </a:p>
          <a:p>
            <a:pPr lvl="1"/>
            <a:r>
              <a:rPr lang="en-US" sz="3300" dirty="0" smtClean="0">
                <a:solidFill>
                  <a:schemeClr val="bg1"/>
                </a:solidFill>
              </a:rPr>
              <a:t> His love was demonstrated through His actions. (Rom. 5:8; John 3:16)</a:t>
            </a:r>
          </a:p>
          <a:p>
            <a:pPr lvl="1"/>
            <a:r>
              <a:rPr lang="en-US" sz="3300" dirty="0">
                <a:solidFill>
                  <a:schemeClr val="bg1"/>
                </a:solidFill>
              </a:rPr>
              <a:t> </a:t>
            </a:r>
            <a:r>
              <a:rPr lang="en-US" sz="3300" dirty="0" smtClean="0">
                <a:solidFill>
                  <a:schemeClr val="bg1"/>
                </a:solidFill>
              </a:rPr>
              <a:t>He blessed us with every spiritual blessing through Christ. (Eph. 1:3-7)</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32600" y="158458"/>
            <a:ext cx="2155739" cy="1580266"/>
          </a:xfrm>
          <a:prstGeom prst="rect">
            <a:avLst/>
          </a:prstGeom>
          <a:scene3d>
            <a:camera prst="orthographicFront"/>
            <a:lightRig rig="threePt" dir="t"/>
          </a:scene3d>
          <a:sp3d contourW="12700">
            <a:bevelT w="165100" prst="coolSlant"/>
            <a:contourClr>
              <a:srgbClr val="663300"/>
            </a:contourClr>
          </a:sp3d>
        </p:spPr>
      </p:pic>
    </p:spTree>
    <p:extLst>
      <p:ext uri="{BB962C8B-B14F-4D97-AF65-F5344CB8AC3E}">
        <p14:creationId xmlns:p14="http://schemas.microsoft.com/office/powerpoint/2010/main" val="339738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up)">
                                      <p:cBhvr>
                                        <p:cTn id="14" dur="75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id="{CB732500-7C1F-41F1-A942-E3BF6D399DC1}" vid="{7F0E49DB-2C55-4196-8476-846AE3FD0568}"/>
    </a:ext>
  </a:extLst>
</a:theme>
</file>

<file path=ppt/theme/theme2.xml><?xml version="1.0" encoding="utf-8"?>
<a:theme xmlns:a="http://schemas.openxmlformats.org/drawingml/2006/main" name="1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emplate" id="{CB732500-7C1F-41F1-A942-E3BF6D399DC1}" vid="{7F0E49DB-2C55-4196-8476-846AE3FD0568}"/>
    </a:ext>
  </a:extLst>
</a:theme>
</file>

<file path=ppt/theme/theme3.xml><?xml version="1.0" encoding="utf-8"?>
<a:theme xmlns:a="http://schemas.openxmlformats.org/drawingml/2006/main" name="2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id="{CB732500-7C1F-41F1-A942-E3BF6D399DC1}" vid="{7F0E49DB-2C55-4196-8476-846AE3FD0568}"/>
    </a:ext>
  </a:extLst>
</a:theme>
</file>

<file path=docProps/app.xml><?xml version="1.0" encoding="utf-8"?>
<Properties xmlns="http://schemas.openxmlformats.org/officeDocument/2006/extended-properties" xmlns:vt="http://schemas.openxmlformats.org/officeDocument/2006/docPropsVTypes">
  <Template>Template</Template>
  <TotalTime>1961</TotalTime>
  <Words>1680</Words>
  <Application>Microsoft Office PowerPoint</Application>
  <PresentationFormat>On-screen Show (4:3)</PresentationFormat>
  <Paragraphs>147</Paragraphs>
  <Slides>32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Wingdings</vt:lpstr>
      <vt:lpstr>ArtBrush</vt:lpstr>
      <vt:lpstr>Calibri Light</vt:lpstr>
      <vt:lpstr>Calibri</vt:lpstr>
      <vt:lpstr>Georgia</vt:lpstr>
      <vt:lpstr>Template</vt:lpstr>
      <vt:lpstr>1_Template</vt:lpstr>
      <vt:lpstr>2_Template</vt:lpstr>
      <vt:lpstr>Life in the Son</vt:lpstr>
      <vt:lpstr>The Importance of Love</vt:lpstr>
      <vt:lpstr>The Importance of Love</vt:lpstr>
      <vt:lpstr>The Importance of Love</vt:lpstr>
      <vt:lpstr>The Importance of Love</vt:lpstr>
      <vt:lpstr>God: Effusive Love</vt:lpstr>
      <vt:lpstr>God: Effusive Love</vt:lpstr>
      <vt:lpstr>God: Effusive Love</vt:lpstr>
      <vt:lpstr>God: Effusive Love</vt:lpstr>
      <vt:lpstr>Jesus Christ: The Embodiment of God’s Love</vt:lpstr>
      <vt:lpstr>Jesus Christ: The Embodiment of God’s Love</vt:lpstr>
      <vt:lpstr>Jesus Christ: The Embodiment of God’s Love</vt:lpstr>
      <vt:lpstr>Christians: The Emulation of God’s Love</vt:lpstr>
      <vt:lpstr>Christians: The Emulation of God’s Love</vt:lpstr>
      <vt:lpstr>Christians: The Emulation of God’s Love</vt:lpstr>
      <vt:lpstr>Christians: The Emulation of God’s Love</vt:lpstr>
      <vt:lpstr>Christians: The Emulation of God’s Love</vt:lpstr>
      <vt:lpstr>Christians: The Emulation of God’s Love</vt:lpstr>
      <vt:lpstr>Christians: The Emulation of God’s Love</vt:lpstr>
      <vt:lpstr>PowerPoint Presentation</vt:lpstr>
      <vt:lpstr>Loving in deed and in truth…</vt:lpstr>
      <vt:lpstr>Loving in deed and in truth…</vt:lpstr>
      <vt:lpstr>Loving in deed and in truth…</vt:lpstr>
      <vt:lpstr>Loving in deed and in truth…</vt:lpstr>
      <vt:lpstr>Loving in deed and in truth…</vt:lpstr>
      <vt:lpstr>Loving in deed and in truth…</vt:lpstr>
      <vt:lpstr>Loving in deed and in truth…</vt:lpstr>
      <vt:lpstr>PowerPoint Presentation</vt:lpstr>
      <vt:lpstr>Loving in deed and in truth…a reflection of Christ</vt:lpstr>
      <vt:lpstr>Loving in deed and in truth…a reflection of Christ</vt:lpstr>
      <vt:lpstr>Loving in deed and in truth…a reflection of Christ</vt:lpstr>
      <vt:lpstr>Loving in deed and in truth…a reflection of Christ</vt:lpstr>
    </vt:vector>
  </TitlesOfParts>
  <Company>PPG Industries,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Son</dc:title>
  <dc:creator>Boyd, Gary</dc:creator>
  <cp:lastModifiedBy>Boyd, Gary</cp:lastModifiedBy>
  <cp:revision>37</cp:revision>
  <dcterms:created xsi:type="dcterms:W3CDTF">2014-05-20T12:53:34Z</dcterms:created>
  <dcterms:modified xsi:type="dcterms:W3CDTF">2014-06-07T03:18:25Z</dcterms:modified>
</cp:coreProperties>
</file>