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sldIdLst>
    <p:sldId id="256" r:id="rId2"/>
    <p:sldId id="259" r:id="rId3"/>
    <p:sldId id="261" r:id="rId4"/>
    <p:sldId id="262" r:id="rId5"/>
    <p:sldId id="263" r:id="rId6"/>
    <p:sldId id="264" r:id="rId7"/>
    <p:sldId id="266" r:id="rId8"/>
    <p:sldId id="265" r:id="rId9"/>
    <p:sldId id="267" r:id="rId10"/>
    <p:sldId id="268" r:id="rId11"/>
    <p:sldId id="269" r:id="rId12"/>
    <p:sldId id="270" r:id="rId13"/>
    <p:sldId id="271" r:id="rId14"/>
    <p:sldId id="273" r:id="rId15"/>
    <p:sldId id="258" r:id="rId16"/>
  </p:sldIdLst>
  <p:sldSz cx="9144000" cy="6858000" type="screen4x3"/>
  <p:notesSz cx="6858000" cy="9077325"/>
  <p:embeddedFontLst>
    <p:embeddedFont>
      <p:font typeface="Georgia" panose="02040502050405020303" pitchFamily="18" charset="0"/>
      <p:regular r:id="rId18"/>
      <p:bold r:id="rId19"/>
      <p:italic r:id="rId20"/>
      <p:boldItalic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ArtBrush" panose="020B05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94660" autoAdjust="0"/>
  </p:normalViewPr>
  <p:slideViewPr>
    <p:cSldViewPr snapToGrid="0">
      <p:cViewPr varScale="1">
        <p:scale>
          <a:sx n="56" d="100"/>
          <a:sy n="56" d="100"/>
        </p:scale>
        <p:origin x="58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126"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96489B01-1676-40D0-9082-948CC2B80B05}" type="datetimeFigureOut">
              <a:rPr lang="en-US" smtClean="0"/>
              <a:pPr/>
              <a:t>6/13/2014</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63533DCD-578A-4C8B-A45B-626CF566A1E9}" type="slidenum">
              <a:rPr lang="en-US" smtClean="0"/>
              <a:pPr/>
              <a:t>‹#›</a:t>
            </a:fld>
            <a:endParaRPr lang="en-US"/>
          </a:p>
        </p:txBody>
      </p:sp>
    </p:spTree>
    <p:extLst>
      <p:ext uri="{BB962C8B-B14F-4D97-AF65-F5344CB8AC3E}">
        <p14:creationId xmlns:p14="http://schemas.microsoft.com/office/powerpoint/2010/main" val="247317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533DCD-578A-4C8B-A45B-626CF566A1E9}" type="slidenum">
              <a:rPr lang="en-US" smtClean="0"/>
              <a:pPr/>
              <a:t>1</a:t>
            </a:fld>
            <a:endParaRPr lang="en-US"/>
          </a:p>
        </p:txBody>
      </p:sp>
    </p:spTree>
    <p:extLst>
      <p:ext uri="{BB962C8B-B14F-4D97-AF65-F5344CB8AC3E}">
        <p14:creationId xmlns:p14="http://schemas.microsoft.com/office/powerpoint/2010/main" val="204083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10</a:t>
            </a:fld>
            <a:endParaRPr lang="en-US"/>
          </a:p>
        </p:txBody>
      </p:sp>
    </p:spTree>
    <p:extLst>
      <p:ext uri="{BB962C8B-B14F-4D97-AF65-F5344CB8AC3E}">
        <p14:creationId xmlns:p14="http://schemas.microsoft.com/office/powerpoint/2010/main" val="400327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would amount to “He that doeth them shall live in them,” but that statement was applied by Paul to the law of Moses (Gal. 3:12).  If this is the way we remain righteous, then it is identical to the law of Moses in this regard, in that we must never commit even one sin if we hope to be righteous before God.</a:t>
            </a:r>
          </a:p>
          <a:p>
            <a:endParaRPr lang="en-US" dirty="0"/>
          </a:p>
          <a:p>
            <a:r>
              <a:rPr lang="en-US" dirty="0" smtClean="0"/>
              <a:t>This interpretation would have John denying himself.  </a:t>
            </a:r>
          </a:p>
          <a:p>
            <a:r>
              <a:rPr lang="en-US" dirty="0" smtClean="0"/>
              <a:t>In I John 1:8 he writes, “If we say that we have no sin, we deceive ourselves, and the truth is not in us.”  </a:t>
            </a:r>
          </a:p>
          <a:p>
            <a:r>
              <a:rPr lang="en-US" dirty="0" smtClean="0"/>
              <a:t>He goes on to point out the law of pardon for a Christian (read vv. 1:9 – 2:2).</a:t>
            </a:r>
          </a:p>
          <a:p>
            <a:endParaRPr lang="en-US" dirty="0"/>
          </a:p>
          <a:p>
            <a:r>
              <a:rPr lang="en-US" dirty="0" smtClean="0"/>
              <a:t>It would also deny the universal human experience (except for Christ).  </a:t>
            </a:r>
          </a:p>
          <a:p>
            <a:r>
              <a:rPr lang="en-US" dirty="0" smtClean="0"/>
              <a:t>Rom. 3:23 – “for all have sinned and fall short of the glory of God”</a:t>
            </a:r>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11</a:t>
            </a:fld>
            <a:endParaRPr lang="en-US"/>
          </a:p>
        </p:txBody>
      </p:sp>
    </p:spTree>
    <p:extLst>
      <p:ext uri="{BB962C8B-B14F-4D97-AF65-F5344CB8AC3E}">
        <p14:creationId xmlns:p14="http://schemas.microsoft.com/office/powerpoint/2010/main" val="188592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one who lives a life of sin is a servant of sin; the one who lives a life of righteousness is a servant of righteousness.  Read Rom 6:15-18.</a:t>
            </a:r>
          </a:p>
          <a:p>
            <a:endParaRPr lang="en-US" dirty="0"/>
          </a:p>
          <a:p>
            <a:r>
              <a:rPr lang="en-US" dirty="0" smtClean="0"/>
              <a:t>With the passage from Romans 6 in mind, lets look at I John 1:5-7 and then make sense of I John 3:6 and 9  to reconcile it with I John 1:8 and 10.  (Context is so important.)</a:t>
            </a:r>
          </a:p>
          <a:p>
            <a:endParaRPr lang="en-US" dirty="0"/>
          </a:p>
          <a:p>
            <a:endParaRPr lang="en-US" dirty="0" smtClean="0"/>
          </a:p>
          <a:p>
            <a:r>
              <a:rPr lang="en-US" dirty="0" smtClean="0"/>
              <a:t>This is also consistent with the evidence found generally in the Bible.</a:t>
            </a:r>
          </a:p>
          <a:p>
            <a:endParaRPr lang="en-US" dirty="0"/>
          </a:p>
          <a:p>
            <a:r>
              <a:rPr lang="en-US" dirty="0" smtClean="0"/>
              <a:t>I John 3:6 and 9 could not be applied to Abraham in a literal sense, yet Abraham was call the “friend of God.”  Abraham’s life was dedicated to God, and he stumbled now and then.</a:t>
            </a:r>
          </a:p>
          <a:p>
            <a:r>
              <a:rPr lang="en-US" dirty="0" smtClean="0"/>
              <a:t>So did David.</a:t>
            </a:r>
          </a:p>
          <a:p>
            <a:r>
              <a:rPr lang="en-US" dirty="0" smtClean="0"/>
              <a:t>On the other hand, any righteousness that Ahab did was purely accidental.  His life was devoted to sin.</a:t>
            </a:r>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12</a:t>
            </a:fld>
            <a:endParaRPr lang="en-US"/>
          </a:p>
        </p:txBody>
      </p:sp>
    </p:spTree>
    <p:extLst>
      <p:ext uri="{BB962C8B-B14F-4D97-AF65-F5344CB8AC3E}">
        <p14:creationId xmlns:p14="http://schemas.microsoft.com/office/powerpoint/2010/main" val="581632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the idea of a child of God stepping from light into darkness, then back to light, then to darkness again.</a:t>
            </a:r>
            <a:endParaRPr lang="en-US" dirty="0"/>
          </a:p>
          <a:p>
            <a:r>
              <a:rPr lang="en-US" dirty="0" smtClean="0"/>
              <a:t>Nor does walking in the light mean perfect obedience.</a:t>
            </a:r>
          </a:p>
          <a:p>
            <a:endParaRPr lang="en-US" dirty="0"/>
          </a:p>
          <a:p>
            <a:r>
              <a:rPr lang="en-US" dirty="0" smtClean="0"/>
              <a:t>It is the idea of where our emphasis  is, where our time is spent, what our attitudes are, whose servant we are.  Remember our ‘motive’ and ‘purpose’.</a:t>
            </a:r>
          </a:p>
          <a:p>
            <a:endParaRPr lang="en-US" dirty="0"/>
          </a:p>
          <a:p>
            <a:r>
              <a:rPr lang="en-US" dirty="0" smtClean="0"/>
              <a:t>We need to love the Lord with all our hearts (Matt. 22:37).  This does not mean our love will be perfect.  It does not mean our love will be complete.  It means that we love God to the point we commit our lives to Him, that we deeply appreciate Him and serve Him.</a:t>
            </a:r>
          </a:p>
          <a:p>
            <a:endParaRPr lang="en-US" dirty="0"/>
          </a:p>
          <a:p>
            <a:r>
              <a:rPr lang="en-US" dirty="0" smtClean="0"/>
              <a:t>We need to fight the good fight, to finish the race, to keep the faith  (II Tim. 4:7).</a:t>
            </a:r>
          </a:p>
          <a:p>
            <a:endParaRPr lang="en-US" dirty="0"/>
          </a:p>
          <a:p>
            <a:r>
              <a:rPr lang="en-US" dirty="0" smtClean="0"/>
              <a:t>We need to endure tribulations, knowing those tribulations will produce perseverance,  perseverance produces character, </a:t>
            </a:r>
            <a:r>
              <a:rPr lang="en-US" dirty="0"/>
              <a:t> </a:t>
            </a:r>
            <a:r>
              <a:rPr lang="en-US" dirty="0" smtClean="0"/>
              <a:t>character produces hope, and hope does not disappoint.  Rom. 5:3-5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13</a:t>
            </a:fld>
            <a:endParaRPr lang="en-US"/>
          </a:p>
        </p:txBody>
      </p:sp>
    </p:spTree>
    <p:extLst>
      <p:ext uri="{BB962C8B-B14F-4D97-AF65-F5344CB8AC3E}">
        <p14:creationId xmlns:p14="http://schemas.microsoft.com/office/powerpoint/2010/main" val="117523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II Timothy 2:20-22.</a:t>
            </a:r>
          </a:p>
          <a:p>
            <a:endParaRPr lang="en-US" dirty="0" smtClean="0"/>
          </a:p>
          <a:p>
            <a:r>
              <a:rPr lang="en-US" dirty="0" smtClean="0"/>
              <a:t>Advice the Apostle  Paul gave his young protégé Timothy.</a:t>
            </a:r>
          </a:p>
          <a:p>
            <a:endParaRPr lang="en-US" dirty="0" smtClean="0"/>
          </a:p>
          <a:p>
            <a:endParaRPr lang="en-US" smtClean="0"/>
          </a:p>
          <a:p>
            <a:r>
              <a:rPr lang="en-US" smtClean="0"/>
              <a:t>Demonstration…</a:t>
            </a:r>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14</a:t>
            </a:fld>
            <a:endParaRPr lang="en-US"/>
          </a:p>
        </p:txBody>
      </p:sp>
    </p:spTree>
    <p:extLst>
      <p:ext uri="{BB962C8B-B14F-4D97-AF65-F5344CB8AC3E}">
        <p14:creationId xmlns:p14="http://schemas.microsoft.com/office/powerpoint/2010/main" val="244544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533DCD-578A-4C8B-A45B-626CF566A1E9}" type="slidenum">
              <a:rPr lang="en-US" smtClean="0"/>
              <a:pPr/>
              <a:t>15</a:t>
            </a:fld>
            <a:endParaRPr lang="en-US"/>
          </a:p>
        </p:txBody>
      </p:sp>
    </p:spTree>
    <p:extLst>
      <p:ext uri="{BB962C8B-B14F-4D97-AF65-F5344CB8AC3E}">
        <p14:creationId xmlns:p14="http://schemas.microsoft.com/office/powerpoint/2010/main" val="370454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a:t>
            </a:r>
          </a:p>
          <a:p>
            <a:endParaRPr lang="en-US" dirty="0"/>
          </a:p>
          <a:p>
            <a:r>
              <a:rPr lang="en-US" dirty="0" smtClean="0"/>
              <a:t>Most of this presentation is derived from a part of one of the lessons in </a:t>
            </a:r>
            <a:r>
              <a:rPr lang="en-US" u="sng" dirty="0" smtClean="0"/>
              <a:t>Christ in You, The Hope of Glory</a:t>
            </a:r>
            <a:r>
              <a:rPr lang="en-US" dirty="0" smtClean="0"/>
              <a:t> by Bob and Sandra Waldron.</a:t>
            </a:r>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2</a:t>
            </a:fld>
            <a:endParaRPr lang="en-US"/>
          </a:p>
        </p:txBody>
      </p:sp>
    </p:spTree>
    <p:extLst>
      <p:ext uri="{BB962C8B-B14F-4D97-AF65-F5344CB8AC3E}">
        <p14:creationId xmlns:p14="http://schemas.microsoft.com/office/powerpoint/2010/main" val="11732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533DCD-578A-4C8B-A45B-626CF566A1E9}" type="slidenum">
              <a:rPr lang="en-US" smtClean="0"/>
              <a:pPr/>
              <a:t>3</a:t>
            </a:fld>
            <a:endParaRPr lang="en-US"/>
          </a:p>
        </p:txBody>
      </p:sp>
    </p:spTree>
    <p:extLst>
      <p:ext uri="{BB962C8B-B14F-4D97-AF65-F5344CB8AC3E}">
        <p14:creationId xmlns:p14="http://schemas.microsoft.com/office/powerpoint/2010/main" val="5459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 tell a lie.</a:t>
            </a:r>
          </a:p>
          <a:p>
            <a:r>
              <a:rPr lang="en-US" dirty="0" smtClean="0"/>
              <a:t>Will that condemn me?</a:t>
            </a:r>
          </a:p>
          <a:p>
            <a:r>
              <a:rPr lang="en-US" dirty="0" smtClean="0"/>
              <a:t>Yes, It will.</a:t>
            </a:r>
          </a:p>
          <a:p>
            <a:r>
              <a:rPr lang="en-US" dirty="0" smtClean="0"/>
              <a:t>Acts 5:1-11 Ananias and </a:t>
            </a:r>
            <a:r>
              <a:rPr lang="en-US" dirty="0" err="1" smtClean="0"/>
              <a:t>Sapphira</a:t>
            </a:r>
            <a:r>
              <a:rPr lang="en-US" dirty="0" smtClean="0"/>
              <a:t> only told one lie.</a:t>
            </a:r>
          </a:p>
          <a:p>
            <a:endParaRPr lang="en-US" dirty="0"/>
          </a:p>
          <a:p>
            <a:r>
              <a:rPr lang="en-US" dirty="0" smtClean="0"/>
              <a:t>What should I do about my lie?</a:t>
            </a:r>
          </a:p>
          <a:p>
            <a:r>
              <a:rPr lang="en-US" dirty="0" smtClean="0"/>
              <a:t>Feel terrible that I did it.</a:t>
            </a:r>
          </a:p>
          <a:p>
            <a:r>
              <a:rPr lang="en-US" dirty="0" smtClean="0"/>
              <a:t>Repudiate the deed instantly.</a:t>
            </a:r>
          </a:p>
          <a:p>
            <a:r>
              <a:rPr lang="en-US" dirty="0" smtClean="0"/>
              <a:t>Correct the lie (restore truth).</a:t>
            </a:r>
          </a:p>
          <a:p>
            <a:r>
              <a:rPr lang="en-US" dirty="0" smtClean="0"/>
              <a:t>Ask (pray to) God for forgiveness.</a:t>
            </a:r>
          </a:p>
          <a:p>
            <a:r>
              <a:rPr lang="en-US" dirty="0" smtClean="0"/>
              <a:t>Resolve to do better.</a:t>
            </a:r>
          </a:p>
          <a:p>
            <a:endParaRPr lang="en-US" dirty="0"/>
          </a:p>
          <a:p>
            <a:endParaRPr lang="en-US" dirty="0" smtClean="0"/>
          </a:p>
          <a:p>
            <a:r>
              <a:rPr lang="en-US" dirty="0" smtClean="0"/>
              <a:t>I steal.</a:t>
            </a:r>
          </a:p>
          <a:p>
            <a:r>
              <a:rPr lang="en-US" dirty="0" smtClean="0"/>
              <a:t>Will that condemn me?</a:t>
            </a:r>
          </a:p>
          <a:p>
            <a:r>
              <a:rPr lang="en-US" dirty="0" smtClean="0"/>
              <a:t>Yes, it will.</a:t>
            </a:r>
          </a:p>
          <a:p>
            <a:endParaRPr lang="en-US" dirty="0" smtClean="0"/>
          </a:p>
          <a:p>
            <a:r>
              <a:rPr lang="en-US" dirty="0" smtClean="0"/>
              <a:t>What should I do about my theft?</a:t>
            </a:r>
          </a:p>
          <a:p>
            <a:r>
              <a:rPr lang="en-US" dirty="0" smtClean="0"/>
              <a:t>Feel terrible that I did it.</a:t>
            </a:r>
          </a:p>
          <a:p>
            <a:r>
              <a:rPr lang="en-US" dirty="0" smtClean="0"/>
              <a:t>Repudiate the deed instantly.</a:t>
            </a:r>
          </a:p>
          <a:p>
            <a:r>
              <a:rPr lang="en-US" dirty="0" smtClean="0"/>
              <a:t>Correct the theft (restore the item).</a:t>
            </a:r>
          </a:p>
          <a:p>
            <a:r>
              <a:rPr lang="en-US" dirty="0" smtClean="0"/>
              <a:t>Ask (pray to) God for forgiveness.</a:t>
            </a:r>
          </a:p>
          <a:p>
            <a:r>
              <a:rPr lang="en-US" dirty="0" smtClean="0"/>
              <a:t>Resolve to do better.</a:t>
            </a:r>
          </a:p>
        </p:txBody>
      </p:sp>
      <p:sp>
        <p:nvSpPr>
          <p:cNvPr id="4" name="Slide Number Placeholder 3"/>
          <p:cNvSpPr>
            <a:spLocks noGrp="1"/>
          </p:cNvSpPr>
          <p:nvPr>
            <p:ph type="sldNum" sz="quarter" idx="10"/>
          </p:nvPr>
        </p:nvSpPr>
        <p:spPr/>
        <p:txBody>
          <a:bodyPr/>
          <a:lstStyle/>
          <a:p>
            <a:fld id="{63533DCD-578A-4C8B-A45B-626CF566A1E9}" type="slidenum">
              <a:rPr lang="en-US" smtClean="0"/>
              <a:pPr/>
              <a:t>4</a:t>
            </a:fld>
            <a:endParaRPr lang="en-US"/>
          </a:p>
        </p:txBody>
      </p:sp>
    </p:spTree>
    <p:extLst>
      <p:ext uri="{BB962C8B-B14F-4D97-AF65-F5344CB8AC3E}">
        <p14:creationId xmlns:p14="http://schemas.microsoft.com/office/powerpoint/2010/main" val="262201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we carry a “sack of sin” around?</a:t>
            </a:r>
          </a:p>
          <a:p>
            <a:endParaRPr lang="en-US" dirty="0"/>
          </a:p>
          <a:p>
            <a:r>
              <a:rPr lang="en-US" dirty="0" smtClean="0"/>
              <a:t>How do we know how big the sack can be?</a:t>
            </a:r>
          </a:p>
          <a:p>
            <a:endParaRPr lang="en-US" dirty="0"/>
          </a:p>
          <a:p>
            <a:r>
              <a:rPr lang="en-US" dirty="0" smtClean="0"/>
              <a:t>If we make that presumptuous determination, can we just ignore any sins </a:t>
            </a:r>
            <a:r>
              <a:rPr lang="en-US" u="sng" dirty="0" smtClean="0"/>
              <a:t>we</a:t>
            </a:r>
            <a:r>
              <a:rPr lang="en-US" dirty="0" smtClean="0"/>
              <a:t> deem appropriate to put in the sack?</a:t>
            </a:r>
          </a:p>
          <a:p>
            <a:endParaRPr lang="en-US" dirty="0"/>
          </a:p>
          <a:p>
            <a:r>
              <a:rPr lang="en-US" dirty="0" smtClean="0"/>
              <a:t>Isn’t there a huge burden of guilt with us carrying (or dragging) this sack of sin around?</a:t>
            </a:r>
          </a:p>
          <a:p>
            <a:endParaRPr lang="en-US" dirty="0"/>
          </a:p>
          <a:p>
            <a:r>
              <a:rPr lang="en-US" b="1" dirty="0" smtClean="0"/>
              <a:t>Is this the Lord’s desire?</a:t>
            </a:r>
            <a:endParaRPr lang="en-US" dirty="0" smtClean="0"/>
          </a:p>
          <a:p>
            <a:endParaRPr lang="en-US" dirty="0"/>
          </a:p>
          <a:p>
            <a:r>
              <a:rPr lang="en-US" dirty="0" smtClean="0"/>
              <a:t>Actually, a sincere active Christian is going to be very conscious and sensitive of most of the sins he commits.</a:t>
            </a:r>
          </a:p>
        </p:txBody>
      </p:sp>
      <p:sp>
        <p:nvSpPr>
          <p:cNvPr id="4" name="Slide Number Placeholder 3"/>
          <p:cNvSpPr>
            <a:spLocks noGrp="1"/>
          </p:cNvSpPr>
          <p:nvPr>
            <p:ph type="sldNum" sz="quarter" idx="10"/>
          </p:nvPr>
        </p:nvSpPr>
        <p:spPr/>
        <p:txBody>
          <a:bodyPr/>
          <a:lstStyle/>
          <a:p>
            <a:fld id="{63533DCD-578A-4C8B-A45B-626CF566A1E9}" type="slidenum">
              <a:rPr lang="en-US" smtClean="0"/>
              <a:pPr/>
              <a:t>5</a:t>
            </a:fld>
            <a:endParaRPr lang="en-US"/>
          </a:p>
        </p:txBody>
      </p:sp>
    </p:spTree>
    <p:extLst>
      <p:ext uri="{BB962C8B-B14F-4D97-AF65-F5344CB8AC3E}">
        <p14:creationId xmlns:p14="http://schemas.microsoft.com/office/powerpoint/2010/main" val="224347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scriptures teach that we are to strive unto perfection.</a:t>
            </a:r>
          </a:p>
          <a:p>
            <a:r>
              <a:rPr lang="en-US" dirty="0" smtClean="0"/>
              <a:t>Matt. 5:48  “Therefore you shall be perfect, just as your Father in heaven is perfect.”</a:t>
            </a:r>
          </a:p>
          <a:p>
            <a:r>
              <a:rPr lang="en-US" dirty="0" smtClean="0"/>
              <a:t>We are to abhor that which is evil and cleave to that which is good.  Rom. 1:29</a:t>
            </a:r>
          </a:p>
          <a:p>
            <a:r>
              <a:rPr lang="en-US" dirty="0" smtClean="0"/>
              <a:t>Thus, it is not “all right” for us to commit any sin!</a:t>
            </a:r>
          </a:p>
          <a:p>
            <a:endParaRPr lang="en-US" dirty="0"/>
          </a:p>
          <a:p>
            <a:r>
              <a:rPr lang="en-US" dirty="0" smtClean="0"/>
              <a:t>The difference between these two efforts to be sinless:</a:t>
            </a:r>
          </a:p>
          <a:p>
            <a:r>
              <a:rPr lang="en-US" dirty="0" smtClean="0"/>
              <a:t>  - Striving to avoid sin </a:t>
            </a:r>
          </a:p>
          <a:p>
            <a:r>
              <a:rPr lang="en-US" dirty="0"/>
              <a:t>	</a:t>
            </a:r>
            <a:r>
              <a:rPr lang="en-US" dirty="0" smtClean="0"/>
              <a:t>&amp;</a:t>
            </a:r>
          </a:p>
          <a:p>
            <a:r>
              <a:rPr lang="en-US" dirty="0"/>
              <a:t> </a:t>
            </a:r>
            <a:r>
              <a:rPr lang="en-US" dirty="0" smtClean="0"/>
              <a:t> - Being righteous through </a:t>
            </a:r>
            <a:r>
              <a:rPr lang="en-US" u="sng" dirty="0" smtClean="0"/>
              <a:t>our</a:t>
            </a:r>
            <a:r>
              <a:rPr lang="en-US" dirty="0" smtClean="0"/>
              <a:t> works</a:t>
            </a:r>
          </a:p>
          <a:p>
            <a:r>
              <a:rPr lang="en-US" dirty="0" smtClean="0"/>
              <a:t>	is</a:t>
            </a:r>
          </a:p>
          <a:p>
            <a:r>
              <a:rPr lang="en-US" dirty="0"/>
              <a:t> </a:t>
            </a:r>
            <a:r>
              <a:rPr lang="en-US" dirty="0" smtClean="0"/>
              <a:t>   Motive and Purpose</a:t>
            </a:r>
          </a:p>
          <a:p>
            <a:endParaRPr lang="en-US" dirty="0"/>
          </a:p>
          <a:p>
            <a:r>
              <a:rPr lang="en-US" dirty="0" smtClean="0"/>
              <a:t>One way aims to obey out of love for God and the desire to partake of His nature.</a:t>
            </a:r>
          </a:p>
          <a:p>
            <a:r>
              <a:rPr lang="en-US" dirty="0" smtClean="0"/>
              <a:t>Read II Peter 1:3-4.</a:t>
            </a:r>
          </a:p>
          <a:p>
            <a:endParaRPr lang="en-US" dirty="0"/>
          </a:p>
          <a:p>
            <a:r>
              <a:rPr lang="en-US" dirty="0" smtClean="0"/>
              <a:t>On the other hand, if our aim is to justify ourselves, so that we do not need the forgiveness of God to maintain righteousness, then motive is misdirected, and the result will be failure.</a:t>
            </a:r>
          </a:p>
        </p:txBody>
      </p:sp>
      <p:sp>
        <p:nvSpPr>
          <p:cNvPr id="4" name="Slide Number Placeholder 3"/>
          <p:cNvSpPr>
            <a:spLocks noGrp="1"/>
          </p:cNvSpPr>
          <p:nvPr>
            <p:ph type="sldNum" sz="quarter" idx="10"/>
          </p:nvPr>
        </p:nvSpPr>
        <p:spPr/>
        <p:txBody>
          <a:bodyPr/>
          <a:lstStyle/>
          <a:p>
            <a:fld id="{63533DCD-578A-4C8B-A45B-626CF566A1E9}" type="slidenum">
              <a:rPr lang="en-US" smtClean="0"/>
              <a:pPr/>
              <a:t>6</a:t>
            </a:fld>
            <a:endParaRPr lang="en-US"/>
          </a:p>
        </p:txBody>
      </p:sp>
    </p:spTree>
    <p:extLst>
      <p:ext uri="{BB962C8B-B14F-4D97-AF65-F5344CB8AC3E}">
        <p14:creationId xmlns:p14="http://schemas.microsoft.com/office/powerpoint/2010/main" val="50850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Webster’s New  World Dictionary</a:t>
            </a:r>
          </a:p>
        </p:txBody>
      </p:sp>
      <p:sp>
        <p:nvSpPr>
          <p:cNvPr id="4" name="Slide Number Placeholder 3"/>
          <p:cNvSpPr>
            <a:spLocks noGrp="1"/>
          </p:cNvSpPr>
          <p:nvPr>
            <p:ph type="sldNum" sz="quarter" idx="10"/>
          </p:nvPr>
        </p:nvSpPr>
        <p:spPr/>
        <p:txBody>
          <a:bodyPr/>
          <a:lstStyle/>
          <a:p>
            <a:fld id="{63533DCD-578A-4C8B-A45B-626CF566A1E9}" type="slidenum">
              <a:rPr lang="en-US" smtClean="0"/>
              <a:pPr/>
              <a:t>7</a:t>
            </a:fld>
            <a:endParaRPr lang="en-US"/>
          </a:p>
        </p:txBody>
      </p:sp>
    </p:spTree>
    <p:extLst>
      <p:ext uri="{BB962C8B-B14F-4D97-AF65-F5344CB8AC3E}">
        <p14:creationId xmlns:p14="http://schemas.microsoft.com/office/powerpoint/2010/main" val="207054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Certainly a Christian is not </a:t>
            </a:r>
            <a:r>
              <a:rPr lang="en-US" i="1" dirty="0" smtClean="0"/>
              <a:t>supposed</a:t>
            </a:r>
            <a:r>
              <a:rPr lang="en-US" dirty="0" smtClean="0"/>
              <a:t> to sin but let’s see what God’s word says about the matter.</a:t>
            </a:r>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8</a:t>
            </a:fld>
            <a:endParaRPr lang="en-US"/>
          </a:p>
        </p:txBody>
      </p:sp>
    </p:spTree>
    <p:extLst>
      <p:ext uri="{BB962C8B-B14F-4D97-AF65-F5344CB8AC3E}">
        <p14:creationId xmlns:p14="http://schemas.microsoft.com/office/powerpoint/2010/main" val="373818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  The righteousness there is through faith.</a:t>
            </a:r>
          </a:p>
          <a:p>
            <a:r>
              <a:rPr lang="en-US" dirty="0" smtClean="0"/>
              <a:t>Rom. 1:17 – The just shall live by faith</a:t>
            </a:r>
          </a:p>
          <a:p>
            <a:endParaRPr lang="en-US" dirty="0" smtClean="0"/>
          </a:p>
          <a:p>
            <a:r>
              <a:rPr lang="en-US" dirty="0" smtClean="0"/>
              <a:t>Rom. 3:22 - … the righteousness of God through faith in Jesus Christ, to all and on all who believe…</a:t>
            </a:r>
          </a:p>
          <a:p>
            <a:endParaRPr lang="en-US" dirty="0"/>
          </a:p>
          <a:p>
            <a:r>
              <a:rPr lang="en-US" dirty="0" smtClean="0"/>
              <a:t>There is a righteousness given to us through God’s forgiveness.</a:t>
            </a:r>
          </a:p>
          <a:p>
            <a:r>
              <a:rPr lang="en-US" dirty="0" smtClean="0"/>
              <a:t>Read Rom. 4:5-8</a:t>
            </a:r>
          </a:p>
          <a:p>
            <a:endParaRPr lang="en-US" dirty="0"/>
          </a:p>
          <a:p>
            <a:endParaRPr lang="en-US" dirty="0" smtClean="0"/>
          </a:p>
          <a:p>
            <a:pPr marL="228600" indent="-228600">
              <a:buAutoNum type="arabicPeriod" startAt="2"/>
            </a:pPr>
            <a:r>
              <a:rPr lang="en-US" dirty="0" smtClean="0"/>
              <a:t>The righteousness we enjoy when we are doing the right things and living a righteousness life.</a:t>
            </a:r>
          </a:p>
          <a:p>
            <a:pPr marL="228600" indent="-228600">
              <a:buAutoNum type="arabicPeriod" startAt="2"/>
            </a:pPr>
            <a:endParaRPr lang="en-US" dirty="0" smtClean="0"/>
          </a:p>
          <a:p>
            <a:r>
              <a:rPr lang="en-US" dirty="0" smtClean="0"/>
              <a:t>Antithesis of this in I John 3:4 – Whoever </a:t>
            </a:r>
            <a:r>
              <a:rPr lang="en-US" u="sng" dirty="0" smtClean="0"/>
              <a:t>commit</a:t>
            </a:r>
            <a:r>
              <a:rPr lang="en-US" dirty="0" smtClean="0"/>
              <a:t>s sin commits lawlessness.</a:t>
            </a:r>
          </a:p>
          <a:p>
            <a:r>
              <a:rPr lang="en-US" dirty="0" smtClean="0"/>
              <a:t>But in I John 3:7 – he who </a:t>
            </a:r>
            <a:r>
              <a:rPr lang="en-US" u="sng" dirty="0" smtClean="0"/>
              <a:t>practice</a:t>
            </a:r>
            <a:r>
              <a:rPr lang="en-US" dirty="0" smtClean="0"/>
              <a:t>s righteousness is righteousness.  This reference has to do with the performance of good and righteous deeds and the Christian’s life is to be filled with these.</a:t>
            </a:r>
          </a:p>
          <a:p>
            <a:endParaRPr lang="en-US" dirty="0"/>
          </a:p>
          <a:p>
            <a:r>
              <a:rPr lang="en-US" dirty="0" smtClean="0"/>
              <a:t>Notice ‘commit’ has a sense of short and temporary, but ‘practice’ has a sense of long-term effort.  </a:t>
            </a:r>
          </a:p>
          <a:p>
            <a:r>
              <a:rPr lang="en-US" dirty="0" smtClean="0"/>
              <a:t>Also notice we’re to ‘practice’ righteousness to be righteous.  Hopefully “Practice makes perfect.”  The scripture does not say we’re to ‘perfect‘ righteousness to be righteous.  Only one has done that, Jesus Christ.</a:t>
            </a:r>
            <a:endParaRPr lang="en-US" dirty="0"/>
          </a:p>
        </p:txBody>
      </p:sp>
      <p:sp>
        <p:nvSpPr>
          <p:cNvPr id="4" name="Slide Number Placeholder 3"/>
          <p:cNvSpPr>
            <a:spLocks noGrp="1"/>
          </p:cNvSpPr>
          <p:nvPr>
            <p:ph type="sldNum" sz="quarter" idx="10"/>
          </p:nvPr>
        </p:nvSpPr>
        <p:spPr/>
        <p:txBody>
          <a:bodyPr/>
          <a:lstStyle/>
          <a:p>
            <a:fld id="{63533DCD-578A-4C8B-A45B-626CF566A1E9}" type="slidenum">
              <a:rPr lang="en-US" smtClean="0"/>
              <a:pPr/>
              <a:t>9</a:t>
            </a:fld>
            <a:endParaRPr lang="en-US"/>
          </a:p>
        </p:txBody>
      </p:sp>
    </p:spTree>
    <p:extLst>
      <p:ext uri="{BB962C8B-B14F-4D97-AF65-F5344CB8AC3E}">
        <p14:creationId xmlns:p14="http://schemas.microsoft.com/office/powerpoint/2010/main" val="257890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7151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315731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19736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48895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7A97A-81D5-4978-BD80-EAD51E0EDE59}"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2130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7A97A-81D5-4978-BD80-EAD51E0EDE59}"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58475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7A97A-81D5-4978-BD80-EAD51E0EDE59}" type="datetimeFigureOut">
              <a:rPr lang="en-US" smtClean="0"/>
              <a:pPr/>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42341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7A97A-81D5-4978-BD80-EAD51E0EDE59}" type="datetimeFigureOut">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24374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7A97A-81D5-4978-BD80-EAD51E0EDE59}" type="datetimeFigureOut">
              <a:rPr lang="en-US" smtClean="0"/>
              <a:pPr/>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42741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1888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pPr/>
              <a:t>‹#›</a:t>
            </a:fld>
            <a:endParaRPr lang="en-US"/>
          </a:p>
        </p:txBody>
      </p:sp>
    </p:spTree>
    <p:extLst>
      <p:ext uri="{BB962C8B-B14F-4D97-AF65-F5344CB8AC3E}">
        <p14:creationId xmlns:p14="http://schemas.microsoft.com/office/powerpoint/2010/main" val="355602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A97A-81D5-4978-BD80-EAD51E0EDE59}" type="datetimeFigureOut">
              <a:rPr lang="en-US" smtClean="0"/>
              <a:pPr/>
              <a:t>6/13/2014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2E20-823D-4535-A6DB-2CD2BC6D3D80}" type="slidenum">
              <a:rPr lang="en-US" smtClean="0"/>
              <a:pPr/>
              <a:t>‹#›</a:t>
            </a:fld>
            <a:endParaRPr lang="en-US"/>
          </a:p>
        </p:txBody>
      </p:sp>
    </p:spTree>
    <p:extLst>
      <p:ext uri="{BB962C8B-B14F-4D97-AF65-F5344CB8AC3E}">
        <p14:creationId xmlns:p14="http://schemas.microsoft.com/office/powerpoint/2010/main" val="104319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zzer88.files.wordpress.com/2013/04/3-november-2012-sun-shining-through-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08407" y="856648"/>
            <a:ext cx="4574406" cy="1405289"/>
          </a:xfrm>
        </p:spPr>
        <p:txBody>
          <a:bodyPr>
            <a:normAutofit/>
          </a:bodyPr>
          <a:lstStyle/>
          <a:p>
            <a:r>
              <a:rPr lang="en-US" sz="5400" dirty="0" smtClean="0">
                <a:solidFill>
                  <a:srgbClr val="663300"/>
                </a:solidFill>
                <a:latin typeface="ArtBrush" panose="020B0500000000000000" pitchFamily="34" charset="0"/>
              </a:rPr>
              <a:t>Life in the Son</a:t>
            </a:r>
            <a:endParaRPr lang="en-US" sz="5400" dirty="0">
              <a:solidFill>
                <a:srgbClr val="663300"/>
              </a:solidFill>
              <a:latin typeface="ArtBrush" panose="020B0500000000000000" pitchFamily="34" charset="0"/>
            </a:endParaRPr>
          </a:p>
        </p:txBody>
      </p:sp>
      <p:sp>
        <p:nvSpPr>
          <p:cNvPr id="3" name="Subtitle 2"/>
          <p:cNvSpPr>
            <a:spLocks noGrp="1"/>
          </p:cNvSpPr>
          <p:nvPr>
            <p:ph type="subTitle" idx="1"/>
          </p:nvPr>
        </p:nvSpPr>
        <p:spPr>
          <a:xfrm>
            <a:off x="2984500" y="2129372"/>
            <a:ext cx="5676900" cy="1075841"/>
          </a:xfrm>
        </p:spPr>
        <p:txBody>
          <a:bodyPr/>
          <a:lstStyle/>
          <a:p>
            <a:r>
              <a:rPr lang="en-US" sz="2800" b="1" dirty="0" smtClean="0">
                <a:solidFill>
                  <a:schemeClr val="accent2">
                    <a:lumMod val="75000"/>
                  </a:schemeClr>
                </a:solidFill>
              </a:rPr>
              <a:t>Walking Daily as a Child of God</a:t>
            </a:r>
          </a:p>
          <a:p>
            <a:r>
              <a:rPr lang="en-US" sz="2800" i="1" dirty="0" smtClean="0"/>
              <a:t>Dealing with Sin</a:t>
            </a:r>
            <a:endParaRPr lang="en-US" sz="2800" i="1" dirty="0"/>
          </a:p>
        </p:txBody>
      </p:sp>
    </p:spTree>
    <p:extLst>
      <p:ext uri="{BB962C8B-B14F-4D97-AF65-F5344CB8AC3E}">
        <p14:creationId xmlns:p14="http://schemas.microsoft.com/office/powerpoint/2010/main" val="241497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There are basically two different ways to explain how the one who is “born of God does not sin” (1 John 3:9), or how the one who “abides in Him does not sin” (1 John 3:6).</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One way is to interpret 1 John 3:7 (“He who practices righteousness is righteous”) as God’s plan of righteousness.</a:t>
            </a:r>
          </a:p>
          <a:p>
            <a:pPr marL="342900" indent="-342900">
              <a:buNone/>
            </a:pPr>
            <a:endParaRPr lang="en-US" sz="3200" dirty="0" smtClean="0">
              <a:solidFill>
                <a:schemeClr val="bg1"/>
              </a:solidFill>
            </a:endParaRPr>
          </a:p>
          <a:p>
            <a:pPr marL="342900" indent="-342900">
              <a:buNone/>
            </a:pPr>
            <a:r>
              <a:rPr lang="en-US" sz="3200" dirty="0" smtClean="0">
                <a:solidFill>
                  <a:schemeClr val="bg1"/>
                </a:solidFill>
              </a:rPr>
              <a:t>	That is…</a:t>
            </a:r>
          </a:p>
          <a:p>
            <a:pPr marL="342900" indent="-342900">
              <a:buNone/>
            </a:pPr>
            <a:r>
              <a:rPr lang="en-US" sz="3200" dirty="0" smtClean="0">
                <a:solidFill>
                  <a:schemeClr val="bg1"/>
                </a:solidFill>
              </a:rPr>
              <a:t>	Righteousness = Keeping the law</a:t>
            </a:r>
            <a:br>
              <a:rPr lang="en-US" sz="3200" dirty="0" smtClean="0">
                <a:solidFill>
                  <a:schemeClr val="bg1"/>
                </a:solidFill>
              </a:rPr>
            </a:br>
            <a:r>
              <a:rPr lang="en-US" sz="3200" dirty="0" smtClean="0">
                <a:solidFill>
                  <a:schemeClr val="bg1"/>
                </a:solidFill>
              </a:rPr>
              <a:t>Sin = Transgression of the law</a:t>
            </a:r>
            <a:br>
              <a:rPr lang="en-US" sz="3200" dirty="0" smtClean="0">
                <a:solidFill>
                  <a:schemeClr val="bg1"/>
                </a:solidFill>
              </a:rPr>
            </a:br>
            <a:r>
              <a:rPr lang="en-US" sz="3200" dirty="0" smtClean="0">
                <a:solidFill>
                  <a:schemeClr val="bg1"/>
                </a:solidFill>
              </a:rPr>
              <a:t>Sin ≠ Righteousness</a:t>
            </a:r>
            <a:br>
              <a:rPr lang="en-US" sz="3200" dirty="0" smtClean="0">
                <a:solidFill>
                  <a:schemeClr val="bg1"/>
                </a:solidFill>
              </a:rPr>
            </a:br>
            <a:endParaRPr lang="en-US" sz="3200" dirty="0" smtClean="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The other way is to understand 1 John 3:6, 9 as referring to a lifestyle, to a walk, and not to the occasional stumble.</a:t>
            </a:r>
          </a:p>
          <a:p>
            <a:pPr marL="342900" indent="-342900">
              <a:buNone/>
            </a:pPr>
            <a:endParaRPr lang="en-US" sz="3200" dirty="0" smtClean="0">
              <a:solidFill>
                <a:schemeClr val="bg1"/>
              </a:solidFill>
            </a:endParaRPr>
          </a:p>
          <a:p>
            <a:pPr marL="342900" indent="-342900">
              <a:buNone/>
            </a:pPr>
            <a:r>
              <a:rPr lang="en-US" sz="3200" dirty="0" smtClean="0">
                <a:solidFill>
                  <a:schemeClr val="bg1"/>
                </a:solidFill>
              </a:rPr>
              <a:t>	The stumble is sin, but it is </a:t>
            </a:r>
            <a:r>
              <a:rPr lang="en-US" sz="3200" u="sng" dirty="0" smtClean="0">
                <a:solidFill>
                  <a:schemeClr val="bg1"/>
                </a:solidFill>
              </a:rPr>
              <a:t>not</a:t>
            </a:r>
            <a:r>
              <a:rPr lang="en-US" sz="3200" dirty="0" smtClean="0">
                <a:solidFill>
                  <a:schemeClr val="bg1"/>
                </a:solidFill>
              </a:rPr>
              <a:t> a constant lifestyle.</a:t>
            </a:r>
          </a:p>
          <a:p>
            <a:pPr marL="342900" indent="-342900">
              <a:buNone/>
            </a:pPr>
            <a:endParaRPr lang="en-US" sz="3200" dirty="0" smtClean="0">
              <a:solidFill>
                <a:schemeClr val="bg1"/>
              </a:solidFill>
            </a:endParaRPr>
          </a:p>
          <a:p>
            <a:pPr marL="342900" indent="-342900">
              <a:buNone/>
            </a:pPr>
            <a:r>
              <a:rPr lang="en-US" sz="3200" dirty="0" smtClean="0">
                <a:solidFill>
                  <a:schemeClr val="bg1"/>
                </a:solidFill>
              </a:rPr>
              <a:t>	</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r>
              <a:rPr lang="en-US" sz="3200" dirty="0" smtClean="0">
                <a:solidFill>
                  <a:schemeClr val="bg1"/>
                </a:solidFill>
              </a:rPr>
              <a:t>The Christian’s course of action</a:t>
            </a:r>
          </a:p>
          <a:p>
            <a:pPr marL="342900" indent="-342900">
              <a:buNone/>
            </a:pPr>
            <a:r>
              <a:rPr lang="en-US" sz="3200" dirty="0" smtClean="0">
                <a:solidFill>
                  <a:schemeClr val="bg1"/>
                </a:solidFill>
              </a:rPr>
              <a:t>	</a:t>
            </a:r>
          </a:p>
          <a:p>
            <a:pPr marL="342900" indent="-342900">
              <a:buNone/>
            </a:pPr>
            <a:r>
              <a:rPr lang="en-US" sz="3200" dirty="0" smtClean="0">
                <a:solidFill>
                  <a:schemeClr val="bg1"/>
                </a:solidFill>
              </a:rPr>
              <a:t>	What do we need to do?</a:t>
            </a:r>
          </a:p>
          <a:p>
            <a:pPr marL="342900" indent="-342900">
              <a:buNone/>
            </a:pPr>
            <a:r>
              <a:rPr lang="en-US" sz="3200" dirty="0" smtClean="0">
                <a:solidFill>
                  <a:schemeClr val="bg1"/>
                </a:solidFill>
              </a:rPr>
              <a:t>	We need to walk in the light (1 John 1:7)</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r>
              <a:rPr lang="en-US" sz="3200" dirty="0" smtClean="0">
                <a:solidFill>
                  <a:schemeClr val="bg1"/>
                </a:solidFill>
              </a:rPr>
              <a:t>Being Vessels of Honor</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2 Timothy 2:20-22</a:t>
            </a:r>
          </a:p>
          <a:p>
            <a:pPr marL="342900" indent="-342900">
              <a:buNone/>
            </a:pPr>
            <a:r>
              <a:rPr lang="en-US" sz="3200" dirty="0" smtClean="0">
                <a:solidFill>
                  <a:schemeClr val="bg1"/>
                </a:solidFill>
              </a:rPr>
              <a:t>	</a:t>
            </a:r>
          </a:p>
          <a:p>
            <a:pPr marL="342900" indent="-342900">
              <a:buNone/>
            </a:pPr>
            <a:r>
              <a:rPr lang="en-US" sz="3200" dirty="0" smtClean="0">
                <a:solidFill>
                  <a:schemeClr val="bg1"/>
                </a:solidFill>
              </a:rPr>
              <a:t>	Demonstration of how to deal effectively with the problem of sin in a Christian’s life.</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kazzer88.files.wordpress.com/2013/04/3-november-2012-sun-shining-through-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4066" y="1015067"/>
            <a:ext cx="7927596" cy="3970318"/>
          </a:xfrm>
          <a:prstGeom prst="rect">
            <a:avLst/>
          </a:prstGeom>
        </p:spPr>
        <p:txBody>
          <a:bodyPr wrap="square">
            <a:spAutoFit/>
          </a:bodyPr>
          <a:lstStyle/>
          <a:p>
            <a:pPr marL="342900" indent="-342900">
              <a:buNone/>
            </a:pPr>
            <a:r>
              <a:rPr lang="en-US" sz="2800" b="1" dirty="0" smtClean="0"/>
              <a:t>1 Peter 1:13-16</a:t>
            </a:r>
          </a:p>
          <a:p>
            <a:pPr marL="342900" indent="-342900">
              <a:buNone/>
            </a:pPr>
            <a:r>
              <a:rPr lang="en-US" sz="2800" b="1" dirty="0" smtClean="0"/>
              <a:t>		Therefore gird up the loins of your mind, be sober, and rest your hope fully upon the grace that is to be brought to you at the revelation of Jesus Christ; as obedient children, not conforming yourselves to the former lusts, as in your ignorance; but as He who called you is holy, you also be holy in all your conduct, because it is written, “Be holy, for I am holy.”</a:t>
            </a:r>
          </a:p>
        </p:txBody>
      </p:sp>
    </p:spTree>
    <p:extLst>
      <p:ext uri="{BB962C8B-B14F-4D97-AF65-F5344CB8AC3E}">
        <p14:creationId xmlns:p14="http://schemas.microsoft.com/office/powerpoint/2010/main" val="35930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lgn="ctr"/>
            <a:r>
              <a:rPr lang="en-US" sz="3200" dirty="0" smtClean="0">
                <a:solidFill>
                  <a:schemeClr val="bg1"/>
                </a:solidFill>
              </a:rPr>
              <a:t>Objective: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To help young Christians learn how to deal effectively with the problem of sin in their lives.</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r>
              <a:rPr lang="en-US" sz="3200" dirty="0" smtClean="0">
                <a:solidFill>
                  <a:schemeClr val="bg1"/>
                </a:solidFill>
              </a:rPr>
              <a:t>What does a Christian do about sin?</a:t>
            </a:r>
          </a:p>
          <a:p>
            <a:pPr marL="342900" indent="-342900">
              <a:buNone/>
            </a:pPr>
            <a:r>
              <a:rPr lang="en-US" sz="3200" dirty="0" smtClean="0">
                <a:solidFill>
                  <a:schemeClr val="bg1"/>
                </a:solidFill>
              </a:rPr>
              <a:t>	</a:t>
            </a:r>
          </a:p>
          <a:p>
            <a:pPr marL="342900" indent="-342900">
              <a:buNone/>
            </a:pPr>
            <a:r>
              <a:rPr lang="en-US" sz="3200" dirty="0" smtClean="0">
                <a:solidFill>
                  <a:schemeClr val="bg1"/>
                </a:solidFill>
              </a:rPr>
              <a:t>	 Sin is not a matter of “enough” or degree.</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But what if I have sinned?</a:t>
            </a:r>
          </a:p>
          <a:p>
            <a:pPr marL="342900" indent="-342900">
              <a:buNone/>
            </a:pPr>
            <a:r>
              <a:rPr lang="en-US" sz="3200" dirty="0" smtClean="0">
                <a:solidFill>
                  <a:schemeClr val="bg1"/>
                </a:solidFill>
              </a:rPr>
              <a:t>	</a:t>
            </a:r>
            <a:br>
              <a:rPr lang="en-US" sz="3200" dirty="0" smtClean="0">
                <a:solidFill>
                  <a:schemeClr val="bg1"/>
                </a:solidFill>
              </a:rPr>
            </a:br>
            <a:r>
              <a:rPr lang="en-US" sz="3200" dirty="0" smtClean="0">
                <a:solidFill>
                  <a:schemeClr val="bg1"/>
                </a:solidFill>
              </a:rPr>
              <a:t>Sin is a transgression, and the wages of sin is death.</a:t>
            </a:r>
          </a:p>
          <a:p>
            <a:pPr marL="342900" indent="-342900">
              <a:buNone/>
            </a:pPr>
            <a:r>
              <a:rPr lang="en-US" sz="3200" dirty="0" smtClean="0">
                <a:solidFill>
                  <a:schemeClr val="bg1"/>
                </a:solidFill>
              </a:rPr>
              <a:t/>
            </a:r>
            <a:br>
              <a:rPr lang="en-US" sz="3200" dirty="0" smtClean="0">
                <a:solidFill>
                  <a:schemeClr val="bg1"/>
                </a:solidFill>
              </a:rPr>
            </a:br>
            <a:r>
              <a:rPr lang="en-US" sz="3200" dirty="0" smtClean="0">
                <a:solidFill>
                  <a:schemeClr val="bg1"/>
                </a:solidFill>
              </a:rPr>
              <a:t>	Examples:</a:t>
            </a:r>
          </a:p>
          <a:p>
            <a:pPr marL="342900" indent="-342900">
              <a:buNone/>
            </a:pPr>
            <a:r>
              <a:rPr lang="en-US" sz="3200" dirty="0" smtClean="0">
                <a:solidFill>
                  <a:schemeClr val="bg1"/>
                </a:solidFill>
              </a:rPr>
              <a:t>			I tell a lie</a:t>
            </a:r>
          </a:p>
          <a:p>
            <a:pPr marL="342900" indent="-342900">
              <a:buNone/>
            </a:pPr>
            <a:r>
              <a:rPr lang="en-US" sz="3200" dirty="0" smtClean="0">
                <a:solidFill>
                  <a:schemeClr val="bg1"/>
                </a:solidFill>
              </a:rPr>
              <a:t>			I steal</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Sin is the breaking of God’s </a:t>
            </a:r>
            <a:r>
              <a:rPr lang="en-US" sz="3200" dirty="0" err="1" smtClean="0">
                <a:solidFill>
                  <a:schemeClr val="bg1"/>
                </a:solidFill>
              </a:rPr>
              <a:t>law</a:t>
            </a:r>
            <a:r>
              <a:rPr lang="en-US" sz="7200" dirty="0" err="1" smtClean="0">
                <a:solidFill>
                  <a:schemeClr val="bg1"/>
                </a:solidFill>
              </a:rPr>
              <a:t>.</a:t>
            </a:r>
            <a:r>
              <a:rPr lang="en-US" sz="1800" dirty="0" err="1" smtClean="0">
                <a:solidFill>
                  <a:schemeClr val="bg1"/>
                </a:solidFill>
              </a:rPr>
              <a:t>←BIG</a:t>
            </a:r>
            <a:r>
              <a:rPr lang="en-US" sz="1800" dirty="0" smtClean="0">
                <a:solidFill>
                  <a:schemeClr val="bg1"/>
                </a:solidFill>
              </a:rPr>
              <a:t> period</a:t>
            </a:r>
            <a:r>
              <a:rPr lang="en-US" sz="3200" dirty="0" smtClean="0">
                <a:solidFill>
                  <a:schemeClr val="bg1"/>
                </a:solidFill>
              </a:rPr>
              <a:t>	</a:t>
            </a:r>
            <a:br>
              <a:rPr lang="en-US" sz="3200" dirty="0" smtClean="0">
                <a:solidFill>
                  <a:schemeClr val="bg1"/>
                </a:solidFill>
              </a:rPr>
            </a:br>
            <a:endParaRPr lang="en-US" sz="3200" dirty="0" smtClean="0">
              <a:solidFill>
                <a:schemeClr val="bg1"/>
              </a:solidFill>
            </a:endParaRPr>
          </a:p>
          <a:p>
            <a:pPr marL="342900" indent="-342900">
              <a:buNone/>
            </a:pPr>
            <a:r>
              <a:rPr lang="en-US" sz="3200" dirty="0" smtClean="0">
                <a:solidFill>
                  <a:schemeClr val="bg1"/>
                </a:solidFill>
              </a:rPr>
              <a:t>	How do I know I have sinned “enough” to lose salvation?</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So are we saying that a Christian must strive to avoid sin at all costs; isn’t that trying to be perfectly sinless?</a:t>
            </a:r>
          </a:p>
          <a:p>
            <a:pPr marL="342900" indent="-342900">
              <a:buNone/>
            </a:pPr>
            <a:endParaRPr lang="en-US" sz="3200" dirty="0" smtClean="0">
              <a:solidFill>
                <a:schemeClr val="bg1"/>
              </a:solidFill>
            </a:endParaRPr>
          </a:p>
          <a:p>
            <a:pPr marL="342900" indent="-342900">
              <a:buNone/>
            </a:pPr>
            <a:r>
              <a:rPr lang="en-US" sz="3200" dirty="0" smtClean="0">
                <a:solidFill>
                  <a:schemeClr val="bg1"/>
                </a:solidFill>
              </a:rPr>
              <a:t>	How does that differ from the idea of righteousness through “works”?</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Definitions:</a:t>
            </a:r>
          </a:p>
          <a:p>
            <a:pPr marL="342900" indent="-342900">
              <a:buNone/>
            </a:pPr>
            <a:endParaRPr lang="en-US" sz="3200" dirty="0" smtClean="0">
              <a:solidFill>
                <a:schemeClr val="bg1"/>
              </a:solidFill>
            </a:endParaRPr>
          </a:p>
          <a:p>
            <a:pPr marL="342900" indent="-342900">
              <a:buNone/>
            </a:pPr>
            <a:r>
              <a:rPr lang="en-US" sz="3200" dirty="0" smtClean="0">
                <a:solidFill>
                  <a:schemeClr val="bg1"/>
                </a:solidFill>
              </a:rPr>
              <a:t>	Motive – Some inner drive, impulse, etc. that causes one to act in a certain way; incentive; goal.</a:t>
            </a:r>
          </a:p>
          <a:p>
            <a:pPr marL="342900" indent="-342900">
              <a:buNone/>
            </a:pPr>
            <a:r>
              <a:rPr lang="en-US" sz="3200" dirty="0" smtClean="0">
                <a:solidFill>
                  <a:schemeClr val="bg1"/>
                </a:solidFill>
              </a:rPr>
              <a:t>	Purpose – 1. What one plans to get or do; intention; aim. 2. Resolution; determination.</a:t>
            </a:r>
            <a:endParaRPr lang="en-US" sz="3200"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lgn="ctr"/>
            <a:endParaRPr lang="en-US" sz="3200" dirty="0" smtClean="0">
              <a:solidFill>
                <a:schemeClr val="bg1"/>
              </a:solidFill>
            </a:endParaRPr>
          </a:p>
          <a:p>
            <a:pPr marL="342900" indent="-342900"/>
            <a:r>
              <a:rPr lang="en-US" sz="3200" dirty="0" smtClean="0">
                <a:solidFill>
                  <a:schemeClr val="bg1"/>
                </a:solidFill>
              </a:rPr>
              <a:t>Can a Christian sin?</a:t>
            </a:r>
          </a:p>
          <a:p>
            <a:pPr marL="342900" indent="-342900">
              <a:buNone/>
            </a:pPr>
            <a:r>
              <a:rPr lang="en-US" sz="3200" dirty="0" smtClean="0">
                <a:solidFill>
                  <a:schemeClr val="bg1"/>
                </a:solidFill>
              </a:rPr>
              <a:t>	</a:t>
            </a:r>
          </a:p>
          <a:p>
            <a:pPr marL="342900" indent="-342900">
              <a:buNone/>
            </a:pPr>
            <a:r>
              <a:rPr lang="en-US" sz="3200" dirty="0" smtClean="0">
                <a:solidFill>
                  <a:schemeClr val="bg1"/>
                </a:solidFill>
              </a:rPr>
              <a:t>	But a Christian does not sin, does he?</a:t>
            </a:r>
          </a:p>
          <a:p>
            <a:pPr marL="342900" indent="-342900">
              <a:buNone/>
            </a:pPr>
            <a:r>
              <a:rPr lang="en-US" sz="3200" dirty="0" smtClean="0">
                <a:solidFill>
                  <a:schemeClr val="bg1"/>
                </a:solidFill>
              </a:rPr>
              <a:t>	Or conversely, If I’m sinning, I’m not a Christian, am 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Dealing with Sin</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fontScale="92500"/>
          </a:bodyPr>
          <a:lstStyle/>
          <a:p>
            <a:pPr marL="342900" indent="-342900" algn="ctr"/>
            <a:endParaRPr lang="en-US" sz="3200" dirty="0" smtClean="0">
              <a:solidFill>
                <a:schemeClr val="bg1"/>
              </a:solidFill>
            </a:endParaRPr>
          </a:p>
          <a:p>
            <a:pPr marL="342900" indent="-342900">
              <a:buNone/>
            </a:pPr>
            <a:r>
              <a:rPr lang="en-US" sz="3200" dirty="0" smtClean="0">
                <a:solidFill>
                  <a:schemeClr val="bg1"/>
                </a:solidFill>
              </a:rPr>
              <a:t>	Righteousness can be thought of in two senses:</a:t>
            </a:r>
            <a:br>
              <a:rPr lang="en-US" sz="3200" dirty="0" smtClean="0">
                <a:solidFill>
                  <a:schemeClr val="bg1"/>
                </a:solidFill>
              </a:rPr>
            </a:br>
            <a:endParaRPr lang="en-US" sz="3200" dirty="0" smtClean="0">
              <a:solidFill>
                <a:schemeClr val="bg1"/>
              </a:solidFill>
            </a:endParaRPr>
          </a:p>
          <a:p>
            <a:pPr marL="342900" indent="-342900">
              <a:buNone/>
            </a:pPr>
            <a:r>
              <a:rPr lang="en-US" sz="3200" dirty="0" smtClean="0">
                <a:solidFill>
                  <a:schemeClr val="bg1"/>
                </a:solidFill>
              </a:rPr>
              <a:t>	The righteousness there is through faith and given to us through God’s forgiveness.</a:t>
            </a:r>
            <a:br>
              <a:rPr lang="en-US" sz="3200" dirty="0" smtClean="0">
                <a:solidFill>
                  <a:schemeClr val="bg1"/>
                </a:solidFill>
              </a:rPr>
            </a:br>
            <a:endParaRPr lang="en-US" sz="3200" dirty="0" smtClean="0">
              <a:solidFill>
                <a:schemeClr val="bg1"/>
              </a:solidFill>
            </a:endParaRPr>
          </a:p>
          <a:p>
            <a:pPr marL="342900" indent="-342900">
              <a:buNone/>
            </a:pPr>
            <a:r>
              <a:rPr lang="en-US" sz="3200" dirty="0" smtClean="0">
                <a:solidFill>
                  <a:schemeClr val="bg1"/>
                </a:solidFill>
              </a:rPr>
              <a:t>	The righteousness we enjoy when we are doing right things, when we are living a righteous life.</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CB732500-7C1F-41F1-A942-E3BF6D399DC1}" vid="{7F0E49DB-2C55-4196-8476-846AE3FD05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1144</Words>
  <Application>Microsoft Office PowerPoint</Application>
  <PresentationFormat>On-screen Show (4:3)</PresentationFormat>
  <Paragraphs>195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Georgia</vt:lpstr>
      <vt:lpstr>Calibri Light</vt:lpstr>
      <vt:lpstr>Calibri</vt:lpstr>
      <vt:lpstr>ArtBrush</vt:lpstr>
      <vt:lpstr>Arial</vt:lpstr>
      <vt:lpstr>Office Theme</vt:lpstr>
      <vt:lpstr>Life in the Son</vt:lpstr>
      <vt:lpstr>Dealing with Sin</vt:lpstr>
      <vt:lpstr>Dealing with Sin</vt:lpstr>
      <vt:lpstr>Dealing with Sin</vt:lpstr>
      <vt:lpstr>Dealing with Sin</vt:lpstr>
      <vt:lpstr>Dealing with Sin</vt:lpstr>
      <vt:lpstr>Dealing with Sin</vt:lpstr>
      <vt:lpstr>Dealing with Sin</vt:lpstr>
      <vt:lpstr>Dealing with Sin</vt:lpstr>
      <vt:lpstr>Dealing with Sin</vt:lpstr>
      <vt:lpstr>Dealing with Sin</vt:lpstr>
      <vt:lpstr>Dealing with Sin</vt:lpstr>
      <vt:lpstr>Dealing with Sin</vt:lpstr>
      <vt:lpstr>Dealing with Sin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Son</dc:title>
  <dc:creator>Steve</dc:creator>
  <cp:lastModifiedBy>Tracy Moyers</cp:lastModifiedBy>
  <cp:revision>27</cp:revision>
  <dcterms:created xsi:type="dcterms:W3CDTF">2014-02-22T15:38:57Z</dcterms:created>
  <dcterms:modified xsi:type="dcterms:W3CDTF">2014-06-13T14:06:51Z</dcterms:modified>
</cp:coreProperties>
</file>