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9" r:id="rId3"/>
    <p:sldId id="261" r:id="rId4"/>
    <p:sldId id="262" r:id="rId5"/>
    <p:sldId id="263" r:id="rId6"/>
    <p:sldId id="264" r:id="rId7"/>
    <p:sldId id="260" r:id="rId8"/>
    <p:sldId id="265" r:id="rId9"/>
  </p:sldIdLst>
  <p:sldSz cx="9144000" cy="6858000" type="screen4x3"/>
  <p:notesSz cx="6858000" cy="9144000"/>
  <p:embeddedFontLst>
    <p:embeddedFont>
      <p:font typeface="Georgia" panose="02040502050405020303" pitchFamily="18" charset="0"/>
      <p:regular r:id="rId10"/>
      <p:bold r:id="rId11"/>
      <p:italic r:id="rId12"/>
      <p:boldItalic r:id="rId13"/>
    </p:embeddedFont>
    <p:embeddedFont>
      <p:font typeface="Calibri Light" panose="020F0302020204030204" pitchFamily="34" charset="0"/>
      <p:regular r:id="rId14"/>
      <p:italic r:id="rId15"/>
    </p:embeddedFont>
    <p:embeddedFont>
      <p:font typeface="ArtBrush" panose="020B050000000000000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6" d="100"/>
          <a:sy n="56"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7151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315731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1973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889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2130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5847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2341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24374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2741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888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355602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t>6/13/2014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t>‹#›</a:t>
            </a:fld>
            <a:endParaRPr lang="en-US"/>
          </a:p>
        </p:txBody>
      </p:sp>
    </p:spTree>
    <p:extLst>
      <p:ext uri="{BB962C8B-B14F-4D97-AF65-F5344CB8AC3E}">
        <p14:creationId xmlns:p14="http://schemas.microsoft.com/office/powerpoint/2010/main" val="104319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zzer88.files.wordpress.com/2013/04/3-november-2012-sun-shining-through-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08407" y="856648"/>
            <a:ext cx="4574406" cy="1405289"/>
          </a:xfrm>
        </p:spPr>
        <p:txBody>
          <a:bodyPr>
            <a:normAutofit/>
          </a:bodyPr>
          <a:lstStyle/>
          <a:p>
            <a:r>
              <a:rPr lang="en-US" sz="5400" dirty="0" smtClean="0">
                <a:solidFill>
                  <a:srgbClr val="663300"/>
                </a:solidFill>
                <a:latin typeface="ArtBrush" panose="020B0500000000000000" pitchFamily="34" charset="0"/>
              </a:rPr>
              <a:t>Life in the Son</a:t>
            </a:r>
            <a:endParaRPr lang="en-US" sz="5400" dirty="0">
              <a:solidFill>
                <a:srgbClr val="663300"/>
              </a:solidFill>
              <a:latin typeface="ArtBrush" panose="020B0500000000000000" pitchFamily="34" charset="0"/>
            </a:endParaRPr>
          </a:p>
        </p:txBody>
      </p:sp>
      <p:sp>
        <p:nvSpPr>
          <p:cNvPr id="3" name="Subtitle 2"/>
          <p:cNvSpPr>
            <a:spLocks noGrp="1"/>
          </p:cNvSpPr>
          <p:nvPr>
            <p:ph type="subTitle" idx="1"/>
          </p:nvPr>
        </p:nvSpPr>
        <p:spPr>
          <a:xfrm>
            <a:off x="2984500" y="2129372"/>
            <a:ext cx="5676900" cy="1075841"/>
          </a:xfrm>
        </p:spPr>
        <p:txBody>
          <a:bodyPr/>
          <a:lstStyle/>
          <a:p>
            <a:r>
              <a:rPr lang="en-US" sz="2800" b="1" dirty="0" smtClean="0">
                <a:solidFill>
                  <a:schemeClr val="accent2">
                    <a:lumMod val="75000"/>
                  </a:schemeClr>
                </a:solidFill>
              </a:rPr>
              <a:t>Walking Daily as a Child of God</a:t>
            </a:r>
          </a:p>
          <a:p>
            <a:r>
              <a:rPr lang="en-US" sz="2800" dirty="0"/>
              <a:t>Born of God – Beginning a New Life</a:t>
            </a:r>
          </a:p>
        </p:txBody>
      </p:sp>
    </p:spTree>
    <p:extLst>
      <p:ext uri="{BB962C8B-B14F-4D97-AF65-F5344CB8AC3E}">
        <p14:creationId xmlns:p14="http://schemas.microsoft.com/office/powerpoint/2010/main" val="241497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nchor="ctr">
            <a:normAutofit/>
          </a:bodyPr>
          <a:lstStyle/>
          <a:p>
            <a:r>
              <a:rPr lang="en-US" sz="3100" i="1"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John 3:1-7</a:t>
            </a: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Being Born Again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sz="4000" b="1" i="1" dirty="0" smtClean="0">
                <a:solidFill>
                  <a:schemeClr val="bg1"/>
                </a:solidFill>
              </a:rPr>
              <a:t>Jesus said…</a:t>
            </a:r>
          </a:p>
          <a:p>
            <a:pPr marL="346075" indent="-346075"/>
            <a:r>
              <a:rPr lang="en-US" sz="3200" i="1" dirty="0" smtClean="0">
                <a:solidFill>
                  <a:schemeClr val="accent4">
                    <a:lumMod val="40000"/>
                    <a:lumOff val="60000"/>
                  </a:schemeClr>
                </a:solidFill>
              </a:rPr>
              <a:t>“</a:t>
            </a:r>
            <a:r>
              <a:rPr lang="en-US" sz="3200" i="1" dirty="0">
                <a:solidFill>
                  <a:schemeClr val="accent4">
                    <a:lumMod val="40000"/>
                    <a:lumOff val="60000"/>
                  </a:schemeClr>
                </a:solidFill>
              </a:rPr>
              <a:t>Unless one is born again he cannot see the kingdom of God.” </a:t>
            </a:r>
            <a:endParaRPr lang="en-US" sz="3200" i="1" dirty="0" smtClean="0">
              <a:solidFill>
                <a:schemeClr val="accent4">
                  <a:lumMod val="40000"/>
                  <a:lumOff val="60000"/>
                </a:schemeClr>
              </a:solidFill>
            </a:endParaRPr>
          </a:p>
          <a:p>
            <a:pPr marL="346075" indent="-346075"/>
            <a:r>
              <a:rPr lang="en-US" sz="3200" i="1" dirty="0" smtClean="0">
                <a:solidFill>
                  <a:schemeClr val="accent4">
                    <a:lumMod val="40000"/>
                    <a:lumOff val="60000"/>
                  </a:schemeClr>
                </a:solidFill>
              </a:rPr>
              <a:t>“</a:t>
            </a:r>
            <a:r>
              <a:rPr lang="en-US" sz="3200" i="1" dirty="0">
                <a:solidFill>
                  <a:schemeClr val="accent4">
                    <a:lumMod val="40000"/>
                    <a:lumOff val="60000"/>
                  </a:schemeClr>
                </a:solidFill>
              </a:rPr>
              <a:t>Unless one is born of water and the Spirit, he cannot enter the kingdom of God.”</a:t>
            </a:r>
          </a:p>
          <a:p>
            <a:pPr marL="346075" indent="-346075"/>
            <a:r>
              <a:rPr lang="en-US" sz="3200" i="1" dirty="0">
                <a:solidFill>
                  <a:schemeClr val="accent4">
                    <a:lumMod val="40000"/>
                    <a:lumOff val="60000"/>
                  </a:schemeClr>
                </a:solidFill>
              </a:rPr>
              <a:t> “You must be born again.” </a:t>
            </a:r>
          </a:p>
          <a:p>
            <a:pPr marL="342900" indent="-342900"/>
            <a:endParaRPr lang="en-US" sz="3200"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nchor="ctr">
            <a:normAutofit/>
          </a:bodyPr>
          <a:lstStyle/>
          <a:p>
            <a:r>
              <a:rPr lang="en-US" sz="3100" i="1"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John 3:1-7</a:t>
            </a: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Being Born Again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514350" y="1825624"/>
            <a:ext cx="8058150" cy="5032376"/>
          </a:xfrm>
        </p:spPr>
        <p:txBody>
          <a:bodyPr>
            <a:normAutofit fontScale="85000" lnSpcReduction="20000"/>
          </a:bodyPr>
          <a:lstStyle/>
          <a:p>
            <a:pPr marL="0" indent="0">
              <a:buNone/>
            </a:pPr>
            <a:r>
              <a:rPr lang="en-US" sz="4100" b="1" i="1" dirty="0" smtClean="0">
                <a:solidFill>
                  <a:schemeClr val="bg1"/>
                </a:solidFill>
              </a:rPr>
              <a:t>“Water” refers to baptism!</a:t>
            </a:r>
          </a:p>
          <a:p>
            <a:pPr lvl="0"/>
            <a:r>
              <a:rPr lang="en-US" sz="3300" dirty="0">
                <a:solidFill>
                  <a:schemeClr val="bg1"/>
                </a:solidFill>
              </a:rPr>
              <a:t>Presbyterian scholar Albert Barnes wrote, “By water, here, is evidently signified baptism</a:t>
            </a:r>
            <a:r>
              <a:rPr lang="en-US" sz="3300" dirty="0" smtClean="0">
                <a:solidFill>
                  <a:schemeClr val="bg1"/>
                </a:solidFill>
              </a:rPr>
              <a:t>.”</a:t>
            </a:r>
            <a:endParaRPr lang="en-US" sz="2400" dirty="0">
              <a:solidFill>
                <a:schemeClr val="bg1"/>
              </a:solidFill>
            </a:endParaRPr>
          </a:p>
          <a:p>
            <a:pPr lvl="0"/>
            <a:r>
              <a:rPr lang="en-US" sz="3300" dirty="0">
                <a:solidFill>
                  <a:schemeClr val="bg1"/>
                </a:solidFill>
              </a:rPr>
              <a:t>Methodist scholar Adam Clarke said, “Baptism by water, into the Christian faith, was necessary to every Jew and Gentile that entered into the kingdom of the Messiah.” </a:t>
            </a:r>
            <a:endParaRPr lang="en-US" sz="2400" dirty="0">
              <a:solidFill>
                <a:schemeClr val="bg1"/>
              </a:solidFill>
            </a:endParaRPr>
          </a:p>
          <a:p>
            <a:pPr lvl="0"/>
            <a:r>
              <a:rPr lang="en-US" sz="3300" dirty="0" smtClean="0">
                <a:solidFill>
                  <a:schemeClr val="bg1"/>
                </a:solidFill>
              </a:rPr>
              <a:t>Anglican </a:t>
            </a:r>
            <a:r>
              <a:rPr lang="en-US" sz="3300" dirty="0">
                <a:solidFill>
                  <a:schemeClr val="bg1"/>
                </a:solidFill>
              </a:rPr>
              <a:t>priest William Wall observed concerning </a:t>
            </a:r>
            <a:r>
              <a:rPr lang="en-US" sz="3300" dirty="0" smtClean="0">
                <a:solidFill>
                  <a:schemeClr val="bg1"/>
                </a:solidFill>
              </a:rPr>
              <a:t>Jesus’ </a:t>
            </a:r>
            <a:r>
              <a:rPr lang="en-US" sz="3300" dirty="0">
                <a:solidFill>
                  <a:schemeClr val="bg1"/>
                </a:solidFill>
              </a:rPr>
              <a:t>reference to “water” in John 3 that, “There is not any one Christian writer of any antiquity in any language but what understands it of baptism....I believe Calvin was the first that ever denied this place to mean baptism.  He gives it another interpretation, which he confesses to be new</a:t>
            </a:r>
            <a:r>
              <a:rPr lang="en-US" sz="3300" dirty="0" smtClean="0">
                <a:solidFill>
                  <a:schemeClr val="bg1"/>
                </a:solidFill>
              </a:rPr>
              <a:t>.”</a:t>
            </a:r>
            <a:endParaRPr lang="en-US" sz="3300"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91348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gmebeta.org/wp-content/uploads/2012/07/Baptism-345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2229097"/>
            <a:ext cx="8016875" cy="4008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58458"/>
            <a:ext cx="6076950" cy="1506831"/>
          </a:xfrm>
        </p:spPr>
        <p:txBody>
          <a:bodyPr anchor="ctr">
            <a:normAutofit/>
          </a:bodyPr>
          <a:lstStyle/>
          <a:p>
            <a:r>
              <a:rPr lang="en-US" sz="3100" i="1"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John 3:1-7</a:t>
            </a: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Being Born Again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628650" y="2182058"/>
            <a:ext cx="7886700" cy="4102100"/>
          </a:xfrm>
        </p:spPr>
        <p:txBody>
          <a:bodyPr>
            <a:normAutofit/>
          </a:bodyPr>
          <a:lstStyle/>
          <a:p>
            <a:pPr marL="0" indent="0">
              <a:buNone/>
            </a:pPr>
            <a:endParaRPr lang="en-US" sz="3600" b="1" i="1" dirty="0" smtClean="0">
              <a:solidFill>
                <a:schemeClr val="bg1"/>
              </a:solidFill>
            </a:endParaRPr>
          </a:p>
          <a:p>
            <a:pPr marL="0" indent="0">
              <a:buNone/>
            </a:pPr>
            <a:endParaRPr lang="en-US" sz="3600" b="1" i="1" dirty="0">
              <a:solidFill>
                <a:schemeClr val="bg1"/>
              </a:solidFill>
            </a:endParaRPr>
          </a:p>
          <a:p>
            <a:pPr marL="0" indent="0">
              <a:buNone/>
            </a:pPr>
            <a:r>
              <a:rPr lang="en-US" sz="3600" b="1" i="1" dirty="0" smtClean="0">
                <a:solidFill>
                  <a:srgbClr val="663300"/>
                </a:solidFill>
                <a:effectLst>
                  <a:outerShdw blurRad="38100" dist="38100" dir="2700000" algn="tl">
                    <a:srgbClr val="000000">
                      <a:alpha val="43137"/>
                    </a:srgbClr>
                  </a:outerShdw>
                </a:effectLst>
              </a:rPr>
              <a:t>“Water” refers to baptism!</a:t>
            </a:r>
            <a:endParaRPr lang="en-US" dirty="0" smtClean="0">
              <a:solidFill>
                <a:srgbClr val="663300"/>
              </a:solidFill>
              <a:effectLst>
                <a:outerShdw blurRad="38100" dist="38100" dir="2700000" algn="tl">
                  <a:srgbClr val="000000">
                    <a:alpha val="43137"/>
                  </a:srgbClr>
                </a:outerShdw>
              </a:effectLst>
            </a:endParaRPr>
          </a:p>
          <a:p>
            <a:r>
              <a:rPr lang="en-US" sz="3200" dirty="0" smtClean="0">
                <a:solidFill>
                  <a:srgbClr val="663300"/>
                </a:solidFill>
                <a:effectLst>
                  <a:outerShdw blurRad="38100" dist="38100" dir="2700000" algn="tl">
                    <a:srgbClr val="000000">
                      <a:alpha val="43137"/>
                    </a:srgbClr>
                  </a:outerShdw>
                </a:effectLst>
              </a:rPr>
              <a:t>The </a:t>
            </a:r>
            <a:r>
              <a:rPr lang="en-US" sz="3200" dirty="0">
                <a:solidFill>
                  <a:srgbClr val="663300"/>
                </a:solidFill>
                <a:effectLst>
                  <a:outerShdw blurRad="38100" dist="38100" dir="2700000" algn="tl">
                    <a:srgbClr val="000000">
                      <a:alpha val="43137"/>
                    </a:srgbClr>
                  </a:outerShdw>
                </a:effectLst>
              </a:rPr>
              <a:t>book of Acts repeatedly shows that baptism in water initiated believers into their new life in Christ </a:t>
            </a:r>
            <a:r>
              <a:rPr lang="en-US" dirty="0">
                <a:solidFill>
                  <a:srgbClr val="663300"/>
                </a:solidFill>
              </a:rPr>
              <a:t>(Acts 8:36-39; 10:47; cf. 2:38; 8:12; 16:12, 33; 18:8; 19:4-5; 22:16).</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796997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nchor="ctr">
            <a:normAutofit/>
          </a:bodyPr>
          <a:lstStyle/>
          <a:p>
            <a:r>
              <a:rPr lang="en-US" sz="3100" i="1"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John 3:1-7</a:t>
            </a: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Being Born Again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sz="3200" b="1" dirty="0">
                <a:solidFill>
                  <a:schemeClr val="bg1"/>
                </a:solidFill>
                <a:effectLst>
                  <a:outerShdw blurRad="38100" dist="38100" dir="2700000" algn="tl">
                    <a:srgbClr val="000000">
                      <a:alpha val="43137"/>
                    </a:srgbClr>
                  </a:outerShdw>
                </a:effectLst>
              </a:rPr>
              <a:t>T</a:t>
            </a:r>
            <a:r>
              <a:rPr lang="en-US" sz="3200" b="1" dirty="0" smtClean="0">
                <a:solidFill>
                  <a:schemeClr val="bg1"/>
                </a:solidFill>
                <a:effectLst>
                  <a:outerShdw blurRad="38100" dist="38100" dir="2700000" algn="tl">
                    <a:srgbClr val="000000">
                      <a:alpha val="43137"/>
                    </a:srgbClr>
                  </a:outerShdw>
                </a:effectLst>
              </a:rPr>
              <a:t>here is </a:t>
            </a:r>
            <a:r>
              <a:rPr lang="en-US" sz="3200" b="1" dirty="0">
                <a:solidFill>
                  <a:schemeClr val="bg1"/>
                </a:solidFill>
                <a:effectLst>
                  <a:outerShdw blurRad="38100" dist="38100" dir="2700000" algn="tl">
                    <a:srgbClr val="000000">
                      <a:alpha val="43137"/>
                    </a:srgbClr>
                  </a:outerShdw>
                </a:effectLst>
              </a:rPr>
              <a:t>more to the new birth than </a:t>
            </a:r>
            <a:r>
              <a:rPr lang="en-US" sz="3200" b="1" dirty="0" smtClean="0">
                <a:solidFill>
                  <a:schemeClr val="bg1"/>
                </a:solidFill>
                <a:effectLst>
                  <a:outerShdw blurRad="38100" dist="38100" dir="2700000" algn="tl">
                    <a:srgbClr val="000000">
                      <a:alpha val="43137"/>
                    </a:srgbClr>
                  </a:outerShdw>
                </a:effectLst>
              </a:rPr>
              <a:t>baptism </a:t>
            </a:r>
          </a:p>
          <a:p>
            <a:r>
              <a:rPr lang="en-US" sz="3200" dirty="0">
                <a:solidFill>
                  <a:schemeClr val="bg1"/>
                </a:solidFill>
              </a:rPr>
              <a:t>E</a:t>
            </a:r>
            <a:r>
              <a:rPr lang="en-US" sz="3200" dirty="0" smtClean="0">
                <a:solidFill>
                  <a:schemeClr val="bg1"/>
                </a:solidFill>
              </a:rPr>
              <a:t>very </a:t>
            </a:r>
            <a:r>
              <a:rPr lang="en-US" sz="3200" dirty="0">
                <a:solidFill>
                  <a:schemeClr val="bg1"/>
                </a:solidFill>
              </a:rPr>
              <a:t>perspective </a:t>
            </a:r>
            <a:r>
              <a:rPr lang="en-US" sz="3200" dirty="0" smtClean="0">
                <a:solidFill>
                  <a:schemeClr val="bg1"/>
                </a:solidFill>
              </a:rPr>
              <a:t>&amp; </a:t>
            </a:r>
            <a:r>
              <a:rPr lang="en-US" sz="3200" dirty="0">
                <a:solidFill>
                  <a:schemeClr val="bg1"/>
                </a:solidFill>
              </a:rPr>
              <a:t>relationship is </a:t>
            </a:r>
            <a:r>
              <a:rPr lang="en-US" sz="3200" dirty="0" smtClean="0">
                <a:solidFill>
                  <a:schemeClr val="bg1"/>
                </a:solidFill>
              </a:rPr>
              <a:t>changed. </a:t>
            </a:r>
            <a:r>
              <a:rPr lang="en-US" sz="3200" dirty="0">
                <a:solidFill>
                  <a:schemeClr val="bg1"/>
                </a:solidFill>
              </a:rPr>
              <a:t>(2 Corinthians </a:t>
            </a:r>
            <a:r>
              <a:rPr lang="en-US" sz="3200" dirty="0" smtClean="0">
                <a:solidFill>
                  <a:schemeClr val="bg1"/>
                </a:solidFill>
              </a:rPr>
              <a:t>5:14-17)</a:t>
            </a:r>
          </a:p>
          <a:p>
            <a:r>
              <a:rPr lang="en-US" sz="3200" dirty="0">
                <a:solidFill>
                  <a:schemeClr val="bg1"/>
                </a:solidFill>
              </a:rPr>
              <a:t>Being born again </a:t>
            </a:r>
            <a:r>
              <a:rPr lang="en-US" sz="3200" dirty="0" smtClean="0">
                <a:solidFill>
                  <a:schemeClr val="bg1"/>
                </a:solidFill>
              </a:rPr>
              <a:t>is </a:t>
            </a:r>
            <a:r>
              <a:rPr lang="en-US" sz="3200" dirty="0">
                <a:solidFill>
                  <a:schemeClr val="bg1"/>
                </a:solidFill>
              </a:rPr>
              <a:t>a result of the work of the Holy Spirit. </a:t>
            </a:r>
            <a:r>
              <a:rPr lang="en-US" sz="3200" dirty="0" smtClean="0">
                <a:solidFill>
                  <a:schemeClr val="bg1"/>
                </a:solidFill>
              </a:rPr>
              <a:t>(Titus 3:5; 1 Peter 1:23)</a:t>
            </a:r>
          </a:p>
          <a:p>
            <a:pPr marL="0" indent="0" algn="ctr">
              <a:buNone/>
            </a:pPr>
            <a:r>
              <a:rPr lang="en-US" sz="3200" i="1" dirty="0" smtClean="0">
                <a:solidFill>
                  <a:schemeClr val="accent4">
                    <a:lumMod val="40000"/>
                    <a:lumOff val="60000"/>
                  </a:schemeClr>
                </a:solidFill>
                <a:effectLst>
                  <a:outerShdw blurRad="38100" dist="38100" dir="2700000" algn="tl">
                    <a:srgbClr val="000000">
                      <a:alpha val="43137"/>
                    </a:srgbClr>
                  </a:outerShdw>
                </a:effectLst>
              </a:rPr>
              <a:t>Our trust </a:t>
            </a:r>
            <a:r>
              <a:rPr lang="en-US" sz="3200" i="1" dirty="0">
                <a:solidFill>
                  <a:schemeClr val="accent4">
                    <a:lumMod val="40000"/>
                    <a:lumOff val="60000"/>
                  </a:schemeClr>
                </a:solidFill>
                <a:effectLst>
                  <a:outerShdw blurRad="38100" dist="38100" dir="2700000" algn="tl">
                    <a:srgbClr val="000000">
                      <a:alpha val="43137"/>
                    </a:srgbClr>
                  </a:outerShdw>
                </a:effectLst>
              </a:rPr>
              <a:t>in God’s word, exhibited in baptism, enables the Spirit to change us from within, and we become new creatures.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397875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nchor="ctr">
            <a:normAutofit/>
          </a:bodyPr>
          <a:lstStyle/>
          <a:p>
            <a:r>
              <a:rPr lang="en-US" sz="3100" i="1"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1 John</a:t>
            </a: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Your New Life! </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sz="3200" b="1" dirty="0">
                <a:solidFill>
                  <a:schemeClr val="bg1"/>
                </a:solidFill>
              </a:rPr>
              <a:t>You practice righteousness.  </a:t>
            </a:r>
            <a:r>
              <a:rPr lang="en-US" sz="3200" b="1" dirty="0" smtClean="0">
                <a:solidFill>
                  <a:schemeClr val="bg1"/>
                </a:solidFill>
              </a:rPr>
              <a:t>                                  </a:t>
            </a:r>
            <a:r>
              <a:rPr lang="en-US" sz="3200" dirty="0" smtClean="0">
                <a:solidFill>
                  <a:schemeClr val="bg1"/>
                </a:solidFill>
              </a:rPr>
              <a:t>(1 </a:t>
            </a:r>
            <a:r>
              <a:rPr lang="en-US" sz="3200" dirty="0">
                <a:solidFill>
                  <a:schemeClr val="bg1"/>
                </a:solidFill>
              </a:rPr>
              <a:t>John </a:t>
            </a:r>
            <a:r>
              <a:rPr lang="en-US" sz="3200" dirty="0" smtClean="0">
                <a:solidFill>
                  <a:schemeClr val="bg1"/>
                </a:solidFill>
              </a:rPr>
              <a:t>2:29; 3:10; Ephesians 5:1)</a:t>
            </a:r>
          </a:p>
          <a:p>
            <a:r>
              <a:rPr lang="en-US" sz="3200" b="1" dirty="0">
                <a:solidFill>
                  <a:schemeClr val="bg1"/>
                </a:solidFill>
              </a:rPr>
              <a:t>You do not sin</a:t>
            </a:r>
            <a:r>
              <a:rPr lang="en-US" sz="3200" dirty="0">
                <a:solidFill>
                  <a:schemeClr val="bg1"/>
                </a:solidFill>
              </a:rPr>
              <a:t>. </a:t>
            </a:r>
            <a:r>
              <a:rPr lang="en-US" sz="3200" dirty="0" smtClean="0">
                <a:solidFill>
                  <a:schemeClr val="bg1"/>
                </a:solidFill>
              </a:rPr>
              <a:t>(1 John 3:9; Ephesians 4:20)</a:t>
            </a:r>
          </a:p>
          <a:p>
            <a:pPr marL="457200" lvl="1" indent="0">
              <a:buNone/>
            </a:pPr>
            <a:r>
              <a:rPr lang="en-US" sz="3200" i="1" dirty="0" smtClean="0">
                <a:solidFill>
                  <a:schemeClr val="bg1"/>
                </a:solidFill>
                <a:effectLst>
                  <a:outerShdw blurRad="38100" dist="38100" dir="2700000" algn="tl">
                    <a:srgbClr val="000000">
                      <a:alpha val="43137"/>
                    </a:srgbClr>
                  </a:outerShdw>
                </a:effectLst>
              </a:rPr>
              <a:t>You keep yourself!                                               </a:t>
            </a:r>
            <a:r>
              <a:rPr lang="en-US" sz="2800" dirty="0" smtClean="0">
                <a:solidFill>
                  <a:schemeClr val="bg1"/>
                </a:solidFill>
                <a:effectLst>
                  <a:outerShdw blurRad="38100" dist="38100" dir="2700000" algn="tl">
                    <a:srgbClr val="000000">
                      <a:alpha val="43137"/>
                    </a:srgbClr>
                  </a:outerShdw>
                </a:effectLst>
              </a:rPr>
              <a:t>(1 John 5:18, 21; 1 Timothy 5:22; James 1:27)</a:t>
            </a:r>
          </a:p>
          <a:p>
            <a:r>
              <a:rPr lang="en-US" sz="3200" b="1" dirty="0" smtClean="0">
                <a:solidFill>
                  <a:schemeClr val="bg1"/>
                </a:solidFill>
                <a:effectLst>
                  <a:outerShdw blurRad="38100" dist="38100" dir="2700000" algn="tl">
                    <a:srgbClr val="000000">
                      <a:alpha val="43137"/>
                    </a:srgbClr>
                  </a:outerShdw>
                </a:effectLst>
              </a:rPr>
              <a:t>You love your Father and your family.                   </a:t>
            </a:r>
            <a:r>
              <a:rPr lang="en-US" sz="3200" dirty="0" smtClean="0">
                <a:solidFill>
                  <a:schemeClr val="bg1"/>
                </a:solidFill>
                <a:effectLst>
                  <a:outerShdw blurRad="38100" dist="38100" dir="2700000" algn="tl">
                    <a:srgbClr val="000000">
                      <a:alpha val="43137"/>
                    </a:srgbClr>
                  </a:outerShdw>
                </a:effectLst>
              </a:rPr>
              <a:t>(1 John 4:7; 5:1)</a:t>
            </a:r>
          </a:p>
          <a:p>
            <a:r>
              <a:rPr lang="en-US" sz="3200" b="1" dirty="0" smtClean="0">
                <a:solidFill>
                  <a:schemeClr val="bg1"/>
                </a:solidFill>
                <a:effectLst>
                  <a:outerShdw blurRad="38100" dist="38100" dir="2700000" algn="tl">
                    <a:srgbClr val="000000">
                      <a:alpha val="43137"/>
                    </a:srgbClr>
                  </a:outerShdw>
                </a:effectLst>
              </a:rPr>
              <a:t>You overcome the world                                               </a:t>
            </a:r>
            <a:r>
              <a:rPr lang="en-US" sz="3200" dirty="0" smtClean="0">
                <a:solidFill>
                  <a:schemeClr val="bg1"/>
                </a:solidFill>
                <a:effectLst>
                  <a:outerShdw blurRad="38100" dist="38100" dir="2700000" algn="tl">
                    <a:srgbClr val="000000">
                      <a:alpha val="43137"/>
                    </a:srgbClr>
                  </a:outerShdw>
                </a:effectLst>
              </a:rPr>
              <a:t>(1 John 5:4; Colossians 3:1-3; John 3:8) </a:t>
            </a:r>
            <a:endParaRPr lang="en-US" sz="32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42199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335550"/>
            <a:ext cx="8239225" cy="1258889"/>
          </a:xfrm>
        </p:spPr>
        <p:txBody>
          <a:bodyPr>
            <a:noAutofit/>
          </a:bodyPr>
          <a:lstStyle/>
          <a:p>
            <a:pPr algn="ctr"/>
            <a:r>
              <a:rPr lang="en-US" sz="2800" dirty="0" smtClean="0">
                <a:solidFill>
                  <a:schemeClr val="accent4">
                    <a:lumMod val="40000"/>
                    <a:lumOff val="60000"/>
                  </a:schemeClr>
                </a:solidFill>
                <a:latin typeface="Georgia" panose="02040502050405020303" pitchFamily="18" charset="0"/>
              </a:rPr>
              <a:t>These babies began life clean and fresh.  They will grow to resemble their siblings.  As newborn children of God, let us grow up to be like Jesus!</a:t>
            </a:r>
            <a:endParaRPr lang="en-US" sz="2800" dirty="0">
              <a:solidFill>
                <a:schemeClr val="accent4">
                  <a:lumMod val="40000"/>
                  <a:lumOff val="6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endParaRPr lang="en-US" sz="3200" dirty="0">
              <a:solidFill>
                <a:schemeClr val="bg1"/>
              </a:solidFill>
            </a:endParaRPr>
          </a:p>
        </p:txBody>
      </p:sp>
      <p:pic>
        <p:nvPicPr>
          <p:cNvPr id="2050" name="Picture 2" descr="http://www.csmonitor.com/var/archive/storage/images/media/images/0614-sci-babies/8123495-1-eng-US/0614-sci-babies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36713"/>
            <a:ext cx="7423150" cy="49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3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40000"/>
                    <a:lumOff val="60000"/>
                  </a:schemeClr>
                </a:solidFill>
                <a:latin typeface="Georgia" panose="02040502050405020303" pitchFamily="18" charset="0"/>
              </a:rPr>
              <a:t>Grow to Resemble Jesus</a:t>
            </a:r>
            <a:r>
              <a:rPr lang="en-US" dirty="0" smtClean="0"/>
              <a:t>!</a:t>
            </a:r>
            <a:endParaRPr lang="en-US" dirty="0"/>
          </a:p>
        </p:txBody>
      </p:sp>
      <p:sp>
        <p:nvSpPr>
          <p:cNvPr id="3" name="Content Placeholder 2"/>
          <p:cNvSpPr>
            <a:spLocks noGrp="1"/>
          </p:cNvSpPr>
          <p:nvPr>
            <p:ph idx="1"/>
          </p:nvPr>
        </p:nvSpPr>
        <p:spPr>
          <a:xfrm>
            <a:off x="533400" y="4352490"/>
            <a:ext cx="7981950" cy="2149909"/>
          </a:xfrm>
        </p:spPr>
        <p:txBody>
          <a:bodyPr>
            <a:normAutofit lnSpcReduction="10000"/>
          </a:bodyPr>
          <a:lstStyle/>
          <a:p>
            <a:pPr marL="0" indent="0" algn="ctr">
              <a:buNone/>
            </a:pPr>
            <a:r>
              <a:rPr lang="en-US" sz="3200" i="1" dirty="0" smtClean="0">
                <a:solidFill>
                  <a:schemeClr val="bg1"/>
                </a:solidFill>
              </a:rPr>
              <a:t>“Beloved</a:t>
            </a:r>
            <a:r>
              <a:rPr lang="en-US" sz="3200" i="1" dirty="0">
                <a:solidFill>
                  <a:schemeClr val="bg1"/>
                </a:solidFill>
              </a:rPr>
              <a:t>, now we are children of God; and it has not yet been revealed what we shall be, but we know that when He is revealed, we shall be like Him, for we shall see Him as He is</a:t>
            </a:r>
            <a:r>
              <a:rPr lang="en-US" sz="3200" i="1" dirty="0" smtClean="0">
                <a:solidFill>
                  <a:schemeClr val="bg1"/>
                </a:solidFill>
              </a:rPr>
              <a:t>.” </a:t>
            </a:r>
            <a:r>
              <a:rPr lang="en-US" sz="3200" i="1" dirty="0">
                <a:solidFill>
                  <a:schemeClr val="bg1"/>
                </a:solidFill>
              </a:rPr>
              <a:t>(1 John 3:2)</a:t>
            </a:r>
          </a:p>
          <a:p>
            <a:endParaRPr lang="en-US" dirty="0">
              <a:solidFill>
                <a:schemeClr val="bg1"/>
              </a:solidFill>
            </a:endParaRPr>
          </a:p>
          <a:p>
            <a:endParaRPr lang="en-US" dirty="0"/>
          </a:p>
          <a:p>
            <a:endParaRPr lang="en-US" dirty="0"/>
          </a:p>
        </p:txBody>
      </p:sp>
      <p:pic>
        <p:nvPicPr>
          <p:cNvPr id="2050" name="Picture 2" descr="https://encrypted-tbn3.gstatic.com/images?q=tbn:ANd9GcSQnmylTrgjZGqrwqzOVYKOl4gKtw-4UIoglrdYX22Rj9RXA3jL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50257" y="1585039"/>
            <a:ext cx="4042611" cy="245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ttps://encrypted-tbn3.gstatic.com/images?q=tbn:ANd9GcRpNLuzkbjOl9EsPqspBUqXsKztfU4jNEezyHhQ4UEmzpCZTITe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8524"/>
            <a:ext cx="4222482" cy="2433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3123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CB732500-7C1F-41F1-A942-E3BF6D399DC1}" vid="{7F0E49DB-2C55-4196-8476-846AE3FD0568}"/>
    </a:ext>
  </a:extLst>
</a:theme>
</file>

<file path=docProps/app.xml><?xml version="1.0" encoding="utf-8"?>
<Properties xmlns="http://schemas.openxmlformats.org/officeDocument/2006/extended-properties" xmlns:vt="http://schemas.openxmlformats.org/officeDocument/2006/docPropsVTypes">
  <Template>Template</Template>
  <TotalTime>114</TotalTime>
  <Words>473</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Georgia</vt:lpstr>
      <vt:lpstr>Calibri Light</vt:lpstr>
      <vt:lpstr>ArtBrush</vt:lpstr>
      <vt:lpstr>Calibri</vt:lpstr>
      <vt:lpstr>Arial</vt:lpstr>
      <vt:lpstr>Office Theme</vt:lpstr>
      <vt:lpstr>Life in the Son</vt:lpstr>
      <vt:lpstr>John 3:1-7 Being Born Again</vt:lpstr>
      <vt:lpstr>John 3:1-7 Being Born Again</vt:lpstr>
      <vt:lpstr>John 3:1-7 Being Born Again</vt:lpstr>
      <vt:lpstr>John 3:1-7 Being Born Again</vt:lpstr>
      <vt:lpstr>1 John Your New Life! </vt:lpstr>
      <vt:lpstr>These babies began life clean and fresh.  They will grow to resemble their siblings.  As newborn children of God, let us grow up to be like Jesus!</vt:lpstr>
      <vt:lpstr>Grow to Resemble Jesus!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Son</dc:title>
  <dc:creator>Steve</dc:creator>
  <cp:lastModifiedBy>Tracy Moyers</cp:lastModifiedBy>
  <cp:revision>13</cp:revision>
  <dcterms:created xsi:type="dcterms:W3CDTF">2014-04-23T19:58:10Z</dcterms:created>
  <dcterms:modified xsi:type="dcterms:W3CDTF">2014-06-13T14:03:03Z</dcterms:modified>
</cp:coreProperties>
</file>