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58" r:id="rId17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ArtBrush" panose="020B050000000000000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2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1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6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5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3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4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zzer88.files.wordpress.com/2013/04/3-november-2012-sun-shining-through-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8407" y="856648"/>
            <a:ext cx="4574406" cy="1405289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663300"/>
                </a:solidFill>
                <a:latin typeface="ArtBrush" panose="020B0500000000000000" pitchFamily="34" charset="0"/>
              </a:rPr>
              <a:t>Life in the Son</a:t>
            </a:r>
            <a:endParaRPr lang="en-US" sz="5400" dirty="0">
              <a:solidFill>
                <a:srgbClr val="663300"/>
              </a:solidFill>
              <a:latin typeface="ArtBrush" panose="020B05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4500" y="2129372"/>
            <a:ext cx="5676900" cy="146726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Walking Daily as a Child of God</a:t>
            </a:r>
          </a:p>
          <a:p>
            <a:r>
              <a:rPr lang="en-US" sz="2800" b="1" dirty="0"/>
              <a:t>Loving God in obedience </a:t>
            </a:r>
            <a:endParaRPr lang="en-US" sz="2800" dirty="0"/>
          </a:p>
          <a:p>
            <a:r>
              <a:rPr lang="en-US" sz="2800" b="1" dirty="0"/>
              <a:t>(1 John 2:3-5; 5:3)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49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431800"/>
            <a:ext cx="6934200" cy="12588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Do Not Love The World</a:t>
            </a:r>
            <a:b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</a:b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			(1 John 2:15-17)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04715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Satan is the great deceiver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Sin is fun</a:t>
            </a:r>
          </a:p>
          <a:p>
            <a:pPr marL="800100" lvl="1" indent="-342900"/>
            <a:r>
              <a:rPr lang="en-US" dirty="0" smtClean="0">
                <a:solidFill>
                  <a:schemeClr val="bg1"/>
                </a:solidFill>
              </a:rPr>
              <a:t>“Desires of the flesh” or “lust of the flesh”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Satan used everyone around you to destroy you</a:t>
            </a:r>
          </a:p>
          <a:p>
            <a:pPr marL="800100" lvl="1" indent="-342900"/>
            <a:r>
              <a:rPr lang="en-US" dirty="0" smtClean="0">
                <a:solidFill>
                  <a:schemeClr val="bg1"/>
                </a:solidFill>
              </a:rPr>
              <a:t>School, work, teams, etc…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Satan will even use family member or church members to destroy you</a:t>
            </a:r>
          </a:p>
          <a:p>
            <a:pPr marL="800100" lvl="1" indent="-342900"/>
            <a:r>
              <a:rPr lang="en-US" dirty="0" smtClean="0">
                <a:solidFill>
                  <a:schemeClr val="bg1"/>
                </a:solidFill>
              </a:rPr>
              <a:t>Conflict can cause us to think and act emotionally rather than soberly</a:t>
            </a:r>
          </a:p>
          <a:p>
            <a:pPr marL="342900" indent="-342900"/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342900" indent="-342900"/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60" y="56197"/>
            <a:ext cx="2232660" cy="16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365126"/>
            <a:ext cx="85344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Do my actions (obedience) </a:t>
            </a:r>
            <a:b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match my words (I Know Him)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" y="3268980"/>
            <a:ext cx="4543425" cy="315443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872" y="2308861"/>
            <a:ext cx="2466975" cy="191643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872" y="4440555"/>
            <a:ext cx="2466975" cy="184785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28650" y="1873570"/>
            <a:ext cx="3714750" cy="1281110"/>
          </a:xfrm>
          <a:prstGeom prst="wedgeRoundRectCallout">
            <a:avLst>
              <a:gd name="adj1" fmla="val -21448"/>
              <a:gd name="adj2" fmla="val 75406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God give us Christian Homes, Homes where the Bible is loved and taught  …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2" y="1918805"/>
            <a:ext cx="305157" cy="431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918805"/>
            <a:ext cx="278606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365126"/>
            <a:ext cx="85344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Do my actions (obedience) </a:t>
            </a:r>
            <a:b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match my words (I Know Him)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8980"/>
            <a:ext cx="4543425" cy="3154435"/>
          </a:xfrm>
        </p:spPr>
      </p:pic>
      <p:sp>
        <p:nvSpPr>
          <p:cNvPr id="11" name="Rounded Rectangular Callout 10"/>
          <p:cNvSpPr/>
          <p:nvPr/>
        </p:nvSpPr>
        <p:spPr>
          <a:xfrm>
            <a:off x="628650" y="1873570"/>
            <a:ext cx="3714750" cy="1281110"/>
          </a:xfrm>
          <a:prstGeom prst="wedgeRoundRectCallout">
            <a:avLst>
              <a:gd name="adj1" fmla="val -21448"/>
              <a:gd name="adj2" fmla="val 75406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More Purity Give Me …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2" y="1918805"/>
            <a:ext cx="305157" cy="431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918805"/>
            <a:ext cx="278606" cy="34054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47" y="3268980"/>
            <a:ext cx="4731653" cy="3154435"/>
          </a:xfrm>
        </p:spPr>
      </p:pic>
    </p:spTree>
    <p:extLst>
      <p:ext uri="{BB962C8B-B14F-4D97-AF65-F5344CB8AC3E}">
        <p14:creationId xmlns:p14="http://schemas.microsoft.com/office/powerpoint/2010/main" val="21126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365126"/>
            <a:ext cx="85344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Do my actions (obedience) </a:t>
            </a:r>
            <a:b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match my words (I Know Him)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8980"/>
            <a:ext cx="4543425" cy="3154435"/>
          </a:xfrm>
        </p:spPr>
      </p:pic>
      <p:sp>
        <p:nvSpPr>
          <p:cNvPr id="11" name="Rounded Rectangular Callout 10"/>
          <p:cNvSpPr/>
          <p:nvPr/>
        </p:nvSpPr>
        <p:spPr>
          <a:xfrm>
            <a:off x="628650" y="1873570"/>
            <a:ext cx="3714750" cy="1281110"/>
          </a:xfrm>
          <a:prstGeom prst="wedgeRoundRectCallout">
            <a:avLst>
              <a:gd name="adj1" fmla="val -21448"/>
              <a:gd name="adj2" fmla="val 75406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More Purity Give Me …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2" y="1918805"/>
            <a:ext cx="305157" cy="431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918805"/>
            <a:ext cx="278606" cy="34054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90" y="3268980"/>
            <a:ext cx="3886200" cy="3235939"/>
          </a:xfrm>
        </p:spPr>
      </p:pic>
    </p:spTree>
    <p:extLst>
      <p:ext uri="{BB962C8B-B14F-4D97-AF65-F5344CB8AC3E}">
        <p14:creationId xmlns:p14="http://schemas.microsoft.com/office/powerpoint/2010/main" val="17935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365126"/>
            <a:ext cx="85344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Do my actions (obedience) </a:t>
            </a:r>
            <a:b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match my words (I Know Him)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8980"/>
            <a:ext cx="4543425" cy="3154435"/>
          </a:xfrm>
        </p:spPr>
      </p:pic>
      <p:sp>
        <p:nvSpPr>
          <p:cNvPr id="11" name="Rounded Rectangular Callout 10"/>
          <p:cNvSpPr/>
          <p:nvPr/>
        </p:nvSpPr>
        <p:spPr>
          <a:xfrm>
            <a:off x="628650" y="1873570"/>
            <a:ext cx="3714750" cy="1281110"/>
          </a:xfrm>
          <a:prstGeom prst="wedgeRoundRectCallout">
            <a:avLst>
              <a:gd name="adj1" fmla="val -21448"/>
              <a:gd name="adj2" fmla="val 75406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More Purity Give Me …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2" y="1918805"/>
            <a:ext cx="305157" cy="431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918805"/>
            <a:ext cx="278606" cy="34054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10" y="2890506"/>
            <a:ext cx="3886200" cy="3532909"/>
          </a:xfrm>
        </p:spPr>
      </p:pic>
    </p:spTree>
    <p:extLst>
      <p:ext uri="{BB962C8B-B14F-4D97-AF65-F5344CB8AC3E}">
        <p14:creationId xmlns:p14="http://schemas.microsoft.com/office/powerpoint/2010/main" val="20053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365126"/>
            <a:ext cx="85344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Do my actions (obedience) </a:t>
            </a:r>
            <a:b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match my words (I Know Him)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8980"/>
            <a:ext cx="4543425" cy="3154435"/>
          </a:xfrm>
        </p:spPr>
      </p:pic>
      <p:sp>
        <p:nvSpPr>
          <p:cNvPr id="11" name="Rounded Rectangular Callout 10"/>
          <p:cNvSpPr/>
          <p:nvPr/>
        </p:nvSpPr>
        <p:spPr>
          <a:xfrm>
            <a:off x="628650" y="1873570"/>
            <a:ext cx="3714750" cy="1281110"/>
          </a:xfrm>
          <a:prstGeom prst="wedgeRoundRectCallout">
            <a:avLst>
              <a:gd name="adj1" fmla="val -21448"/>
              <a:gd name="adj2" fmla="val 75406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More Purity Give Me …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2" y="1918805"/>
            <a:ext cx="305157" cy="431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918805"/>
            <a:ext cx="278606" cy="34054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55" y="3512345"/>
            <a:ext cx="2540000" cy="1676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40" y="4350545"/>
            <a:ext cx="1524000" cy="1933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20" y="2819400"/>
            <a:ext cx="1346200" cy="107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9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kazzer88.files.wordpress.com/2013/04/3-november-2012-sun-shining-through-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  <p:pic>
        <p:nvPicPr>
          <p:cNvPr id="5" name="Content Placeholder 4" descr="talking_over_sholder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" y="2659380"/>
            <a:ext cx="8321039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Callout 5"/>
          <p:cNvSpPr/>
          <p:nvPr/>
        </p:nvSpPr>
        <p:spPr>
          <a:xfrm>
            <a:off x="365760" y="83821"/>
            <a:ext cx="5562600" cy="2293620"/>
          </a:xfrm>
          <a:prstGeom prst="wedgeEllipseCallout">
            <a:avLst>
              <a:gd name="adj1" fmla="val -20148"/>
              <a:gd name="adj2" fmla="val 66487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 Love You!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You’re the only woman for me!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9798" y="6041349"/>
            <a:ext cx="595772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You Believe Him?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25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Greatest Commandment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Matthew 22:35-40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You shall love the Lord your God with all your heart, with all your soul, and with all your mind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You shall love your neighbor as yourself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Liars of 1 John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080510" cy="368458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2:4-6 He </a:t>
            </a:r>
            <a:r>
              <a:rPr lang="en-US" dirty="0">
                <a:solidFill>
                  <a:schemeClr val="bg1"/>
                </a:solidFill>
              </a:rPr>
              <a:t>who says, “I know Him,” and does not keep His commandments, </a:t>
            </a:r>
            <a:r>
              <a:rPr lang="en-US" b="1" u="sng" dirty="0">
                <a:solidFill>
                  <a:schemeClr val="bg1"/>
                </a:solidFill>
              </a:rPr>
              <a:t>is a liar</a:t>
            </a:r>
            <a:r>
              <a:rPr lang="en-US" dirty="0">
                <a:solidFill>
                  <a:schemeClr val="bg1"/>
                </a:solidFill>
              </a:rPr>
              <a:t>, and the truth is not in </a:t>
            </a:r>
            <a:r>
              <a:rPr lang="en-US" dirty="0" smtClean="0">
                <a:solidFill>
                  <a:schemeClr val="bg1"/>
                </a:solidFill>
              </a:rPr>
              <a:t>him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4:20 If </a:t>
            </a:r>
            <a:r>
              <a:rPr lang="en-US" dirty="0">
                <a:solidFill>
                  <a:schemeClr val="bg1"/>
                </a:solidFill>
              </a:rPr>
              <a:t>someone says, “I love God,” and hates his brother, </a:t>
            </a:r>
            <a:r>
              <a:rPr lang="en-US" b="1" u="sng" dirty="0">
                <a:solidFill>
                  <a:schemeClr val="bg1"/>
                </a:solidFill>
              </a:rPr>
              <a:t>he is a liar;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05" y="6169026"/>
            <a:ext cx="906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Does my action (obedience) equal my words (“I Know Him”)?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4" descr="talking_over_sholder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20" y="335757"/>
            <a:ext cx="2362200" cy="134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3830" y="335757"/>
            <a:ext cx="7886700" cy="125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Sobering Comparison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Consistent From the Beginning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04715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I will be your God, if you will be my people (Lev. 26:12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/>
            <a:endParaRPr lang="en-US" sz="11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If you will diligently obey the voice of the Lord your God to observe carefully all His commandments (Lev. 26 &amp; </a:t>
            </a:r>
            <a:r>
              <a:rPr lang="en-US" sz="3200" dirty="0" err="1" smtClean="0">
                <a:solidFill>
                  <a:schemeClr val="bg1"/>
                </a:solidFill>
              </a:rPr>
              <a:t>Deut</a:t>
            </a:r>
            <a:r>
              <a:rPr lang="en-US" sz="3200" dirty="0" smtClean="0">
                <a:solidFill>
                  <a:schemeClr val="bg1"/>
                </a:solidFill>
              </a:rPr>
              <a:t> 28)</a:t>
            </a:r>
          </a:p>
          <a:p>
            <a:pPr marL="800100" lvl="1" indent="-342900"/>
            <a:r>
              <a:rPr lang="en-US" dirty="0" smtClean="0">
                <a:solidFill>
                  <a:schemeClr val="bg1"/>
                </a:solidFill>
              </a:rPr>
              <a:t>Blessed shall you be in the city, country, fruit of your body, flocks, storehouses, etc…</a:t>
            </a:r>
          </a:p>
          <a:p>
            <a:pPr marL="342900" indent="-342900"/>
            <a:endParaRPr lang="en-US" sz="11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1 John 2:5-6 </a:t>
            </a:r>
            <a:r>
              <a:rPr lang="en-US" sz="3200" dirty="0">
                <a:solidFill>
                  <a:schemeClr val="bg1"/>
                </a:solidFill>
              </a:rPr>
              <a:t>But whoever keeps His word, truly the love of God is perfected in him. By this we know that we are in Him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342900" indent="-342900"/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Examples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04715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Can you think of some examples in the Old Testament where the people‘s actions (obedience) didn’t match their words (we worship Jehovah)?</a:t>
            </a:r>
          </a:p>
          <a:p>
            <a:pPr marL="342900" indent="-342900"/>
            <a:endParaRPr lang="en-US" sz="32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Now </a:t>
            </a:r>
            <a:r>
              <a:rPr lang="en-US" sz="3200" dirty="0">
                <a:solidFill>
                  <a:schemeClr val="bg1"/>
                </a:solidFill>
              </a:rPr>
              <a:t>think to yourself on a few examples where your actions (obedience) </a:t>
            </a:r>
            <a:r>
              <a:rPr lang="en-US" sz="3200" dirty="0" smtClean="0">
                <a:solidFill>
                  <a:schemeClr val="bg1"/>
                </a:solidFill>
              </a:rPr>
              <a:t>don’t match </a:t>
            </a:r>
            <a:r>
              <a:rPr lang="en-US" sz="3200" dirty="0">
                <a:solidFill>
                  <a:schemeClr val="bg1"/>
                </a:solidFill>
              </a:rPr>
              <a:t>your words of "I love </a:t>
            </a:r>
            <a:r>
              <a:rPr lang="en-US" sz="3200" dirty="0" smtClean="0">
                <a:solidFill>
                  <a:schemeClr val="bg1"/>
                </a:solidFill>
              </a:rPr>
              <a:t>God," </a:t>
            </a:r>
            <a:r>
              <a:rPr lang="en-US" sz="3200" dirty="0">
                <a:solidFill>
                  <a:schemeClr val="bg1"/>
                </a:solidFill>
              </a:rPr>
              <a:t>and set your mind to correct these disconnects.</a:t>
            </a:r>
          </a:p>
          <a:p>
            <a:pPr marL="342900" indent="-342900"/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342900" indent="-342900"/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782" y="343356"/>
            <a:ext cx="235935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2519204"/>
            <a:ext cx="43815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ular Callout 7"/>
          <p:cNvSpPr/>
          <p:nvPr/>
        </p:nvSpPr>
        <p:spPr>
          <a:xfrm>
            <a:off x="6758940" y="2072640"/>
            <a:ext cx="914400" cy="612648"/>
          </a:xfrm>
          <a:prstGeom prst="wedgeRoundRectCallout">
            <a:avLst>
              <a:gd name="adj1" fmla="val -229999"/>
              <a:gd name="adj2" fmla="val 15827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0010" y="1738724"/>
            <a:ext cx="2305050" cy="1941736"/>
          </a:xfrm>
          <a:prstGeom prst="wedgeRoundRectCallout">
            <a:avLst>
              <a:gd name="adj1" fmla="val 59808"/>
              <a:gd name="adj2" fmla="val 436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Why? </a:t>
            </a:r>
            <a:r>
              <a:rPr lang="en-US" sz="2800" dirty="0" smtClean="0">
                <a:solidFill>
                  <a:schemeClr val="tx1"/>
                </a:solidFill>
              </a:rPr>
              <a:t>(Does it make sense to me?)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32600" y="3124200"/>
            <a:ext cx="2002790" cy="1577340"/>
          </a:xfrm>
          <a:prstGeom prst="wedgeRoundRectCallout">
            <a:avLst>
              <a:gd name="adj1" fmla="val -136984"/>
              <a:gd name="adj2" fmla="val -2766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Because I Said So!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0010" y="4474304"/>
            <a:ext cx="1958340" cy="973996"/>
          </a:xfrm>
          <a:prstGeom prst="wedgeRoundRectCallout">
            <a:avLst>
              <a:gd name="adj1" fmla="val 79248"/>
              <a:gd name="adj2" fmla="val -1123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I don’t want too!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010" y="374839"/>
            <a:ext cx="6752590" cy="12588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We Learn Early </a:t>
            </a:r>
            <a:b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	Thank Your Parents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" y="5703535"/>
            <a:ext cx="8656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Could anything illustrate this better than Abraham offering Isaac? (Gen. 22, Heb. 11)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1800"/>
            <a:ext cx="7129082" cy="12588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As We Grow, the Battle Grows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04715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Childhood whys or “does this make sense to me?” grows into arrogance.</a:t>
            </a:r>
          </a:p>
          <a:p>
            <a:pPr marL="342900" indent="-342900"/>
            <a:endParaRPr lang="en-US" sz="12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“Do I want to do this” grows into selfishness</a:t>
            </a:r>
          </a:p>
          <a:p>
            <a:pPr marL="342900" indent="-342900"/>
            <a:endParaRPr lang="en-US" sz="12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Can I do this and still fit in (peer pressure)?</a:t>
            </a:r>
          </a:p>
          <a:p>
            <a:pPr marL="342900" indent="-342900"/>
            <a:endParaRPr lang="en-US" sz="12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Even adults in the workforce fear facing ridicule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342900" indent="-342900"/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0" y="313405"/>
            <a:ext cx="1982724" cy="1316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79115"/>
            <a:ext cx="9143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 Cor. 10:5 Bring every thought into captivity to 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obedience of Christ.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1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010" y="374839"/>
            <a:ext cx="6752590" cy="12588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His Commandments Are Not Burdensome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59" y="1738724"/>
            <a:ext cx="3272235" cy="46850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59" y="2459926"/>
            <a:ext cx="3261786" cy="3278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0301" y="1955104"/>
            <a:ext cx="26974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Heb</a:t>
            </a:r>
            <a:r>
              <a:rPr lang="en-US" sz="2400" dirty="0">
                <a:solidFill>
                  <a:schemeClr val="bg1"/>
                </a:solidFill>
              </a:rPr>
              <a:t> 12:1 </a:t>
            </a:r>
            <a:r>
              <a:rPr lang="en-US" sz="2400" dirty="0" smtClean="0">
                <a:solidFill>
                  <a:schemeClr val="bg1"/>
                </a:solidFill>
              </a:rPr>
              <a:t>Therefore </a:t>
            </a:r>
            <a:r>
              <a:rPr lang="en-US" sz="2400" dirty="0">
                <a:solidFill>
                  <a:schemeClr val="bg1"/>
                </a:solidFill>
              </a:rPr>
              <a:t>we also, since we are surrounded by so great a cloud of witnesses, let us lay aside every weight, and the sin which so easily ensnares us, and let us run with endurance the race that is set before </a:t>
            </a:r>
            <a:r>
              <a:rPr lang="en-US" sz="2400" dirty="0" smtClean="0">
                <a:solidFill>
                  <a:schemeClr val="bg1"/>
                </a:solidFill>
              </a:rPr>
              <a:t>us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" y="2232660"/>
            <a:ext cx="27622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You can choose to be a leader or a follower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This country needs you to be great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9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010" y="243058"/>
            <a:ext cx="6752590" cy="12588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We Can Make it Hard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59" y="1738724"/>
            <a:ext cx="3272235" cy="46850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59" y="2459926"/>
            <a:ext cx="3261786" cy="3278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0301" y="1955104"/>
            <a:ext cx="26974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Heb</a:t>
            </a:r>
            <a:r>
              <a:rPr lang="en-US" sz="2400" dirty="0">
                <a:solidFill>
                  <a:schemeClr val="bg1"/>
                </a:solidFill>
              </a:rPr>
              <a:t> 12:1 </a:t>
            </a:r>
            <a:r>
              <a:rPr lang="en-US" sz="2400" dirty="0" smtClean="0">
                <a:solidFill>
                  <a:schemeClr val="bg1"/>
                </a:solidFill>
              </a:rPr>
              <a:t>Therefore </a:t>
            </a:r>
            <a:r>
              <a:rPr lang="en-US" sz="2400" dirty="0">
                <a:solidFill>
                  <a:schemeClr val="bg1"/>
                </a:solidFill>
              </a:rPr>
              <a:t>we also, since we are surrounded by so great a cloud of witnesses, let us lay aside every weight, and the sin which so easily ensnares us, and let us run with endurance the race that is set before </a:t>
            </a:r>
            <a:r>
              <a:rPr lang="en-US" sz="2400" dirty="0" smtClean="0">
                <a:solidFill>
                  <a:schemeClr val="bg1"/>
                </a:solidFill>
              </a:rPr>
              <a:t>us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" y="2232660"/>
            <a:ext cx="2762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Why?  Does it have to make sense to 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 don’t want to (lust of the flesh)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Peer Pressure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CB732500-7C1F-41F1-A942-E3BF6D399DC1}" vid="{7F0E49DB-2C55-4196-8476-846AE3FD05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151</TotalTime>
  <Words>693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Georgia</vt:lpstr>
      <vt:lpstr>Calibri Light</vt:lpstr>
      <vt:lpstr>ArtBrush</vt:lpstr>
      <vt:lpstr>Calibri</vt:lpstr>
      <vt:lpstr>Arial</vt:lpstr>
      <vt:lpstr>Office Theme</vt:lpstr>
      <vt:lpstr>Life in the Son</vt:lpstr>
      <vt:lpstr>PowerPoint Presentation</vt:lpstr>
      <vt:lpstr>PowerPoint Presentation</vt:lpstr>
      <vt:lpstr>Consistent From the Beginning</vt:lpstr>
      <vt:lpstr>Examples</vt:lpstr>
      <vt:lpstr>We Learn Early    Thank Your Parents</vt:lpstr>
      <vt:lpstr>As We Grow, the Battle Grows</vt:lpstr>
      <vt:lpstr>His Commandments Are Not Burdensome</vt:lpstr>
      <vt:lpstr>We Can Make it Hard</vt:lpstr>
      <vt:lpstr>Do Not Love The World    (1 John 2:15-17)</vt:lpstr>
      <vt:lpstr>Do my actions (obedience)   match my words (I Know Him)</vt:lpstr>
      <vt:lpstr>Do my actions (obedience)   match my words (I Know Him)</vt:lpstr>
      <vt:lpstr>Do my actions (obedience)   match my words (I Know Him)</vt:lpstr>
      <vt:lpstr>Do my actions (obedience)   match my words (I Know Him)</vt:lpstr>
      <vt:lpstr>Do my actions (obedience)   match my words (I Know Him)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Son</dc:title>
  <dc:creator>Tracy Moyers</dc:creator>
  <cp:lastModifiedBy>Tracy Moyers</cp:lastModifiedBy>
  <cp:revision>16</cp:revision>
  <dcterms:created xsi:type="dcterms:W3CDTF">2014-05-08T04:49:02Z</dcterms:created>
  <dcterms:modified xsi:type="dcterms:W3CDTF">2014-06-13T14:02:09Z</dcterms:modified>
</cp:coreProperties>
</file>